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2.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ags/tag3.xml" ContentType="application/vnd.openxmlformats-officedocument.presentationml.tag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tags/tag4.xml" ContentType="application/vnd.openxmlformats-officedocument.presentationml.tags+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tags/tag5.xml" ContentType="application/vnd.openxmlformats-officedocument.presentationml.tags+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tags/tag6.xml" ContentType="application/vnd.openxmlformats-officedocument.presentationml.tags+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tags/tag7.xml" ContentType="application/vnd.openxmlformats-officedocument.presentationml.tags+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9"/>
  </p:notesMasterIdLst>
  <p:handoutMasterIdLst>
    <p:handoutMasterId r:id="rId70"/>
  </p:handoutMasterIdLst>
  <p:sldIdLst>
    <p:sldId id="257" r:id="rId2"/>
    <p:sldId id="258" r:id="rId3"/>
    <p:sldId id="260" r:id="rId4"/>
    <p:sldId id="551" r:id="rId5"/>
    <p:sldId id="520" r:id="rId6"/>
    <p:sldId id="552" r:id="rId7"/>
    <p:sldId id="522" r:id="rId8"/>
    <p:sldId id="553" r:id="rId9"/>
    <p:sldId id="615" r:id="rId10"/>
    <p:sldId id="616" r:id="rId11"/>
    <p:sldId id="617" r:id="rId12"/>
    <p:sldId id="524" r:id="rId13"/>
    <p:sldId id="618" r:id="rId14"/>
    <p:sldId id="619" r:id="rId15"/>
    <p:sldId id="521" r:id="rId16"/>
    <p:sldId id="620" r:id="rId17"/>
    <p:sldId id="621" r:id="rId18"/>
    <p:sldId id="622" r:id="rId19"/>
    <p:sldId id="623" r:id="rId20"/>
    <p:sldId id="527" r:id="rId21"/>
    <p:sldId id="624" r:id="rId22"/>
    <p:sldId id="625" r:id="rId23"/>
    <p:sldId id="626" r:id="rId24"/>
    <p:sldId id="627" r:id="rId25"/>
    <p:sldId id="628" r:id="rId26"/>
    <p:sldId id="629" r:id="rId27"/>
    <p:sldId id="630" r:id="rId28"/>
    <p:sldId id="631" r:id="rId29"/>
    <p:sldId id="632" r:id="rId30"/>
    <p:sldId id="633" r:id="rId31"/>
    <p:sldId id="634" r:id="rId32"/>
    <p:sldId id="635" r:id="rId33"/>
    <p:sldId id="636" r:id="rId34"/>
    <p:sldId id="637" r:id="rId35"/>
    <p:sldId id="638" r:id="rId36"/>
    <p:sldId id="639" r:id="rId37"/>
    <p:sldId id="565" r:id="rId38"/>
    <p:sldId id="640" r:id="rId39"/>
    <p:sldId id="641" r:id="rId40"/>
    <p:sldId id="642" r:id="rId41"/>
    <p:sldId id="643" r:id="rId42"/>
    <p:sldId id="644" r:id="rId43"/>
    <p:sldId id="645" r:id="rId44"/>
    <p:sldId id="646" r:id="rId45"/>
    <p:sldId id="647" r:id="rId46"/>
    <p:sldId id="648" r:id="rId47"/>
    <p:sldId id="649" r:id="rId48"/>
    <p:sldId id="650" r:id="rId49"/>
    <p:sldId id="651" r:id="rId50"/>
    <p:sldId id="652" r:id="rId51"/>
    <p:sldId id="653" r:id="rId52"/>
    <p:sldId id="654" r:id="rId53"/>
    <p:sldId id="655" r:id="rId54"/>
    <p:sldId id="656" r:id="rId55"/>
    <p:sldId id="659" r:id="rId56"/>
    <p:sldId id="658" r:id="rId57"/>
    <p:sldId id="657" r:id="rId58"/>
    <p:sldId id="660" r:id="rId59"/>
    <p:sldId id="661" r:id="rId60"/>
    <p:sldId id="662" r:id="rId61"/>
    <p:sldId id="663" r:id="rId62"/>
    <p:sldId id="665" r:id="rId63"/>
    <p:sldId id="664" r:id="rId64"/>
    <p:sldId id="666" r:id="rId65"/>
    <p:sldId id="667" r:id="rId66"/>
    <p:sldId id="668" r:id="rId67"/>
    <p:sldId id="289" r:id="rId68"/>
  </p:sldIdLst>
  <p:sldSz cx="12198350" cy="6859588"/>
  <p:notesSz cx="6858000" cy="9144000"/>
  <p:defaultTextStyle>
    <a:defPPr>
      <a:defRPr lang="en-US"/>
    </a:defPPr>
    <a:lvl1pPr marL="0" algn="l" defTabSz="1219835" rtl="0" eaLnBrk="1" latinLnBrk="0" hangingPunct="1">
      <a:defRPr sz="2400" kern="1200">
        <a:solidFill>
          <a:schemeClr val="tx1"/>
        </a:solidFill>
        <a:latin typeface="+mn-lt"/>
        <a:ea typeface="+mn-ea"/>
        <a:cs typeface="+mn-cs"/>
      </a:defRPr>
    </a:lvl1pPr>
    <a:lvl2pPr marL="609600" algn="l" defTabSz="1219835" rtl="0" eaLnBrk="1" latinLnBrk="0" hangingPunct="1">
      <a:defRPr sz="2400" kern="1200">
        <a:solidFill>
          <a:schemeClr val="tx1"/>
        </a:solidFill>
        <a:latin typeface="+mn-lt"/>
        <a:ea typeface="+mn-ea"/>
        <a:cs typeface="+mn-cs"/>
      </a:defRPr>
    </a:lvl2pPr>
    <a:lvl3pPr marL="1219835" algn="l" defTabSz="1219835" rtl="0" eaLnBrk="1" latinLnBrk="0" hangingPunct="1">
      <a:defRPr sz="2400" kern="1200">
        <a:solidFill>
          <a:schemeClr val="tx1"/>
        </a:solidFill>
        <a:latin typeface="+mn-lt"/>
        <a:ea typeface="+mn-ea"/>
        <a:cs typeface="+mn-cs"/>
      </a:defRPr>
    </a:lvl3pPr>
    <a:lvl4pPr marL="1829435" algn="l" defTabSz="1219835" rtl="0" eaLnBrk="1" latinLnBrk="0" hangingPunct="1">
      <a:defRPr sz="2400" kern="1200">
        <a:solidFill>
          <a:schemeClr val="tx1"/>
        </a:solidFill>
        <a:latin typeface="+mn-lt"/>
        <a:ea typeface="+mn-ea"/>
        <a:cs typeface="+mn-cs"/>
      </a:defRPr>
    </a:lvl4pPr>
    <a:lvl5pPr marL="2439035" algn="l" defTabSz="1219835" rtl="0" eaLnBrk="1" latinLnBrk="0" hangingPunct="1">
      <a:defRPr sz="2400" kern="1200">
        <a:solidFill>
          <a:schemeClr val="tx1"/>
        </a:solidFill>
        <a:latin typeface="+mn-lt"/>
        <a:ea typeface="+mn-ea"/>
        <a:cs typeface="+mn-cs"/>
      </a:defRPr>
    </a:lvl5pPr>
    <a:lvl6pPr marL="3049270" algn="l" defTabSz="1219835" rtl="0" eaLnBrk="1" latinLnBrk="0" hangingPunct="1">
      <a:defRPr sz="2400" kern="1200">
        <a:solidFill>
          <a:schemeClr val="tx1"/>
        </a:solidFill>
        <a:latin typeface="+mn-lt"/>
        <a:ea typeface="+mn-ea"/>
        <a:cs typeface="+mn-cs"/>
      </a:defRPr>
    </a:lvl6pPr>
    <a:lvl7pPr marL="3658870" algn="l" defTabSz="1219835" rtl="0" eaLnBrk="1" latinLnBrk="0" hangingPunct="1">
      <a:defRPr sz="2400" kern="1200">
        <a:solidFill>
          <a:schemeClr val="tx1"/>
        </a:solidFill>
        <a:latin typeface="+mn-lt"/>
        <a:ea typeface="+mn-ea"/>
        <a:cs typeface="+mn-cs"/>
      </a:defRPr>
    </a:lvl7pPr>
    <a:lvl8pPr marL="4268470" algn="l" defTabSz="1219835" rtl="0" eaLnBrk="1" latinLnBrk="0" hangingPunct="1">
      <a:defRPr sz="2400" kern="1200">
        <a:solidFill>
          <a:schemeClr val="tx1"/>
        </a:solidFill>
        <a:latin typeface="+mn-lt"/>
        <a:ea typeface="+mn-ea"/>
        <a:cs typeface="+mn-cs"/>
      </a:defRPr>
    </a:lvl8pPr>
    <a:lvl9pPr marL="4878705" algn="l" defTabSz="1219835"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guide id="3" orient="horz" pos="2881" userDrawn="1">
          <p15:clr>
            <a:srgbClr val="A4A3A4"/>
          </p15:clr>
        </p15:guide>
        <p15:guide id="4" pos="3842"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6062"/>
    <a:srgbClr val="3A4187"/>
    <a:srgbClr val="FF9900"/>
    <a:srgbClr val="92D050"/>
    <a:srgbClr val="FFFFFF"/>
    <a:srgbClr val="1A8ABC"/>
    <a:srgbClr val="A4B3D8"/>
    <a:srgbClr val="8C9EE0"/>
    <a:srgbClr val="3E5CCC"/>
    <a:srgbClr val="28A7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浅色样式 1 - 强调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505E3EF-67EA-436B-97B2-0124C06EBD24}" styleName="中度样式 4 - 强调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1FECB4D8-DB02-4DC6-A0A2-4F2EBAE1DC90}" styleName="中度样式 1 - 强调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68" autoAdjust="0"/>
    <p:restoredTop sz="89388" autoAdjust="0"/>
  </p:normalViewPr>
  <p:slideViewPr>
    <p:cSldViewPr showGuides="1">
      <p:cViewPr>
        <p:scale>
          <a:sx n="75" d="100"/>
          <a:sy n="75" d="100"/>
        </p:scale>
        <p:origin x="2280" y="898"/>
      </p:cViewPr>
      <p:guideLst>
        <p:guide orient="horz" pos="2160"/>
        <p:guide pos="2880"/>
        <p:guide orient="horz" pos="2881"/>
        <p:guide pos="3842"/>
      </p:guideLst>
    </p:cSldViewPr>
  </p:slideViewPr>
  <p:outlineViewPr>
    <p:cViewPr>
      <p:scale>
        <a:sx n="33" d="100"/>
        <a:sy n="33" d="100"/>
      </p:scale>
      <p:origin x="0" y="-60552"/>
    </p:cViewPr>
  </p:outlineViewPr>
  <p:notesTextViewPr>
    <p:cViewPr>
      <p:scale>
        <a:sx n="100" d="100"/>
        <a:sy n="100" d="100"/>
      </p:scale>
      <p:origin x="0" y="0"/>
    </p:cViewPr>
  </p:notesTextViewPr>
  <p:sorterViewPr>
    <p:cViewPr>
      <p:scale>
        <a:sx n="100" d="100"/>
        <a:sy n="100" d="100"/>
      </p:scale>
      <p:origin x="0" y="-22278"/>
    </p:cViewPr>
  </p:sorterViewPr>
  <p:notesViewPr>
    <p:cSldViewPr>
      <p:cViewPr varScale="1">
        <p:scale>
          <a:sx n="63" d="100"/>
          <a:sy n="63" d="100"/>
        </p:scale>
        <p:origin x="3134" y="58"/>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64F61FD-43C1-45A3-B077-781AC9FD5462}" type="datetimeFigureOut">
              <a:rPr lang="zh-CN" altLang="en-US" smtClean="0"/>
              <a:t>2024/2/18</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EBE9814-CAA5-4CF7-93FE-A06EDDD44E21}" type="slidenum">
              <a:rPr lang="zh-CN" altLang="en-US" smtClean="0"/>
              <a:t>‹#›</a:t>
            </a:fld>
            <a:endParaRPr lang="zh-CN" altLang="en-US"/>
          </a:p>
        </p:txBody>
      </p:sp>
    </p:spTree>
    <p:extLst>
      <p:ext uri="{BB962C8B-B14F-4D97-AF65-F5344CB8AC3E}">
        <p14:creationId xmlns:p14="http://schemas.microsoft.com/office/powerpoint/2010/main" val="28343944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AF1BB2-1D8D-4BBB-9148-79BEE44F321A}" type="datetimeFigureOut">
              <a:rPr lang="zh-CN" altLang="en-US" smtClean="0"/>
              <a:t>2024/2/18</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5D3FF7-3F3E-4A9A-BF01-B65FDB219083}" type="slidenum">
              <a:rPr lang="zh-CN" altLang="en-US" smtClean="0"/>
              <a:t>‹#›</a:t>
            </a:fld>
            <a:endParaRPr lang="zh-CN" altLang="en-US"/>
          </a:p>
        </p:txBody>
      </p:sp>
    </p:spTree>
    <p:extLst>
      <p:ext uri="{BB962C8B-B14F-4D97-AF65-F5344CB8AC3E}">
        <p14:creationId xmlns:p14="http://schemas.microsoft.com/office/powerpoint/2010/main" val="2461983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1</a:t>
            </a:fld>
            <a:endParaRPr lang="zh-CN" altLang="en-US"/>
          </a:p>
        </p:txBody>
      </p:sp>
    </p:spTree>
    <p:extLst>
      <p:ext uri="{BB962C8B-B14F-4D97-AF65-F5344CB8AC3E}">
        <p14:creationId xmlns:p14="http://schemas.microsoft.com/office/powerpoint/2010/main" val="31218889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10</a:t>
            </a:fld>
            <a:endParaRPr lang="zh-CN" altLang="en-US"/>
          </a:p>
        </p:txBody>
      </p:sp>
    </p:spTree>
    <p:extLst>
      <p:ext uri="{BB962C8B-B14F-4D97-AF65-F5344CB8AC3E}">
        <p14:creationId xmlns:p14="http://schemas.microsoft.com/office/powerpoint/2010/main" val="27155965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11</a:t>
            </a:fld>
            <a:endParaRPr lang="zh-CN" altLang="en-US"/>
          </a:p>
        </p:txBody>
      </p:sp>
    </p:spTree>
    <p:extLst>
      <p:ext uri="{BB962C8B-B14F-4D97-AF65-F5344CB8AC3E}">
        <p14:creationId xmlns:p14="http://schemas.microsoft.com/office/powerpoint/2010/main" val="41748341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12</a:t>
            </a:fld>
            <a:endParaRPr lang="zh-CN" altLang="en-US"/>
          </a:p>
        </p:txBody>
      </p:sp>
    </p:spTree>
    <p:extLst>
      <p:ext uri="{BB962C8B-B14F-4D97-AF65-F5344CB8AC3E}">
        <p14:creationId xmlns:p14="http://schemas.microsoft.com/office/powerpoint/2010/main" val="24709921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13</a:t>
            </a:fld>
            <a:endParaRPr lang="zh-CN" altLang="en-US"/>
          </a:p>
        </p:txBody>
      </p:sp>
    </p:spTree>
    <p:extLst>
      <p:ext uri="{BB962C8B-B14F-4D97-AF65-F5344CB8AC3E}">
        <p14:creationId xmlns:p14="http://schemas.microsoft.com/office/powerpoint/2010/main" val="7164187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14</a:t>
            </a:fld>
            <a:endParaRPr lang="zh-CN" altLang="en-US"/>
          </a:p>
        </p:txBody>
      </p:sp>
    </p:spTree>
    <p:extLst>
      <p:ext uri="{BB962C8B-B14F-4D97-AF65-F5344CB8AC3E}">
        <p14:creationId xmlns:p14="http://schemas.microsoft.com/office/powerpoint/2010/main" val="18572684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15</a:t>
            </a:fld>
            <a:endParaRPr lang="zh-CN" altLang="en-US"/>
          </a:p>
        </p:txBody>
      </p:sp>
    </p:spTree>
    <p:extLst>
      <p:ext uri="{BB962C8B-B14F-4D97-AF65-F5344CB8AC3E}">
        <p14:creationId xmlns:p14="http://schemas.microsoft.com/office/powerpoint/2010/main" val="18012705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16</a:t>
            </a:fld>
            <a:endParaRPr lang="zh-CN" altLang="en-US"/>
          </a:p>
        </p:txBody>
      </p:sp>
    </p:spTree>
    <p:extLst>
      <p:ext uri="{BB962C8B-B14F-4D97-AF65-F5344CB8AC3E}">
        <p14:creationId xmlns:p14="http://schemas.microsoft.com/office/powerpoint/2010/main" val="6557165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17</a:t>
            </a:fld>
            <a:endParaRPr lang="zh-CN" altLang="en-US"/>
          </a:p>
        </p:txBody>
      </p:sp>
    </p:spTree>
    <p:extLst>
      <p:ext uri="{BB962C8B-B14F-4D97-AF65-F5344CB8AC3E}">
        <p14:creationId xmlns:p14="http://schemas.microsoft.com/office/powerpoint/2010/main" val="13455855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18</a:t>
            </a:fld>
            <a:endParaRPr lang="zh-CN" altLang="en-US"/>
          </a:p>
        </p:txBody>
      </p:sp>
    </p:spTree>
    <p:extLst>
      <p:ext uri="{BB962C8B-B14F-4D97-AF65-F5344CB8AC3E}">
        <p14:creationId xmlns:p14="http://schemas.microsoft.com/office/powerpoint/2010/main" val="5830986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19</a:t>
            </a:fld>
            <a:endParaRPr lang="zh-CN" altLang="en-US"/>
          </a:p>
        </p:txBody>
      </p:sp>
    </p:spTree>
    <p:extLst>
      <p:ext uri="{BB962C8B-B14F-4D97-AF65-F5344CB8AC3E}">
        <p14:creationId xmlns:p14="http://schemas.microsoft.com/office/powerpoint/2010/main" val="32421470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2</a:t>
            </a:fld>
            <a:endParaRPr lang="zh-CN" altLang="en-US"/>
          </a:p>
        </p:txBody>
      </p:sp>
    </p:spTree>
    <p:extLst>
      <p:ext uri="{BB962C8B-B14F-4D97-AF65-F5344CB8AC3E}">
        <p14:creationId xmlns:p14="http://schemas.microsoft.com/office/powerpoint/2010/main" val="119180625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20</a:t>
            </a:fld>
            <a:endParaRPr lang="zh-CN" altLang="en-US"/>
          </a:p>
        </p:txBody>
      </p:sp>
    </p:spTree>
    <p:extLst>
      <p:ext uri="{BB962C8B-B14F-4D97-AF65-F5344CB8AC3E}">
        <p14:creationId xmlns:p14="http://schemas.microsoft.com/office/powerpoint/2010/main" val="37970198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21</a:t>
            </a:fld>
            <a:endParaRPr lang="zh-CN" altLang="en-US"/>
          </a:p>
        </p:txBody>
      </p:sp>
    </p:spTree>
    <p:extLst>
      <p:ext uri="{BB962C8B-B14F-4D97-AF65-F5344CB8AC3E}">
        <p14:creationId xmlns:p14="http://schemas.microsoft.com/office/powerpoint/2010/main" val="422625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22</a:t>
            </a:fld>
            <a:endParaRPr lang="zh-CN" altLang="en-US"/>
          </a:p>
        </p:txBody>
      </p:sp>
    </p:spTree>
    <p:extLst>
      <p:ext uri="{BB962C8B-B14F-4D97-AF65-F5344CB8AC3E}">
        <p14:creationId xmlns:p14="http://schemas.microsoft.com/office/powerpoint/2010/main" val="28974958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23</a:t>
            </a:fld>
            <a:endParaRPr lang="zh-CN" altLang="en-US"/>
          </a:p>
        </p:txBody>
      </p:sp>
    </p:spTree>
    <p:extLst>
      <p:ext uri="{BB962C8B-B14F-4D97-AF65-F5344CB8AC3E}">
        <p14:creationId xmlns:p14="http://schemas.microsoft.com/office/powerpoint/2010/main" val="426739243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24</a:t>
            </a:fld>
            <a:endParaRPr lang="zh-CN" altLang="en-US"/>
          </a:p>
        </p:txBody>
      </p:sp>
    </p:spTree>
    <p:extLst>
      <p:ext uri="{BB962C8B-B14F-4D97-AF65-F5344CB8AC3E}">
        <p14:creationId xmlns:p14="http://schemas.microsoft.com/office/powerpoint/2010/main" val="3227711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25</a:t>
            </a:fld>
            <a:endParaRPr lang="zh-CN" altLang="en-US"/>
          </a:p>
        </p:txBody>
      </p:sp>
    </p:spTree>
    <p:extLst>
      <p:ext uri="{BB962C8B-B14F-4D97-AF65-F5344CB8AC3E}">
        <p14:creationId xmlns:p14="http://schemas.microsoft.com/office/powerpoint/2010/main" val="277447242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26</a:t>
            </a:fld>
            <a:endParaRPr lang="zh-CN" altLang="en-US"/>
          </a:p>
        </p:txBody>
      </p:sp>
    </p:spTree>
    <p:extLst>
      <p:ext uri="{BB962C8B-B14F-4D97-AF65-F5344CB8AC3E}">
        <p14:creationId xmlns:p14="http://schemas.microsoft.com/office/powerpoint/2010/main" val="7078477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27</a:t>
            </a:fld>
            <a:endParaRPr lang="zh-CN" altLang="en-US"/>
          </a:p>
        </p:txBody>
      </p:sp>
    </p:spTree>
    <p:extLst>
      <p:ext uri="{BB962C8B-B14F-4D97-AF65-F5344CB8AC3E}">
        <p14:creationId xmlns:p14="http://schemas.microsoft.com/office/powerpoint/2010/main" val="208069837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28</a:t>
            </a:fld>
            <a:endParaRPr lang="zh-CN" altLang="en-US"/>
          </a:p>
        </p:txBody>
      </p:sp>
    </p:spTree>
    <p:extLst>
      <p:ext uri="{BB962C8B-B14F-4D97-AF65-F5344CB8AC3E}">
        <p14:creationId xmlns:p14="http://schemas.microsoft.com/office/powerpoint/2010/main" val="177322500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29</a:t>
            </a:fld>
            <a:endParaRPr lang="zh-CN" altLang="en-US"/>
          </a:p>
        </p:txBody>
      </p:sp>
    </p:spTree>
    <p:extLst>
      <p:ext uri="{BB962C8B-B14F-4D97-AF65-F5344CB8AC3E}">
        <p14:creationId xmlns:p14="http://schemas.microsoft.com/office/powerpoint/2010/main" val="30284808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3</a:t>
            </a:fld>
            <a:endParaRPr lang="zh-CN" altLang="en-US"/>
          </a:p>
        </p:txBody>
      </p:sp>
    </p:spTree>
    <p:extLst>
      <p:ext uri="{BB962C8B-B14F-4D97-AF65-F5344CB8AC3E}">
        <p14:creationId xmlns:p14="http://schemas.microsoft.com/office/powerpoint/2010/main" val="334367530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30</a:t>
            </a:fld>
            <a:endParaRPr lang="zh-CN" altLang="en-US"/>
          </a:p>
        </p:txBody>
      </p:sp>
    </p:spTree>
    <p:extLst>
      <p:ext uri="{BB962C8B-B14F-4D97-AF65-F5344CB8AC3E}">
        <p14:creationId xmlns:p14="http://schemas.microsoft.com/office/powerpoint/2010/main" val="92070174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31</a:t>
            </a:fld>
            <a:endParaRPr lang="zh-CN" altLang="en-US"/>
          </a:p>
        </p:txBody>
      </p:sp>
    </p:spTree>
    <p:extLst>
      <p:ext uri="{BB962C8B-B14F-4D97-AF65-F5344CB8AC3E}">
        <p14:creationId xmlns:p14="http://schemas.microsoft.com/office/powerpoint/2010/main" val="236577338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32</a:t>
            </a:fld>
            <a:endParaRPr lang="zh-CN" altLang="en-US"/>
          </a:p>
        </p:txBody>
      </p:sp>
    </p:spTree>
    <p:extLst>
      <p:ext uri="{BB962C8B-B14F-4D97-AF65-F5344CB8AC3E}">
        <p14:creationId xmlns:p14="http://schemas.microsoft.com/office/powerpoint/2010/main" val="29973581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33</a:t>
            </a:fld>
            <a:endParaRPr lang="zh-CN" altLang="en-US"/>
          </a:p>
        </p:txBody>
      </p:sp>
    </p:spTree>
    <p:extLst>
      <p:ext uri="{BB962C8B-B14F-4D97-AF65-F5344CB8AC3E}">
        <p14:creationId xmlns:p14="http://schemas.microsoft.com/office/powerpoint/2010/main" val="363900574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34</a:t>
            </a:fld>
            <a:endParaRPr lang="zh-CN" altLang="en-US"/>
          </a:p>
        </p:txBody>
      </p:sp>
    </p:spTree>
    <p:extLst>
      <p:ext uri="{BB962C8B-B14F-4D97-AF65-F5344CB8AC3E}">
        <p14:creationId xmlns:p14="http://schemas.microsoft.com/office/powerpoint/2010/main" val="10265312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35</a:t>
            </a:fld>
            <a:endParaRPr lang="zh-CN" altLang="en-US"/>
          </a:p>
        </p:txBody>
      </p:sp>
    </p:spTree>
    <p:extLst>
      <p:ext uri="{BB962C8B-B14F-4D97-AF65-F5344CB8AC3E}">
        <p14:creationId xmlns:p14="http://schemas.microsoft.com/office/powerpoint/2010/main" val="177536231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36</a:t>
            </a:fld>
            <a:endParaRPr lang="zh-CN" altLang="en-US"/>
          </a:p>
        </p:txBody>
      </p:sp>
    </p:spTree>
    <p:extLst>
      <p:ext uri="{BB962C8B-B14F-4D97-AF65-F5344CB8AC3E}">
        <p14:creationId xmlns:p14="http://schemas.microsoft.com/office/powerpoint/2010/main" val="55359306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37</a:t>
            </a:fld>
            <a:endParaRPr lang="zh-CN" altLang="en-US"/>
          </a:p>
        </p:txBody>
      </p:sp>
    </p:spTree>
    <p:extLst>
      <p:ext uri="{BB962C8B-B14F-4D97-AF65-F5344CB8AC3E}">
        <p14:creationId xmlns:p14="http://schemas.microsoft.com/office/powerpoint/2010/main" val="408116679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38</a:t>
            </a:fld>
            <a:endParaRPr lang="zh-CN" altLang="en-US"/>
          </a:p>
        </p:txBody>
      </p:sp>
    </p:spTree>
    <p:extLst>
      <p:ext uri="{BB962C8B-B14F-4D97-AF65-F5344CB8AC3E}">
        <p14:creationId xmlns:p14="http://schemas.microsoft.com/office/powerpoint/2010/main" val="11492579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39</a:t>
            </a:fld>
            <a:endParaRPr lang="zh-CN" altLang="en-US"/>
          </a:p>
        </p:txBody>
      </p:sp>
    </p:spTree>
    <p:extLst>
      <p:ext uri="{BB962C8B-B14F-4D97-AF65-F5344CB8AC3E}">
        <p14:creationId xmlns:p14="http://schemas.microsoft.com/office/powerpoint/2010/main" val="40933629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4</a:t>
            </a:fld>
            <a:endParaRPr lang="zh-CN" altLang="en-US"/>
          </a:p>
        </p:txBody>
      </p:sp>
    </p:spTree>
    <p:extLst>
      <p:ext uri="{BB962C8B-B14F-4D97-AF65-F5344CB8AC3E}">
        <p14:creationId xmlns:p14="http://schemas.microsoft.com/office/powerpoint/2010/main" val="285026404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40</a:t>
            </a:fld>
            <a:endParaRPr lang="zh-CN" altLang="en-US"/>
          </a:p>
        </p:txBody>
      </p:sp>
    </p:spTree>
    <p:extLst>
      <p:ext uri="{BB962C8B-B14F-4D97-AF65-F5344CB8AC3E}">
        <p14:creationId xmlns:p14="http://schemas.microsoft.com/office/powerpoint/2010/main" val="270089612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41</a:t>
            </a:fld>
            <a:endParaRPr lang="zh-CN" altLang="en-US"/>
          </a:p>
        </p:txBody>
      </p:sp>
    </p:spTree>
    <p:extLst>
      <p:ext uri="{BB962C8B-B14F-4D97-AF65-F5344CB8AC3E}">
        <p14:creationId xmlns:p14="http://schemas.microsoft.com/office/powerpoint/2010/main" val="48357452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42</a:t>
            </a:fld>
            <a:endParaRPr lang="zh-CN" altLang="en-US"/>
          </a:p>
        </p:txBody>
      </p:sp>
    </p:spTree>
    <p:extLst>
      <p:ext uri="{BB962C8B-B14F-4D97-AF65-F5344CB8AC3E}">
        <p14:creationId xmlns:p14="http://schemas.microsoft.com/office/powerpoint/2010/main" val="324060559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43</a:t>
            </a:fld>
            <a:endParaRPr lang="zh-CN" altLang="en-US"/>
          </a:p>
        </p:txBody>
      </p:sp>
    </p:spTree>
    <p:extLst>
      <p:ext uri="{BB962C8B-B14F-4D97-AF65-F5344CB8AC3E}">
        <p14:creationId xmlns:p14="http://schemas.microsoft.com/office/powerpoint/2010/main" val="382609023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44</a:t>
            </a:fld>
            <a:endParaRPr lang="zh-CN" altLang="en-US"/>
          </a:p>
        </p:txBody>
      </p:sp>
    </p:spTree>
    <p:extLst>
      <p:ext uri="{BB962C8B-B14F-4D97-AF65-F5344CB8AC3E}">
        <p14:creationId xmlns:p14="http://schemas.microsoft.com/office/powerpoint/2010/main" val="128933728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45</a:t>
            </a:fld>
            <a:endParaRPr lang="zh-CN" altLang="en-US"/>
          </a:p>
        </p:txBody>
      </p:sp>
    </p:spTree>
    <p:extLst>
      <p:ext uri="{BB962C8B-B14F-4D97-AF65-F5344CB8AC3E}">
        <p14:creationId xmlns:p14="http://schemas.microsoft.com/office/powerpoint/2010/main" val="19446333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46</a:t>
            </a:fld>
            <a:endParaRPr lang="zh-CN" altLang="en-US"/>
          </a:p>
        </p:txBody>
      </p:sp>
    </p:spTree>
    <p:extLst>
      <p:ext uri="{BB962C8B-B14F-4D97-AF65-F5344CB8AC3E}">
        <p14:creationId xmlns:p14="http://schemas.microsoft.com/office/powerpoint/2010/main" val="94687521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47</a:t>
            </a:fld>
            <a:endParaRPr lang="zh-CN" altLang="en-US"/>
          </a:p>
        </p:txBody>
      </p:sp>
    </p:spTree>
    <p:extLst>
      <p:ext uri="{BB962C8B-B14F-4D97-AF65-F5344CB8AC3E}">
        <p14:creationId xmlns:p14="http://schemas.microsoft.com/office/powerpoint/2010/main" val="403756162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48</a:t>
            </a:fld>
            <a:endParaRPr lang="zh-CN" altLang="en-US"/>
          </a:p>
        </p:txBody>
      </p:sp>
    </p:spTree>
    <p:extLst>
      <p:ext uri="{BB962C8B-B14F-4D97-AF65-F5344CB8AC3E}">
        <p14:creationId xmlns:p14="http://schemas.microsoft.com/office/powerpoint/2010/main" val="313798171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49</a:t>
            </a:fld>
            <a:endParaRPr lang="zh-CN" altLang="en-US"/>
          </a:p>
        </p:txBody>
      </p:sp>
    </p:spTree>
    <p:extLst>
      <p:ext uri="{BB962C8B-B14F-4D97-AF65-F5344CB8AC3E}">
        <p14:creationId xmlns:p14="http://schemas.microsoft.com/office/powerpoint/2010/main" val="16641782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5</a:t>
            </a:fld>
            <a:endParaRPr lang="zh-CN" altLang="en-US"/>
          </a:p>
        </p:txBody>
      </p:sp>
    </p:spTree>
    <p:extLst>
      <p:ext uri="{BB962C8B-B14F-4D97-AF65-F5344CB8AC3E}">
        <p14:creationId xmlns:p14="http://schemas.microsoft.com/office/powerpoint/2010/main" val="34877771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50</a:t>
            </a:fld>
            <a:endParaRPr lang="zh-CN" altLang="en-US"/>
          </a:p>
        </p:txBody>
      </p:sp>
    </p:spTree>
    <p:extLst>
      <p:ext uri="{BB962C8B-B14F-4D97-AF65-F5344CB8AC3E}">
        <p14:creationId xmlns:p14="http://schemas.microsoft.com/office/powerpoint/2010/main" val="314111655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51</a:t>
            </a:fld>
            <a:endParaRPr lang="zh-CN" altLang="en-US"/>
          </a:p>
        </p:txBody>
      </p:sp>
    </p:spTree>
    <p:extLst>
      <p:ext uri="{BB962C8B-B14F-4D97-AF65-F5344CB8AC3E}">
        <p14:creationId xmlns:p14="http://schemas.microsoft.com/office/powerpoint/2010/main" val="165937345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52</a:t>
            </a:fld>
            <a:endParaRPr lang="zh-CN" altLang="en-US"/>
          </a:p>
        </p:txBody>
      </p:sp>
    </p:spTree>
    <p:extLst>
      <p:ext uri="{BB962C8B-B14F-4D97-AF65-F5344CB8AC3E}">
        <p14:creationId xmlns:p14="http://schemas.microsoft.com/office/powerpoint/2010/main" val="150955738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53</a:t>
            </a:fld>
            <a:endParaRPr lang="zh-CN" altLang="en-US"/>
          </a:p>
        </p:txBody>
      </p:sp>
    </p:spTree>
    <p:extLst>
      <p:ext uri="{BB962C8B-B14F-4D97-AF65-F5344CB8AC3E}">
        <p14:creationId xmlns:p14="http://schemas.microsoft.com/office/powerpoint/2010/main" val="390941417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54</a:t>
            </a:fld>
            <a:endParaRPr lang="zh-CN" altLang="en-US"/>
          </a:p>
        </p:txBody>
      </p:sp>
    </p:spTree>
    <p:extLst>
      <p:ext uri="{BB962C8B-B14F-4D97-AF65-F5344CB8AC3E}">
        <p14:creationId xmlns:p14="http://schemas.microsoft.com/office/powerpoint/2010/main" val="121006190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55</a:t>
            </a:fld>
            <a:endParaRPr lang="zh-CN" altLang="en-US"/>
          </a:p>
        </p:txBody>
      </p:sp>
    </p:spTree>
    <p:extLst>
      <p:ext uri="{BB962C8B-B14F-4D97-AF65-F5344CB8AC3E}">
        <p14:creationId xmlns:p14="http://schemas.microsoft.com/office/powerpoint/2010/main" val="177820015"/>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56</a:t>
            </a:fld>
            <a:endParaRPr lang="zh-CN" altLang="en-US"/>
          </a:p>
        </p:txBody>
      </p:sp>
    </p:spTree>
    <p:extLst>
      <p:ext uri="{BB962C8B-B14F-4D97-AF65-F5344CB8AC3E}">
        <p14:creationId xmlns:p14="http://schemas.microsoft.com/office/powerpoint/2010/main" val="4132736127"/>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57</a:t>
            </a:fld>
            <a:endParaRPr lang="zh-CN" altLang="en-US"/>
          </a:p>
        </p:txBody>
      </p:sp>
    </p:spTree>
    <p:extLst>
      <p:ext uri="{BB962C8B-B14F-4D97-AF65-F5344CB8AC3E}">
        <p14:creationId xmlns:p14="http://schemas.microsoft.com/office/powerpoint/2010/main" val="1122458248"/>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58</a:t>
            </a:fld>
            <a:endParaRPr lang="zh-CN" altLang="en-US"/>
          </a:p>
        </p:txBody>
      </p:sp>
    </p:spTree>
    <p:extLst>
      <p:ext uri="{BB962C8B-B14F-4D97-AF65-F5344CB8AC3E}">
        <p14:creationId xmlns:p14="http://schemas.microsoft.com/office/powerpoint/2010/main" val="77461288"/>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59</a:t>
            </a:fld>
            <a:endParaRPr lang="zh-CN" altLang="en-US"/>
          </a:p>
        </p:txBody>
      </p:sp>
    </p:spTree>
    <p:extLst>
      <p:ext uri="{BB962C8B-B14F-4D97-AF65-F5344CB8AC3E}">
        <p14:creationId xmlns:p14="http://schemas.microsoft.com/office/powerpoint/2010/main" val="19703299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6</a:t>
            </a:fld>
            <a:endParaRPr lang="zh-CN" altLang="en-US"/>
          </a:p>
        </p:txBody>
      </p:sp>
    </p:spTree>
    <p:extLst>
      <p:ext uri="{BB962C8B-B14F-4D97-AF65-F5344CB8AC3E}">
        <p14:creationId xmlns:p14="http://schemas.microsoft.com/office/powerpoint/2010/main" val="3807870277"/>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60</a:t>
            </a:fld>
            <a:endParaRPr lang="zh-CN" altLang="en-US"/>
          </a:p>
        </p:txBody>
      </p:sp>
    </p:spTree>
    <p:extLst>
      <p:ext uri="{BB962C8B-B14F-4D97-AF65-F5344CB8AC3E}">
        <p14:creationId xmlns:p14="http://schemas.microsoft.com/office/powerpoint/2010/main" val="2415846751"/>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61</a:t>
            </a:fld>
            <a:endParaRPr lang="zh-CN" altLang="en-US"/>
          </a:p>
        </p:txBody>
      </p:sp>
    </p:spTree>
    <p:extLst>
      <p:ext uri="{BB962C8B-B14F-4D97-AF65-F5344CB8AC3E}">
        <p14:creationId xmlns:p14="http://schemas.microsoft.com/office/powerpoint/2010/main" val="349097874"/>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62</a:t>
            </a:fld>
            <a:endParaRPr lang="zh-CN" altLang="en-US"/>
          </a:p>
        </p:txBody>
      </p:sp>
    </p:spTree>
    <p:extLst>
      <p:ext uri="{BB962C8B-B14F-4D97-AF65-F5344CB8AC3E}">
        <p14:creationId xmlns:p14="http://schemas.microsoft.com/office/powerpoint/2010/main" val="2543850956"/>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63</a:t>
            </a:fld>
            <a:endParaRPr lang="zh-CN" altLang="en-US"/>
          </a:p>
        </p:txBody>
      </p:sp>
    </p:spTree>
    <p:extLst>
      <p:ext uri="{BB962C8B-B14F-4D97-AF65-F5344CB8AC3E}">
        <p14:creationId xmlns:p14="http://schemas.microsoft.com/office/powerpoint/2010/main" val="1145758007"/>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64</a:t>
            </a:fld>
            <a:endParaRPr lang="zh-CN" altLang="en-US"/>
          </a:p>
        </p:txBody>
      </p:sp>
    </p:spTree>
    <p:extLst>
      <p:ext uri="{BB962C8B-B14F-4D97-AF65-F5344CB8AC3E}">
        <p14:creationId xmlns:p14="http://schemas.microsoft.com/office/powerpoint/2010/main" val="255934529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65</a:t>
            </a:fld>
            <a:endParaRPr lang="zh-CN" altLang="en-US"/>
          </a:p>
        </p:txBody>
      </p:sp>
    </p:spTree>
    <p:extLst>
      <p:ext uri="{BB962C8B-B14F-4D97-AF65-F5344CB8AC3E}">
        <p14:creationId xmlns:p14="http://schemas.microsoft.com/office/powerpoint/2010/main" val="519506803"/>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66</a:t>
            </a:fld>
            <a:endParaRPr lang="zh-CN" altLang="en-US"/>
          </a:p>
        </p:txBody>
      </p:sp>
    </p:spTree>
    <p:extLst>
      <p:ext uri="{BB962C8B-B14F-4D97-AF65-F5344CB8AC3E}">
        <p14:creationId xmlns:p14="http://schemas.microsoft.com/office/powerpoint/2010/main" val="240542987"/>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67</a:t>
            </a:fld>
            <a:endParaRPr lang="zh-CN" altLang="en-US"/>
          </a:p>
        </p:txBody>
      </p:sp>
    </p:spTree>
    <p:extLst>
      <p:ext uri="{BB962C8B-B14F-4D97-AF65-F5344CB8AC3E}">
        <p14:creationId xmlns:p14="http://schemas.microsoft.com/office/powerpoint/2010/main" val="8155448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7</a:t>
            </a:fld>
            <a:endParaRPr lang="zh-CN" altLang="en-US"/>
          </a:p>
        </p:txBody>
      </p:sp>
    </p:spTree>
    <p:extLst>
      <p:ext uri="{BB962C8B-B14F-4D97-AF65-F5344CB8AC3E}">
        <p14:creationId xmlns:p14="http://schemas.microsoft.com/office/powerpoint/2010/main" val="20971477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8</a:t>
            </a:fld>
            <a:endParaRPr lang="zh-CN" altLang="en-US"/>
          </a:p>
        </p:txBody>
      </p:sp>
    </p:spTree>
    <p:extLst>
      <p:ext uri="{BB962C8B-B14F-4D97-AF65-F5344CB8AC3E}">
        <p14:creationId xmlns:p14="http://schemas.microsoft.com/office/powerpoint/2010/main" val="13703363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A5D3FF7-3F3E-4A9A-BF01-B65FDB219083}" type="slidenum">
              <a:rPr lang="zh-CN" altLang="en-US" smtClean="0"/>
              <a:t>9</a:t>
            </a:fld>
            <a:endParaRPr lang="zh-CN" altLang="en-US"/>
          </a:p>
        </p:txBody>
      </p:sp>
    </p:spTree>
    <p:extLst>
      <p:ext uri="{BB962C8B-B14F-4D97-AF65-F5344CB8AC3E}">
        <p14:creationId xmlns:p14="http://schemas.microsoft.com/office/powerpoint/2010/main" val="24304743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14876" y="2841225"/>
            <a:ext cx="10368598" cy="1960487"/>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829753" y="5182800"/>
            <a:ext cx="8538845" cy="2337341"/>
          </a:xfrm>
          <a:prstGeom prst="rect">
            <a:avLst/>
          </a:prstGeom>
        </p:spPr>
        <p:txBody>
          <a:bodyPr/>
          <a:lstStyle>
            <a:lvl1pPr marL="0" indent="0" algn="ctr">
              <a:buNone/>
              <a:defRPr>
                <a:solidFill>
                  <a:schemeClr val="tx1">
                    <a:tint val="75000"/>
                  </a:schemeClr>
                </a:solidFill>
              </a:defRPr>
            </a:lvl1pPr>
            <a:lvl2pPr marL="609600" indent="0" algn="ctr">
              <a:buNone/>
              <a:defRPr>
                <a:solidFill>
                  <a:schemeClr val="tx1">
                    <a:tint val="75000"/>
                  </a:schemeClr>
                </a:solidFill>
              </a:defRPr>
            </a:lvl2pPr>
            <a:lvl3pPr marL="1219835" indent="0" algn="ctr">
              <a:buNone/>
              <a:defRPr>
                <a:solidFill>
                  <a:schemeClr val="tx1">
                    <a:tint val="75000"/>
                  </a:schemeClr>
                </a:solidFill>
              </a:defRPr>
            </a:lvl3pPr>
            <a:lvl4pPr marL="1829435" indent="0" algn="ctr">
              <a:buNone/>
              <a:defRPr>
                <a:solidFill>
                  <a:schemeClr val="tx1">
                    <a:tint val="75000"/>
                  </a:schemeClr>
                </a:solidFill>
              </a:defRPr>
            </a:lvl4pPr>
            <a:lvl5pPr marL="2439035" indent="0" algn="ctr">
              <a:buNone/>
              <a:defRPr>
                <a:solidFill>
                  <a:schemeClr val="tx1">
                    <a:tint val="75000"/>
                  </a:schemeClr>
                </a:solidFill>
              </a:defRPr>
            </a:lvl5pPr>
            <a:lvl6pPr marL="3049270" indent="0" algn="ctr">
              <a:buNone/>
              <a:defRPr>
                <a:solidFill>
                  <a:schemeClr val="tx1">
                    <a:tint val="75000"/>
                  </a:schemeClr>
                </a:solidFill>
              </a:defRPr>
            </a:lvl6pPr>
            <a:lvl7pPr marL="3658870" indent="0" algn="ctr">
              <a:buNone/>
              <a:defRPr>
                <a:solidFill>
                  <a:schemeClr val="tx1">
                    <a:tint val="75000"/>
                  </a:schemeClr>
                </a:solidFill>
              </a:defRPr>
            </a:lvl7pPr>
            <a:lvl8pPr marL="4268470" indent="0" algn="ctr">
              <a:buNone/>
              <a:defRPr>
                <a:solidFill>
                  <a:schemeClr val="tx1">
                    <a:tint val="75000"/>
                  </a:schemeClr>
                </a:solidFill>
              </a:defRPr>
            </a:lvl8pPr>
            <a:lvl9pPr marL="4878705"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t>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一级标题">
    <p:spTree>
      <p:nvGrpSpPr>
        <p:cNvPr id="1" name=""/>
        <p:cNvGrpSpPr/>
        <p:nvPr/>
      </p:nvGrpSpPr>
      <p:grpSpPr>
        <a:xfrm>
          <a:off x="0" y="0"/>
          <a:ext cx="0" cy="0"/>
          <a:chOff x="0" y="0"/>
          <a:chExt cx="0" cy="0"/>
        </a:xfrm>
      </p:grpSpPr>
      <p:sp>
        <p:nvSpPr>
          <p:cNvPr id="2" name="Title 1"/>
          <p:cNvSpPr>
            <a:spLocks noGrp="1"/>
          </p:cNvSpPr>
          <p:nvPr>
            <p:ph type="title"/>
          </p:nvPr>
        </p:nvSpPr>
        <p:spPr>
          <a:xfrm>
            <a:off x="774700" y="352424"/>
            <a:ext cx="5334000" cy="429419"/>
          </a:xfrm>
          <a:prstGeom prst="rect">
            <a:avLst/>
          </a:prstGeom>
        </p:spPr>
        <p:txBody>
          <a:bodyPr/>
          <a:lstStyle/>
          <a:p>
            <a:r>
              <a:rPr lang="en-US" dirty="0"/>
              <a:t>Click to edit Master title style</a:t>
            </a:r>
          </a:p>
        </p:txBody>
      </p:sp>
      <p:sp>
        <p:nvSpPr>
          <p:cNvPr id="3" name="Content Placeholder 2"/>
          <p:cNvSpPr>
            <a:spLocks noGrp="1"/>
          </p:cNvSpPr>
          <p:nvPr>
            <p:ph idx="1"/>
          </p:nvPr>
        </p:nvSpPr>
        <p:spPr>
          <a:xfrm>
            <a:off x="609918" y="1143795"/>
            <a:ext cx="10978515" cy="5029200"/>
          </a:xfrm>
          <a:prstGeom prst="rect">
            <a:avLst/>
          </a:prstGeom>
        </p:spPr>
        <p:txBody>
          <a:bodyPr/>
          <a:lstStyle>
            <a:lvl1pPr marL="457200" indent="-457200">
              <a:lnSpc>
                <a:spcPct val="120000"/>
              </a:lnSpc>
              <a:buSzPct val="80000"/>
              <a:buFont typeface="Wingdings" panose="05000000000000000000" pitchFamily="2" charset="2"/>
              <a:buChar char="l"/>
              <a:defRPr>
                <a:solidFill>
                  <a:schemeClr val="tx1">
                    <a:lumMod val="75000"/>
                    <a:lumOff val="25000"/>
                  </a:schemeClr>
                </a:solidFill>
              </a:defRPr>
            </a:lvl1pPr>
            <a:lvl2pPr>
              <a:defRPr>
                <a:solidFill>
                  <a:schemeClr val="tx1">
                    <a:lumMod val="75000"/>
                    <a:lumOff val="25000"/>
                  </a:schemeClr>
                </a:solidFill>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t>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两级标题和内容">
    <p:spTree>
      <p:nvGrpSpPr>
        <p:cNvPr id="1" name=""/>
        <p:cNvGrpSpPr/>
        <p:nvPr/>
      </p:nvGrpSpPr>
      <p:grpSpPr>
        <a:xfrm>
          <a:off x="0" y="0"/>
          <a:ext cx="0" cy="0"/>
          <a:chOff x="0" y="0"/>
          <a:chExt cx="0" cy="0"/>
        </a:xfrm>
      </p:grpSpPr>
      <p:sp>
        <p:nvSpPr>
          <p:cNvPr id="2" name="Title 1"/>
          <p:cNvSpPr>
            <a:spLocks noGrp="1"/>
          </p:cNvSpPr>
          <p:nvPr>
            <p:ph type="title"/>
          </p:nvPr>
        </p:nvSpPr>
        <p:spPr>
          <a:xfrm>
            <a:off x="774700" y="362744"/>
            <a:ext cx="6581775" cy="400050"/>
          </a:xfrm>
          <a:prstGeom prst="rect">
            <a:avLst/>
          </a:prstGeom>
        </p:spPr>
        <p:txBody>
          <a:bodyPr/>
          <a:lstStyle/>
          <a:p>
            <a:r>
              <a:rPr lang="en-US" dirty="0"/>
              <a:t>Click to edit Master title style</a:t>
            </a:r>
          </a:p>
        </p:txBody>
      </p:sp>
      <p:sp>
        <p:nvSpPr>
          <p:cNvPr id="3" name="Content Placeholder 2"/>
          <p:cNvSpPr>
            <a:spLocks noGrp="1"/>
          </p:cNvSpPr>
          <p:nvPr>
            <p:ph idx="1"/>
          </p:nvPr>
        </p:nvSpPr>
        <p:spPr>
          <a:xfrm>
            <a:off x="609918" y="1600994"/>
            <a:ext cx="10978515" cy="4572000"/>
          </a:xfrm>
          <a:prstGeom prst="rect">
            <a:avLst/>
          </a:prstGeom>
        </p:spPr>
        <p:txBody>
          <a:bodyPr/>
          <a:lstStyle>
            <a:lvl1pPr marL="457200" indent="-457200">
              <a:lnSpc>
                <a:spcPct val="120000"/>
              </a:lnSpc>
              <a:buSzPct val="80000"/>
              <a:buFont typeface="Wingdings" panose="05000000000000000000" pitchFamily="2" charset="2"/>
              <a:buChar char="l"/>
              <a:defRPr>
                <a:solidFill>
                  <a:schemeClr val="tx1">
                    <a:lumMod val="75000"/>
                    <a:lumOff val="25000"/>
                  </a:schemeClr>
                </a:solidFill>
              </a:defRPr>
            </a:lvl1pPr>
            <a:lvl2pPr>
              <a:defRPr>
                <a:solidFill>
                  <a:schemeClr val="tx1">
                    <a:lumMod val="75000"/>
                    <a:lumOff val="25000"/>
                  </a:schemeClr>
                </a:solidFill>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t>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
        <p:nvSpPr>
          <p:cNvPr id="7" name="Content Placeholder 2"/>
          <p:cNvSpPr>
            <a:spLocks noGrp="1"/>
          </p:cNvSpPr>
          <p:nvPr>
            <p:ph idx="13"/>
          </p:nvPr>
        </p:nvSpPr>
        <p:spPr>
          <a:xfrm>
            <a:off x="841375" y="984137"/>
            <a:ext cx="10747058" cy="464458"/>
          </a:xfrm>
          <a:prstGeom prst="rect">
            <a:avLst/>
          </a:prstGeom>
        </p:spPr>
        <p:txBody>
          <a:bodyPr/>
          <a:lstStyle>
            <a:lvl1pPr marL="0" indent="0">
              <a:lnSpc>
                <a:spcPct val="120000"/>
              </a:lnSpc>
              <a:buSzPct val="80000"/>
              <a:buFont typeface="Wingdings" panose="05000000000000000000" pitchFamily="2" charset="2"/>
              <a:buNone/>
              <a:defRPr b="0">
                <a:solidFill>
                  <a:schemeClr val="tx1">
                    <a:lumMod val="95000"/>
                    <a:lumOff val="5000"/>
                  </a:schemeClr>
                </a:solidFill>
              </a:defRPr>
            </a:lvl1pPr>
          </a:lstStyle>
          <a:p>
            <a:pPr lvl="0"/>
            <a:r>
              <a:rPr lang="en-US" dirty="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t>2/18/2024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09917" y="8477096"/>
            <a:ext cx="2846282" cy="486946"/>
          </a:xfrm>
          <a:prstGeom prst="rect">
            <a:avLst/>
          </a:prstGeom>
        </p:spPr>
        <p:txBody>
          <a:bodyPr vert="horz" lIns="121963" tIns="60981" rIns="121963" bIns="60981" rtlCol="0" anchor="ctr"/>
          <a:lstStyle>
            <a:lvl1pPr algn="l">
              <a:defRPr sz="1600">
                <a:solidFill>
                  <a:schemeClr val="tx1">
                    <a:tint val="75000"/>
                  </a:schemeClr>
                </a:solidFill>
              </a:defRPr>
            </a:lvl1pPr>
          </a:lstStyle>
          <a:p>
            <a:fld id="{1D8BD707-D9CF-40AE-B4C6-C98DA3205C09}" type="datetimeFigureOut">
              <a:rPr lang="en-US" smtClean="0"/>
              <a:t>2/18/2024</a:t>
            </a:fld>
            <a:endParaRPr lang="en-US"/>
          </a:p>
        </p:txBody>
      </p:sp>
      <p:sp>
        <p:nvSpPr>
          <p:cNvPr id="5" name="Footer Placeholder 4"/>
          <p:cNvSpPr>
            <a:spLocks noGrp="1"/>
          </p:cNvSpPr>
          <p:nvPr>
            <p:ph type="ftr" sz="quarter" idx="3"/>
          </p:nvPr>
        </p:nvSpPr>
        <p:spPr>
          <a:xfrm>
            <a:off x="4167770" y="8477096"/>
            <a:ext cx="3862811" cy="486946"/>
          </a:xfrm>
          <a:prstGeom prst="rect">
            <a:avLst/>
          </a:prstGeom>
        </p:spPr>
        <p:txBody>
          <a:bodyPr vert="horz" lIns="121963" tIns="60981" rIns="121963" bIns="60981" rtlCol="0" anchor="ctr"/>
          <a:lstStyle>
            <a:lvl1pPr algn="ctr">
              <a:defRPr sz="1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42151" y="8477096"/>
            <a:ext cx="2846282" cy="486946"/>
          </a:xfrm>
          <a:prstGeom prst="rect">
            <a:avLst/>
          </a:prstGeom>
        </p:spPr>
        <p:txBody>
          <a:bodyPr vert="horz" lIns="121963" tIns="60981" rIns="121963" bIns="60981" rtlCol="0" anchor="ctr"/>
          <a:lstStyle>
            <a:lvl1pPr algn="r">
              <a:defRPr sz="1600">
                <a:solidFill>
                  <a:schemeClr val="tx1">
                    <a:tint val="75000"/>
                  </a:schemeClr>
                </a:solidFill>
              </a:defRPr>
            </a:lvl1pPr>
          </a:lstStyle>
          <a:p>
            <a:fld id="{B6F15528-21DE-4FAA-801E-634DDDAF4B2B}" type="slidenum">
              <a:rPr lang="en-US" smtClean="0"/>
              <a:t>‹#›</a:t>
            </a:fld>
            <a:endParaRPr lang="en-US"/>
          </a:p>
        </p:txBody>
      </p:sp>
      <p:sp>
        <p:nvSpPr>
          <p:cNvPr id="21" name="Text Placeholder 2"/>
          <p:cNvSpPr>
            <a:spLocks noGrp="1"/>
          </p:cNvSpPr>
          <p:nvPr>
            <p:ph type="body" idx="1"/>
          </p:nvPr>
        </p:nvSpPr>
        <p:spPr>
          <a:xfrm>
            <a:off x="609521" y="1143794"/>
            <a:ext cx="10971372" cy="5000369"/>
          </a:xfrm>
          <a:prstGeom prst="rect">
            <a:avLst/>
          </a:prstGeom>
        </p:spPr>
        <p:txBody>
          <a:bodyPr vert="horz" lIns="121917" tIns="60958" rIns="121917" bIns="60958"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4" name="矩形 23"/>
          <p:cNvSpPr/>
          <p:nvPr userDrawn="1"/>
        </p:nvSpPr>
        <p:spPr>
          <a:xfrm>
            <a:off x="0" y="332656"/>
            <a:ext cx="12198350" cy="432048"/>
          </a:xfrm>
          <a:prstGeom prst="rect">
            <a:avLst/>
          </a:prstGeom>
          <a:solidFill>
            <a:srgbClr val="3A4187"/>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lvl="0" algn="ctr"/>
            <a:endParaRPr lang="zh-CN" altLang="en-US"/>
          </a:p>
        </p:txBody>
      </p:sp>
      <p:sp>
        <p:nvSpPr>
          <p:cNvPr id="25" name="矩形 24"/>
          <p:cNvSpPr/>
          <p:nvPr userDrawn="1"/>
        </p:nvSpPr>
        <p:spPr>
          <a:xfrm>
            <a:off x="0" y="764704"/>
            <a:ext cx="12198350" cy="72008"/>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椭圆 25"/>
          <p:cNvSpPr/>
          <p:nvPr userDrawn="1"/>
        </p:nvSpPr>
        <p:spPr>
          <a:xfrm>
            <a:off x="11280775" y="330107"/>
            <a:ext cx="485233" cy="485233"/>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0" dirty="0">
              <a:latin typeface="微软雅黑" panose="020B0503020204020204" pitchFamily="34" charset="-122"/>
              <a:ea typeface="微软雅黑" panose="020B0503020204020204" pitchFamily="34" charset="-122"/>
            </a:endParaRPr>
          </a:p>
        </p:txBody>
      </p:sp>
      <p:sp>
        <p:nvSpPr>
          <p:cNvPr id="27" name="TextBox 15"/>
          <p:cNvSpPr txBox="1"/>
          <p:nvPr userDrawn="1"/>
        </p:nvSpPr>
        <p:spPr>
          <a:xfrm>
            <a:off x="11283362" y="442092"/>
            <a:ext cx="483393" cy="246221"/>
          </a:xfrm>
          <a:prstGeom prst="rect">
            <a:avLst/>
          </a:prstGeom>
          <a:noFill/>
        </p:spPr>
        <p:txBody>
          <a:bodyPr wrap="square" lIns="0" tIns="0" rIns="0" bIns="0" rtlCol="0">
            <a:spAutoFit/>
          </a:bodyPr>
          <a:lstStyle/>
          <a:p>
            <a:pPr algn="ctr"/>
            <a:fld id="{2EEF1883-7A0E-4F66-9932-E581691AD397}" type="slidenum">
              <a:rPr lang="zh-CN" altLang="en-US" sz="1600" smtClean="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rPr>
              <a:t>‹#›</a:t>
            </a:fld>
            <a:r>
              <a:rPr lang="zh-CN" altLang="en-US" sz="1600" dirty="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rPr>
              <a:t> </a:t>
            </a:r>
            <a:endParaRPr lang="zh-CN" altLang="en-US" sz="1600" b="0" dirty="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sp>
        <p:nvSpPr>
          <p:cNvPr id="29" name="矩形 28"/>
          <p:cNvSpPr/>
          <p:nvPr userDrawn="1"/>
        </p:nvSpPr>
        <p:spPr>
          <a:xfrm>
            <a:off x="7180729" y="332656"/>
            <a:ext cx="3667704" cy="432048"/>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800" b="0" dirty="0" smtClean="0">
                <a:latin typeface="微软雅黑" panose="020B0503020204020204" pitchFamily="34" charset="-122"/>
                <a:ea typeface="微软雅黑" panose="020B0503020204020204" pitchFamily="34" charset="-122"/>
              </a:rPr>
              <a:t>单元</a:t>
            </a:r>
            <a:r>
              <a:rPr lang="en-US" altLang="zh-CN" sz="1800" b="0" dirty="0" smtClean="0">
                <a:latin typeface="微软雅黑" panose="020B0503020204020204" pitchFamily="34" charset="-122"/>
                <a:ea typeface="微软雅黑" panose="020B0503020204020204" pitchFamily="34" charset="-122"/>
              </a:rPr>
              <a:t>5  </a:t>
            </a:r>
            <a:r>
              <a:rPr lang="zh-CN" altLang="en-US" sz="1800" b="0" dirty="0" smtClean="0">
                <a:latin typeface="微软雅黑" panose="020B0503020204020204" pitchFamily="34" charset="-122"/>
                <a:ea typeface="微软雅黑" panose="020B0503020204020204" pitchFamily="34" charset="-122"/>
              </a:rPr>
              <a:t>函数应用与模块化程序设计</a:t>
            </a:r>
            <a:endParaRPr lang="zh-CN" altLang="en-US" sz="1800" b="0" dirty="0">
              <a:latin typeface="微软雅黑" panose="020B0503020204020204" pitchFamily="34" charset="-122"/>
              <a:ea typeface="微软雅黑" panose="020B0503020204020204" pitchFamily="34" charset="-122"/>
            </a:endParaRPr>
          </a:p>
        </p:txBody>
      </p:sp>
      <p:sp>
        <p:nvSpPr>
          <p:cNvPr id="20" name="Title Placeholder 1"/>
          <p:cNvSpPr>
            <a:spLocks noGrp="1"/>
          </p:cNvSpPr>
          <p:nvPr>
            <p:ph type="title"/>
          </p:nvPr>
        </p:nvSpPr>
        <p:spPr>
          <a:xfrm>
            <a:off x="772942" y="362834"/>
            <a:ext cx="5305686" cy="399960"/>
          </a:xfrm>
          <a:prstGeom prst="rect">
            <a:avLst/>
          </a:prstGeom>
        </p:spPr>
        <p:txBody>
          <a:bodyPr vert="horz" lIns="121917" tIns="60958" rIns="121917" bIns="60958" rtlCol="0" anchor="ctr">
            <a:noAutofit/>
          </a:bodyPr>
          <a:lstStyle/>
          <a:p>
            <a:r>
              <a:rPr lang="en-US" dirty="0"/>
              <a:t>Click to edit Master title style</a:t>
            </a:r>
          </a:p>
        </p:txBody>
      </p:sp>
      <p:sp>
        <p:nvSpPr>
          <p:cNvPr id="40" name="等腰三角形 39">
            <a:hlinkClick r:id="" action="ppaction://hlinkshowjump?jump=previousslide"/>
          </p:cNvPr>
          <p:cNvSpPr/>
          <p:nvPr userDrawn="1"/>
        </p:nvSpPr>
        <p:spPr>
          <a:xfrm rot="5400000" flipH="1">
            <a:off x="385417" y="517775"/>
            <a:ext cx="98663" cy="101148"/>
          </a:xfrm>
          <a:prstGeom prst="triangle">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2400"/>
          </a:p>
        </p:txBody>
      </p:sp>
      <p:sp>
        <p:nvSpPr>
          <p:cNvPr id="41" name="等腰三角形 40">
            <a:hlinkClick r:id="" action="ppaction://hlinkshowjump?jump=previousslide"/>
          </p:cNvPr>
          <p:cNvSpPr/>
          <p:nvPr userDrawn="1"/>
        </p:nvSpPr>
        <p:spPr>
          <a:xfrm rot="5400000" flipH="1">
            <a:off x="525117" y="517775"/>
            <a:ext cx="98663" cy="101148"/>
          </a:xfrm>
          <a:prstGeom prst="triangle">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2400"/>
          </a:p>
        </p:txBody>
      </p:sp>
      <p:sp>
        <p:nvSpPr>
          <p:cNvPr id="42" name="等腰三角形 41">
            <a:hlinkClick r:id="" action="ppaction://hlinkshowjump?jump=previousslide"/>
          </p:cNvPr>
          <p:cNvSpPr/>
          <p:nvPr userDrawn="1"/>
        </p:nvSpPr>
        <p:spPr>
          <a:xfrm rot="5400000" flipH="1">
            <a:off x="658467" y="517775"/>
            <a:ext cx="98663" cy="101148"/>
          </a:xfrm>
          <a:prstGeom prst="triangle">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2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5" r:id="rId4"/>
  </p:sldLayoutIdLst>
  <p:txStyles>
    <p:titleStyle>
      <a:lvl1pPr algn="l" defTabSz="1219835" rtl="0" eaLnBrk="1" latinLnBrk="0" hangingPunct="1">
        <a:spcBef>
          <a:spcPct val="0"/>
        </a:spcBef>
        <a:buNone/>
        <a:defRPr sz="2200" kern="1200">
          <a:solidFill>
            <a:schemeClr val="bg1"/>
          </a:solidFill>
          <a:latin typeface="+mj-lt"/>
          <a:ea typeface="+mj-ea"/>
          <a:cs typeface="+mj-cs"/>
        </a:defRPr>
      </a:lvl1pPr>
    </p:titleStyle>
    <p:bodyStyle>
      <a:lvl1pPr marL="457200" indent="-457200" algn="l" defTabSz="1219835" rtl="0" eaLnBrk="1" latinLnBrk="0" hangingPunct="1">
        <a:spcBef>
          <a:spcPct val="20000"/>
        </a:spcBef>
        <a:buSzPct val="80000"/>
        <a:buFont typeface="Wingdings" panose="05000000000000000000" pitchFamily="2" charset="2"/>
        <a:buChar char="l"/>
        <a:defRPr sz="2000" kern="1200">
          <a:solidFill>
            <a:schemeClr val="tx1">
              <a:lumMod val="75000"/>
              <a:lumOff val="25000"/>
            </a:schemeClr>
          </a:solidFill>
          <a:latin typeface="+mn-lt"/>
          <a:ea typeface="+mn-ea"/>
          <a:cs typeface="+mn-cs"/>
        </a:defRPr>
      </a:lvl1pPr>
      <a:lvl2pPr marL="991235" indent="-381000" algn="l" defTabSz="1219835" rtl="0" eaLnBrk="1" latinLnBrk="0" hangingPunct="1">
        <a:spcBef>
          <a:spcPct val="20000"/>
        </a:spcBef>
        <a:buFont typeface="Arial" panose="020B0604020202020204" pitchFamily="34" charset="0"/>
        <a:buChar char="–"/>
        <a:defRPr sz="1800" kern="1200">
          <a:solidFill>
            <a:schemeClr val="tx1">
              <a:lumMod val="75000"/>
              <a:lumOff val="25000"/>
            </a:schemeClr>
          </a:solidFill>
          <a:latin typeface="+mn-lt"/>
          <a:ea typeface="+mn-ea"/>
          <a:cs typeface="+mn-cs"/>
        </a:defRPr>
      </a:lvl2pPr>
      <a:lvl3pPr marL="1524635" indent="-304800" algn="l" defTabSz="1219835"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2134235" indent="-304800" algn="l" defTabSz="1219835"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744470" indent="-304800" algn="l" defTabSz="1219835"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3354070" indent="-304800" algn="l" defTabSz="1219835"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6pPr>
      <a:lvl7pPr marL="3963670" indent="-304800" algn="l" defTabSz="1219835"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7pPr>
      <a:lvl8pPr marL="4573905" indent="-304800" algn="l" defTabSz="1219835"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8pPr>
      <a:lvl9pPr marL="5183505" indent="-304800" algn="l" defTabSz="1219835"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9pPr>
    </p:bodyStyle>
    <p:otherStyle>
      <a:defPPr>
        <a:defRPr lang="en-US"/>
      </a:defPPr>
      <a:lvl1pPr marL="0" algn="l" defTabSz="1219835" rtl="0" eaLnBrk="1" latinLnBrk="0" hangingPunct="1">
        <a:defRPr sz="2400" kern="1200">
          <a:solidFill>
            <a:schemeClr val="tx1"/>
          </a:solidFill>
          <a:latin typeface="+mn-lt"/>
          <a:ea typeface="+mn-ea"/>
          <a:cs typeface="+mn-cs"/>
        </a:defRPr>
      </a:lvl1pPr>
      <a:lvl2pPr marL="609600" algn="l" defTabSz="1219835" rtl="0" eaLnBrk="1" latinLnBrk="0" hangingPunct="1">
        <a:defRPr sz="2400" kern="1200">
          <a:solidFill>
            <a:schemeClr val="tx1"/>
          </a:solidFill>
          <a:latin typeface="+mn-lt"/>
          <a:ea typeface="+mn-ea"/>
          <a:cs typeface="+mn-cs"/>
        </a:defRPr>
      </a:lvl2pPr>
      <a:lvl3pPr marL="1219835" algn="l" defTabSz="1219835" rtl="0" eaLnBrk="1" latinLnBrk="0" hangingPunct="1">
        <a:defRPr sz="2400" kern="1200">
          <a:solidFill>
            <a:schemeClr val="tx1"/>
          </a:solidFill>
          <a:latin typeface="+mn-lt"/>
          <a:ea typeface="+mn-ea"/>
          <a:cs typeface="+mn-cs"/>
        </a:defRPr>
      </a:lvl3pPr>
      <a:lvl4pPr marL="1829435" algn="l" defTabSz="1219835" rtl="0" eaLnBrk="1" latinLnBrk="0" hangingPunct="1">
        <a:defRPr sz="2400" kern="1200">
          <a:solidFill>
            <a:schemeClr val="tx1"/>
          </a:solidFill>
          <a:latin typeface="+mn-lt"/>
          <a:ea typeface="+mn-ea"/>
          <a:cs typeface="+mn-cs"/>
        </a:defRPr>
      </a:lvl4pPr>
      <a:lvl5pPr marL="2439035" algn="l" defTabSz="1219835" rtl="0" eaLnBrk="1" latinLnBrk="0" hangingPunct="1">
        <a:defRPr sz="2400" kern="1200">
          <a:solidFill>
            <a:schemeClr val="tx1"/>
          </a:solidFill>
          <a:latin typeface="+mn-lt"/>
          <a:ea typeface="+mn-ea"/>
          <a:cs typeface="+mn-cs"/>
        </a:defRPr>
      </a:lvl5pPr>
      <a:lvl6pPr marL="3049270" algn="l" defTabSz="1219835" rtl="0" eaLnBrk="1" latinLnBrk="0" hangingPunct="1">
        <a:defRPr sz="2400" kern="1200">
          <a:solidFill>
            <a:schemeClr val="tx1"/>
          </a:solidFill>
          <a:latin typeface="+mn-lt"/>
          <a:ea typeface="+mn-ea"/>
          <a:cs typeface="+mn-cs"/>
        </a:defRPr>
      </a:lvl6pPr>
      <a:lvl7pPr marL="3658870" algn="l" defTabSz="1219835" rtl="0" eaLnBrk="1" latinLnBrk="0" hangingPunct="1">
        <a:defRPr sz="2400" kern="1200">
          <a:solidFill>
            <a:schemeClr val="tx1"/>
          </a:solidFill>
          <a:latin typeface="+mn-lt"/>
          <a:ea typeface="+mn-ea"/>
          <a:cs typeface="+mn-cs"/>
        </a:defRPr>
      </a:lvl7pPr>
      <a:lvl8pPr marL="4268470" algn="l" defTabSz="1219835" rtl="0" eaLnBrk="1" latinLnBrk="0" hangingPunct="1">
        <a:defRPr sz="2400" kern="1200">
          <a:solidFill>
            <a:schemeClr val="tx1"/>
          </a:solidFill>
          <a:latin typeface="+mn-lt"/>
          <a:ea typeface="+mn-ea"/>
          <a:cs typeface="+mn-cs"/>
        </a:defRPr>
      </a:lvl8pPr>
      <a:lvl9pPr marL="4878705" algn="l" defTabSz="121983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image" Target="../media/image10.JP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8.xml"/><Relationship Id="rId1" Type="http://schemas.openxmlformats.org/officeDocument/2006/relationships/slideLayout" Target="../slideLayouts/slideLayout3.xml"/><Relationship Id="rId5" Type="http://schemas.openxmlformats.org/officeDocument/2006/relationships/image" Target="../media/image13.png"/><Relationship Id="rId4" Type="http://schemas.openxmlformats.org/officeDocument/2006/relationships/image" Target="../media/image12.pn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7.xml"/><Relationship Id="rId1" Type="http://schemas.openxmlformats.org/officeDocument/2006/relationships/slideLayout" Target="../slideLayouts/slideLayout3.xml"/><Relationship Id="rId4" Type="http://schemas.openxmlformats.org/officeDocument/2006/relationships/image" Target="../media/image16.png"/></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9.xml"/><Relationship Id="rId1" Type="http://schemas.openxmlformats.org/officeDocument/2006/relationships/slideLayout" Target="../slideLayouts/slideLayout3.xml"/><Relationship Id="rId4" Type="http://schemas.openxmlformats.org/officeDocument/2006/relationships/image" Target="../media/image18.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4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45.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3" Type="http://schemas.openxmlformats.org/officeDocument/2006/relationships/notesSlide" Target="../notesSlides/notesSlide58.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59.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59.xml"/><Relationship Id="rId1" Type="http://schemas.openxmlformats.org/officeDocument/2006/relationships/slideLayout" Target="../slideLayouts/slideLayout3.xml"/><Relationship Id="rId5" Type="http://schemas.openxmlformats.org/officeDocument/2006/relationships/image" Target="../media/image23.JPG"/><Relationship Id="rId4" Type="http://schemas.openxmlformats.org/officeDocument/2006/relationships/image" Target="../media/image22.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60.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60.xml"/><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61.xml"/><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7.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clipboard/media/image6.svg"/><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image" Target="../media/image8.png"/><Relationship Id="rId5" Type="http://schemas.openxmlformats.org/officeDocument/2006/relationships/image" Target="../../clipboard/media/image4.sv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图片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8350" cy="6859588"/>
          </a:xfrm>
          <a:prstGeom prst="rect">
            <a:avLst/>
          </a:prstGeom>
        </p:spPr>
      </p:pic>
      <p:sp>
        <p:nvSpPr>
          <p:cNvPr id="2" name="TextBox 17"/>
          <p:cNvSpPr txBox="1"/>
          <p:nvPr/>
        </p:nvSpPr>
        <p:spPr>
          <a:xfrm>
            <a:off x="2123614" y="894193"/>
            <a:ext cx="2173855" cy="861817"/>
          </a:xfrm>
          <a:prstGeom prst="rect">
            <a:avLst/>
          </a:prstGeom>
          <a:solidFill>
            <a:srgbClr val="28A7E1"/>
          </a:solidFill>
        </p:spPr>
        <p:txBody>
          <a:bodyPr wrap="square" lIns="121963" tIns="60981" rIns="121963" bIns="60981" rtlCol="0">
            <a:spAutoFit/>
          </a:bodyPr>
          <a:lstStyle/>
          <a:p>
            <a:r>
              <a:rPr lang="zh-CN" altLang="en-US" sz="480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 单元</a:t>
            </a:r>
            <a:r>
              <a:rPr lang="en-US" altLang="zh-CN" sz="4800" dirty="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5</a:t>
            </a:r>
            <a:endParaRPr lang="zh-CN" altLang="en-US" sz="48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 name="TextBox 18"/>
          <p:cNvSpPr txBox="1"/>
          <p:nvPr/>
        </p:nvSpPr>
        <p:spPr>
          <a:xfrm>
            <a:off x="4328286" y="941477"/>
            <a:ext cx="5827144" cy="677151"/>
          </a:xfrm>
          <a:prstGeom prst="rect">
            <a:avLst/>
          </a:prstGeom>
          <a:noFill/>
        </p:spPr>
        <p:txBody>
          <a:bodyPr wrap="square" lIns="121963" tIns="60981" rIns="121963" bIns="60981" rtlCol="0">
            <a:spAutoFit/>
          </a:bodyPr>
          <a:lstStyle/>
          <a:p>
            <a:pPr algn="ctr"/>
            <a:r>
              <a:rPr lang="zh-CN" altLang="en-US" sz="36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函数应用与模块化</a:t>
            </a:r>
            <a:r>
              <a:rPr lang="zh-CN" altLang="en-US" sz="3600" b="1" dirty="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程序设计</a:t>
            </a:r>
            <a:endParaRPr lang="zh-CN" altLang="en-US" sz="36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4" name="矩形 3"/>
          <p:cNvSpPr/>
          <p:nvPr/>
        </p:nvSpPr>
        <p:spPr>
          <a:xfrm>
            <a:off x="2150919" y="1981994"/>
            <a:ext cx="7682056" cy="60973"/>
          </a:xfrm>
          <a:prstGeom prst="rect">
            <a:avLst/>
          </a:prstGeom>
          <a:gradFill flip="none" rotWithShape="1">
            <a:gsLst>
              <a:gs pos="0">
                <a:srgbClr val="28A7E1"/>
              </a:gs>
              <a:gs pos="50000">
                <a:schemeClr val="accent1">
                  <a:tint val="44500"/>
                  <a:satMod val="160000"/>
                </a:schemeClr>
              </a:gs>
              <a:gs pos="100000">
                <a:srgbClr val="28A7E1"/>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lIns="121963" tIns="60981" rIns="121963" bIns="60981" spcCol="0"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7" name="TextBox 16"/>
          <p:cNvSpPr txBox="1"/>
          <p:nvPr/>
        </p:nvSpPr>
        <p:spPr>
          <a:xfrm>
            <a:off x="2424226" y="2360233"/>
            <a:ext cx="7349898" cy="492485"/>
          </a:xfrm>
          <a:prstGeom prst="rect">
            <a:avLst/>
          </a:prstGeom>
          <a:noFill/>
        </p:spPr>
        <p:txBody>
          <a:bodyPr wrap="square" lIns="121963" tIns="60981" rIns="121963" bIns="60981" rtlCol="0">
            <a:spAutoFit/>
          </a:bodyPr>
          <a:lstStyle/>
          <a:p>
            <a:pPr algn="ctr"/>
            <a:r>
              <a:rPr lang="en-US" altLang="zh-CN"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Python</a:t>
            </a:r>
            <a:r>
              <a:rPr lang="zh-CN" altLang="en-US"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程序设计</a:t>
            </a:r>
          </a:p>
        </p:txBody>
      </p:sp>
      <p:sp>
        <p:nvSpPr>
          <p:cNvPr id="8" name="TextBox 19"/>
          <p:cNvSpPr txBox="1"/>
          <p:nvPr/>
        </p:nvSpPr>
        <p:spPr>
          <a:xfrm>
            <a:off x="4510055" y="3169984"/>
            <a:ext cx="3178240" cy="492557"/>
          </a:xfrm>
          <a:prstGeom prst="rect">
            <a:avLst/>
          </a:prstGeom>
          <a:noFill/>
        </p:spPr>
        <p:txBody>
          <a:bodyPr wrap="square" lIns="121963" tIns="60981" rIns="121963" bIns="60981" rtlCol="0">
            <a:spAutoFit/>
          </a:bodyPr>
          <a:lstStyle/>
          <a:p>
            <a:r>
              <a:rPr lang="zh-CN" altLang="en-US" dirty="0">
                <a:solidFill>
                  <a:srgbClr val="28A7E1"/>
                </a:solidFill>
                <a:latin typeface="微软雅黑" panose="020B0503020204020204" pitchFamily="34" charset="-122"/>
                <a:ea typeface="微软雅黑" panose="020B0503020204020204" pitchFamily="34" charset="-122"/>
                <a:sym typeface="微软雅黑" panose="020B0503020204020204" pitchFamily="34" charset="-122"/>
              </a:rPr>
              <a:t>人民邮电出版社  北京</a:t>
            </a:r>
          </a:p>
        </p:txBody>
      </p:sp>
      <p:sp>
        <p:nvSpPr>
          <p:cNvPr id="9" name="矩形 8"/>
          <p:cNvSpPr/>
          <p:nvPr/>
        </p:nvSpPr>
        <p:spPr>
          <a:xfrm>
            <a:off x="2263950" y="4101955"/>
            <a:ext cx="7682056" cy="60973"/>
          </a:xfrm>
          <a:prstGeom prst="rect">
            <a:avLst/>
          </a:prstGeom>
          <a:gradFill flip="none" rotWithShape="1">
            <a:gsLst>
              <a:gs pos="0">
                <a:srgbClr val="28A7E1"/>
              </a:gs>
              <a:gs pos="50000">
                <a:schemeClr val="accent1">
                  <a:tint val="44500"/>
                  <a:satMod val="160000"/>
                </a:schemeClr>
              </a:gs>
              <a:gs pos="100000">
                <a:srgbClr val="28A7E1"/>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lIns="121963" tIns="60981" rIns="121963" bIns="60981" spcCol="0"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74700" y="362744"/>
            <a:ext cx="7381875" cy="400050"/>
          </a:xfrm>
        </p:spPr>
        <p:txBody>
          <a:bodyPr/>
          <a:lstStyle/>
          <a:p>
            <a:r>
              <a:rPr lang="en-US" altLang="zh-CN" dirty="0" smtClean="0">
                <a:latin typeface="微软雅黑" panose="020B0503020204020204" pitchFamily="34" charset="-122"/>
                <a:ea typeface="微软雅黑" panose="020B0503020204020204" pitchFamily="34" charset="-122"/>
                <a:sym typeface="微软雅黑" panose="020B0503020204020204" pitchFamily="34" charset="-122"/>
              </a:rPr>
              <a:t>【</a:t>
            </a:r>
            <a:r>
              <a:rPr lang="zh-CN" altLang="en-US" dirty="0" smtClean="0">
                <a:latin typeface="微软雅黑" panose="020B0503020204020204" pitchFamily="34" charset="-122"/>
                <a:ea typeface="微软雅黑" panose="020B0503020204020204" pitchFamily="34" charset="-122"/>
                <a:sym typeface="微软雅黑" panose="020B0503020204020204" pitchFamily="34" charset="-122"/>
              </a:rPr>
              <a:t>任务</a:t>
            </a:r>
            <a:r>
              <a:rPr lang="en-US" altLang="zh-CN" dirty="0" smtClean="0">
                <a:latin typeface="微软雅黑" panose="020B0503020204020204" pitchFamily="34" charset="-122"/>
                <a:ea typeface="微软雅黑" panose="020B0503020204020204" pitchFamily="34" charset="-122"/>
                <a:sym typeface="微软雅黑" panose="020B0503020204020204" pitchFamily="34" charset="-122"/>
              </a:rPr>
              <a:t>5-1】</a:t>
            </a:r>
            <a:endParaRPr lang="zh-CN" altLang="en-US"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9" name="Line 5"/>
          <p:cNvSpPr>
            <a:spLocks noChangeShapeType="1"/>
          </p:cNvSpPr>
          <p:nvPr/>
        </p:nvSpPr>
        <p:spPr bwMode="auto">
          <a:xfrm>
            <a:off x="1527175" y="2368075"/>
            <a:ext cx="0" cy="4491513"/>
          </a:xfrm>
          <a:prstGeom prst="line">
            <a:avLst/>
          </a:prstGeom>
          <a:noFill/>
          <a:ln w="12700" cap="flat">
            <a:solidFill>
              <a:srgbClr val="2E2C2C"/>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0" name="Freeform 11"/>
          <p:cNvSpPr/>
          <p:nvPr/>
        </p:nvSpPr>
        <p:spPr bwMode="auto">
          <a:xfrm>
            <a:off x="1863801" y="2244523"/>
            <a:ext cx="165014" cy="206375"/>
          </a:xfrm>
          <a:custGeom>
            <a:avLst/>
            <a:gdLst>
              <a:gd name="T0" fmla="*/ 184 w 205"/>
              <a:gd name="T1" fmla="*/ 108 h 261"/>
              <a:gd name="T2" fmla="*/ 109 w 205"/>
              <a:gd name="T3" fmla="*/ 60 h 261"/>
              <a:gd name="T4" fmla="*/ 32 w 205"/>
              <a:gd name="T5" fmla="*/ 10 h 261"/>
              <a:gd name="T6" fmla="*/ 0 w 205"/>
              <a:gd name="T7" fmla="*/ 33 h 261"/>
              <a:gd name="T8" fmla="*/ 0 w 205"/>
              <a:gd name="T9" fmla="*/ 130 h 261"/>
              <a:gd name="T10" fmla="*/ 0 w 205"/>
              <a:gd name="T11" fmla="*/ 229 h 261"/>
              <a:gd name="T12" fmla="*/ 34 w 205"/>
              <a:gd name="T13" fmla="*/ 249 h 261"/>
              <a:gd name="T14" fmla="*/ 109 w 205"/>
              <a:gd name="T15" fmla="*/ 201 h 261"/>
              <a:gd name="T16" fmla="*/ 186 w 205"/>
              <a:gd name="T17" fmla="*/ 151 h 261"/>
              <a:gd name="T18" fmla="*/ 184 w 205"/>
              <a:gd name="T19" fmla="*/ 108 h 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5" h="261">
                <a:moveTo>
                  <a:pt x="184" y="108"/>
                </a:moveTo>
                <a:lnTo>
                  <a:pt x="109" y="60"/>
                </a:lnTo>
                <a:cubicBezTo>
                  <a:pt x="83" y="43"/>
                  <a:pt x="58" y="27"/>
                  <a:pt x="32" y="10"/>
                </a:cubicBezTo>
                <a:cubicBezTo>
                  <a:pt x="11" y="0"/>
                  <a:pt x="0" y="8"/>
                  <a:pt x="0" y="33"/>
                </a:cubicBezTo>
                <a:lnTo>
                  <a:pt x="0" y="130"/>
                </a:lnTo>
                <a:cubicBezTo>
                  <a:pt x="0" y="163"/>
                  <a:pt x="0" y="196"/>
                  <a:pt x="0" y="229"/>
                </a:cubicBezTo>
                <a:cubicBezTo>
                  <a:pt x="2" y="255"/>
                  <a:pt x="14" y="261"/>
                  <a:pt x="34" y="249"/>
                </a:cubicBezTo>
                <a:lnTo>
                  <a:pt x="109" y="201"/>
                </a:lnTo>
                <a:cubicBezTo>
                  <a:pt x="135" y="184"/>
                  <a:pt x="160" y="168"/>
                  <a:pt x="186" y="151"/>
                </a:cubicBezTo>
                <a:cubicBezTo>
                  <a:pt x="205" y="136"/>
                  <a:pt x="203" y="122"/>
                  <a:pt x="184" y="108"/>
                </a:cubicBezTo>
                <a:close/>
              </a:path>
            </a:pathLst>
          </a:custGeom>
          <a:solidFill>
            <a:srgbClr val="6F737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dirty="0">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5" name="组合 4"/>
          <p:cNvGrpSpPr/>
          <p:nvPr/>
        </p:nvGrpSpPr>
        <p:grpSpPr>
          <a:xfrm>
            <a:off x="1194675" y="2116783"/>
            <a:ext cx="717230" cy="523220"/>
            <a:chOff x="1194675" y="2116783"/>
            <a:chExt cx="717230" cy="523220"/>
          </a:xfrm>
        </p:grpSpPr>
        <p:sp>
          <p:nvSpPr>
            <p:cNvPr id="32" name="Freeform 8"/>
            <p:cNvSpPr/>
            <p:nvPr/>
          </p:nvSpPr>
          <p:spPr bwMode="auto">
            <a:xfrm>
              <a:off x="1219361" y="2161700"/>
              <a:ext cx="615629" cy="433387"/>
            </a:xfrm>
            <a:custGeom>
              <a:avLst/>
              <a:gdLst>
                <a:gd name="T0" fmla="*/ 43 w 764"/>
                <a:gd name="T1" fmla="*/ 0 h 549"/>
                <a:gd name="T2" fmla="*/ 721 w 764"/>
                <a:gd name="T3" fmla="*/ 0 h 549"/>
                <a:gd name="T4" fmla="*/ 764 w 764"/>
                <a:gd name="T5" fmla="*/ 43 h 549"/>
                <a:gd name="T6" fmla="*/ 764 w 764"/>
                <a:gd name="T7" fmla="*/ 506 h 549"/>
                <a:gd name="T8" fmla="*/ 721 w 764"/>
                <a:gd name="T9" fmla="*/ 549 h 549"/>
                <a:gd name="T10" fmla="*/ 43 w 764"/>
                <a:gd name="T11" fmla="*/ 549 h 549"/>
                <a:gd name="T12" fmla="*/ 0 w 764"/>
                <a:gd name="T13" fmla="*/ 506 h 549"/>
                <a:gd name="T14" fmla="*/ 0 w 764"/>
                <a:gd name="T15" fmla="*/ 43 h 549"/>
                <a:gd name="T16" fmla="*/ 43 w 764"/>
                <a:gd name="T17" fmla="*/ 0 h 5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64" h="549">
                  <a:moveTo>
                    <a:pt x="43" y="0"/>
                  </a:moveTo>
                  <a:lnTo>
                    <a:pt x="721" y="0"/>
                  </a:lnTo>
                  <a:cubicBezTo>
                    <a:pt x="744" y="0"/>
                    <a:pt x="764" y="20"/>
                    <a:pt x="764" y="43"/>
                  </a:cubicBezTo>
                  <a:lnTo>
                    <a:pt x="764" y="506"/>
                  </a:lnTo>
                  <a:cubicBezTo>
                    <a:pt x="764" y="530"/>
                    <a:pt x="744" y="549"/>
                    <a:pt x="721" y="549"/>
                  </a:cubicBezTo>
                  <a:lnTo>
                    <a:pt x="43" y="549"/>
                  </a:lnTo>
                  <a:cubicBezTo>
                    <a:pt x="20" y="549"/>
                    <a:pt x="0" y="530"/>
                    <a:pt x="0" y="506"/>
                  </a:cubicBezTo>
                  <a:lnTo>
                    <a:pt x="0" y="43"/>
                  </a:lnTo>
                  <a:cubicBezTo>
                    <a:pt x="0" y="20"/>
                    <a:pt x="20" y="0"/>
                    <a:pt x="43" y="0"/>
                  </a:cubicBezTo>
                  <a:close/>
                </a:path>
              </a:pathLst>
            </a:custGeom>
            <a:solidFill>
              <a:srgbClr val="3A4187"/>
            </a:solidFill>
            <a:ln>
              <a:noFill/>
            </a:ln>
            <a:extLst/>
          </p:spPr>
          <p:txBody>
            <a:bodyPr vert="horz" wrap="square" lIns="91440" tIns="45720" rIns="91440" bIns="45720" numCol="1" anchor="t" anchorCtr="0" compatLnSpc="1"/>
            <a:lstStyle/>
            <a:p>
              <a:endParaRPr lang="zh-CN" altLang="en-US"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3" name="TextBox 10"/>
            <p:cNvSpPr txBox="1"/>
            <p:nvPr/>
          </p:nvSpPr>
          <p:spPr>
            <a:xfrm>
              <a:off x="1194675" y="2116783"/>
              <a:ext cx="717230" cy="523220"/>
            </a:xfrm>
            <a:prstGeom prst="rect">
              <a:avLst/>
            </a:prstGeom>
            <a:noFill/>
          </p:spPr>
          <p:txBody>
            <a:bodyPr wrap="square" rtlCol="0">
              <a:spAutoFit/>
            </a:bodyPr>
            <a:lstStyle/>
            <a:p>
              <a:pPr algn="ctr"/>
              <a:r>
                <a:rPr lang="en-US" altLang="zh-CN" sz="2800" dirty="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01</a:t>
              </a:r>
              <a:endParaRPr lang="zh-CN" altLang="en-US" sz="28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41" name="Freeform 11"/>
          <p:cNvSpPr/>
          <p:nvPr/>
        </p:nvSpPr>
        <p:spPr bwMode="auto">
          <a:xfrm>
            <a:off x="1863801" y="3183987"/>
            <a:ext cx="165014" cy="206375"/>
          </a:xfrm>
          <a:custGeom>
            <a:avLst/>
            <a:gdLst>
              <a:gd name="T0" fmla="*/ 184 w 205"/>
              <a:gd name="T1" fmla="*/ 108 h 261"/>
              <a:gd name="T2" fmla="*/ 109 w 205"/>
              <a:gd name="T3" fmla="*/ 60 h 261"/>
              <a:gd name="T4" fmla="*/ 32 w 205"/>
              <a:gd name="T5" fmla="*/ 10 h 261"/>
              <a:gd name="T6" fmla="*/ 0 w 205"/>
              <a:gd name="T7" fmla="*/ 33 h 261"/>
              <a:gd name="T8" fmla="*/ 0 w 205"/>
              <a:gd name="T9" fmla="*/ 130 h 261"/>
              <a:gd name="T10" fmla="*/ 0 w 205"/>
              <a:gd name="T11" fmla="*/ 229 h 261"/>
              <a:gd name="T12" fmla="*/ 34 w 205"/>
              <a:gd name="T13" fmla="*/ 249 h 261"/>
              <a:gd name="T14" fmla="*/ 109 w 205"/>
              <a:gd name="T15" fmla="*/ 201 h 261"/>
              <a:gd name="T16" fmla="*/ 186 w 205"/>
              <a:gd name="T17" fmla="*/ 151 h 261"/>
              <a:gd name="T18" fmla="*/ 184 w 205"/>
              <a:gd name="T19" fmla="*/ 108 h 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5" h="261">
                <a:moveTo>
                  <a:pt x="184" y="108"/>
                </a:moveTo>
                <a:lnTo>
                  <a:pt x="109" y="60"/>
                </a:lnTo>
                <a:cubicBezTo>
                  <a:pt x="83" y="43"/>
                  <a:pt x="58" y="27"/>
                  <a:pt x="32" y="10"/>
                </a:cubicBezTo>
                <a:cubicBezTo>
                  <a:pt x="11" y="0"/>
                  <a:pt x="0" y="8"/>
                  <a:pt x="0" y="33"/>
                </a:cubicBezTo>
                <a:lnTo>
                  <a:pt x="0" y="130"/>
                </a:lnTo>
                <a:cubicBezTo>
                  <a:pt x="0" y="163"/>
                  <a:pt x="0" y="196"/>
                  <a:pt x="0" y="229"/>
                </a:cubicBezTo>
                <a:cubicBezTo>
                  <a:pt x="2" y="255"/>
                  <a:pt x="14" y="261"/>
                  <a:pt x="34" y="249"/>
                </a:cubicBezTo>
                <a:lnTo>
                  <a:pt x="109" y="201"/>
                </a:lnTo>
                <a:cubicBezTo>
                  <a:pt x="135" y="184"/>
                  <a:pt x="160" y="168"/>
                  <a:pt x="186" y="151"/>
                </a:cubicBezTo>
                <a:cubicBezTo>
                  <a:pt x="205" y="136"/>
                  <a:pt x="203" y="122"/>
                  <a:pt x="184" y="108"/>
                </a:cubicBezTo>
                <a:close/>
              </a:path>
            </a:pathLst>
          </a:custGeom>
          <a:solidFill>
            <a:srgbClr val="6F737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76" name="矩形 75"/>
          <p:cNvSpPr/>
          <p:nvPr/>
        </p:nvSpPr>
        <p:spPr>
          <a:xfrm>
            <a:off x="2791496" y="1524794"/>
            <a:ext cx="9406854" cy="381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cs typeface="思源黑体 CN Bold" panose="020B0800000000000000" pitchFamily="34" charset="-122"/>
              <a:sym typeface="微软雅黑" panose="020B0503020204020204" pitchFamily="34" charset="-122"/>
            </a:endParaRPr>
          </a:p>
        </p:txBody>
      </p:sp>
      <p:sp>
        <p:nvSpPr>
          <p:cNvPr id="77" name="文本框 111"/>
          <p:cNvSpPr txBox="1"/>
          <p:nvPr/>
        </p:nvSpPr>
        <p:spPr>
          <a:xfrm>
            <a:off x="777875" y="1460663"/>
            <a:ext cx="2398247" cy="461665"/>
          </a:xfrm>
          <a:prstGeom prst="rect">
            <a:avLst/>
          </a:prstGeom>
          <a:noFill/>
        </p:spPr>
        <p:txBody>
          <a:bodyPr wrap="square" rtlCol="0">
            <a:spAutoFit/>
          </a:bodyPr>
          <a:lstStyle/>
          <a:p>
            <a:r>
              <a:rPr lang="en-US" altLang="zh-CN" b="1">
                <a:latin typeface="微软雅黑" panose="020B0503020204020204" pitchFamily="34" charset="-122"/>
                <a:ea typeface="微软雅黑" panose="020B0503020204020204" pitchFamily="34" charset="-122"/>
                <a:sym typeface="微软雅黑" panose="020B0503020204020204" pitchFamily="34" charset="-122"/>
              </a:rPr>
              <a:t>【</a:t>
            </a:r>
            <a:r>
              <a:rPr lang="zh-CN" altLang="en-US" b="1">
                <a:latin typeface="微软雅黑" panose="020B0503020204020204" pitchFamily="34" charset="-122"/>
                <a:ea typeface="微软雅黑" panose="020B0503020204020204" pitchFamily="34" charset="-122"/>
                <a:sym typeface="微软雅黑" panose="020B0503020204020204" pitchFamily="34" charset="-122"/>
              </a:rPr>
              <a:t>任务实施</a:t>
            </a:r>
            <a:r>
              <a:rPr lang="en-US" altLang="zh-CN" b="1">
                <a:latin typeface="微软雅黑" panose="020B0503020204020204" pitchFamily="34" charset="-122"/>
                <a:ea typeface="微软雅黑" panose="020B0503020204020204" pitchFamily="34" charset="-122"/>
                <a:sym typeface="微软雅黑" panose="020B0503020204020204" pitchFamily="34" charset="-122"/>
              </a:rPr>
              <a:t>】</a:t>
            </a:r>
            <a:endParaRPr lang="zh-CN" altLang="en-US" b="1">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45" name="组合 44"/>
          <p:cNvGrpSpPr/>
          <p:nvPr/>
        </p:nvGrpSpPr>
        <p:grpSpPr>
          <a:xfrm>
            <a:off x="1194675" y="2988576"/>
            <a:ext cx="717230" cy="523220"/>
            <a:chOff x="1194675" y="2116783"/>
            <a:chExt cx="717230" cy="523220"/>
          </a:xfrm>
        </p:grpSpPr>
        <p:sp>
          <p:nvSpPr>
            <p:cNvPr id="46" name="Freeform 8"/>
            <p:cNvSpPr/>
            <p:nvPr/>
          </p:nvSpPr>
          <p:spPr bwMode="auto">
            <a:xfrm>
              <a:off x="1219361" y="2161700"/>
              <a:ext cx="615629" cy="433387"/>
            </a:xfrm>
            <a:custGeom>
              <a:avLst/>
              <a:gdLst>
                <a:gd name="T0" fmla="*/ 43 w 764"/>
                <a:gd name="T1" fmla="*/ 0 h 549"/>
                <a:gd name="T2" fmla="*/ 721 w 764"/>
                <a:gd name="T3" fmla="*/ 0 h 549"/>
                <a:gd name="T4" fmla="*/ 764 w 764"/>
                <a:gd name="T5" fmla="*/ 43 h 549"/>
                <a:gd name="T6" fmla="*/ 764 w 764"/>
                <a:gd name="T7" fmla="*/ 506 h 549"/>
                <a:gd name="T8" fmla="*/ 721 w 764"/>
                <a:gd name="T9" fmla="*/ 549 h 549"/>
                <a:gd name="T10" fmla="*/ 43 w 764"/>
                <a:gd name="T11" fmla="*/ 549 h 549"/>
                <a:gd name="T12" fmla="*/ 0 w 764"/>
                <a:gd name="T13" fmla="*/ 506 h 549"/>
                <a:gd name="T14" fmla="*/ 0 w 764"/>
                <a:gd name="T15" fmla="*/ 43 h 549"/>
                <a:gd name="T16" fmla="*/ 43 w 764"/>
                <a:gd name="T17" fmla="*/ 0 h 5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64" h="549">
                  <a:moveTo>
                    <a:pt x="43" y="0"/>
                  </a:moveTo>
                  <a:lnTo>
                    <a:pt x="721" y="0"/>
                  </a:lnTo>
                  <a:cubicBezTo>
                    <a:pt x="744" y="0"/>
                    <a:pt x="764" y="20"/>
                    <a:pt x="764" y="43"/>
                  </a:cubicBezTo>
                  <a:lnTo>
                    <a:pt x="764" y="506"/>
                  </a:lnTo>
                  <a:cubicBezTo>
                    <a:pt x="764" y="530"/>
                    <a:pt x="744" y="549"/>
                    <a:pt x="721" y="549"/>
                  </a:cubicBezTo>
                  <a:lnTo>
                    <a:pt x="43" y="549"/>
                  </a:lnTo>
                  <a:cubicBezTo>
                    <a:pt x="20" y="549"/>
                    <a:pt x="0" y="530"/>
                    <a:pt x="0" y="506"/>
                  </a:cubicBezTo>
                  <a:lnTo>
                    <a:pt x="0" y="43"/>
                  </a:lnTo>
                  <a:cubicBezTo>
                    <a:pt x="0" y="20"/>
                    <a:pt x="20" y="0"/>
                    <a:pt x="43" y="0"/>
                  </a:cubicBezTo>
                  <a:close/>
                </a:path>
              </a:pathLst>
            </a:custGeom>
            <a:solidFill>
              <a:srgbClr val="3A4187"/>
            </a:solidFill>
            <a:ln>
              <a:noFill/>
            </a:ln>
            <a:extLst/>
          </p:spPr>
          <p:txBody>
            <a:bodyPr vert="horz" wrap="square" lIns="91440" tIns="45720" rIns="91440" bIns="45720" numCol="1" anchor="t" anchorCtr="0" compatLnSpc="1"/>
            <a:lstStyle/>
            <a:p>
              <a:endParaRPr lang="zh-CN" altLang="en-US"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47" name="TextBox 10"/>
            <p:cNvSpPr txBox="1"/>
            <p:nvPr/>
          </p:nvSpPr>
          <p:spPr>
            <a:xfrm>
              <a:off x="1194675" y="2116783"/>
              <a:ext cx="717230" cy="523220"/>
            </a:xfrm>
            <a:prstGeom prst="rect">
              <a:avLst/>
            </a:prstGeom>
            <a:noFill/>
          </p:spPr>
          <p:txBody>
            <a:bodyPr wrap="square" rtlCol="0">
              <a:spAutoFit/>
            </a:bodyPr>
            <a:lstStyle/>
            <a:p>
              <a:pPr algn="ctr"/>
              <a:r>
                <a:rPr lang="en-US" altLang="zh-CN" sz="280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02</a:t>
              </a:r>
              <a:endParaRPr lang="zh-CN" altLang="en-US" sz="28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22" name="TextBox 117"/>
          <p:cNvSpPr txBox="1"/>
          <p:nvPr/>
        </p:nvSpPr>
        <p:spPr>
          <a:xfrm>
            <a:off x="2202575" y="2129299"/>
            <a:ext cx="9230600" cy="418181"/>
          </a:xfrm>
          <a:prstGeom prst="rect">
            <a:avLst/>
          </a:prstGeom>
          <a:noFill/>
        </p:spPr>
        <p:txBody>
          <a:bodyPr wrap="square" lIns="91431" tIns="45715" rIns="91431" bIns="45715" rtlCol="0">
            <a:spAutoFit/>
          </a:bodyPr>
          <a:lstStyle/>
          <a:p>
            <a:pPr>
              <a:lnSpc>
                <a:spcPct val="150000"/>
              </a:lnSpc>
            </a:pPr>
            <a:r>
              <a:rPr lang="zh-CN" altLang="en-US" sz="1600" b="1" spc="-1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创建</a:t>
            </a:r>
            <a:r>
              <a:rPr lang="en-US" altLang="zh-CN" sz="1600" b="1" spc="-10" dirty="0" err="1">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PyCharm</a:t>
            </a:r>
            <a:r>
              <a:rPr lang="en-US" altLang="zh-CN" sz="1600" b="1" spc="-1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600" b="1" spc="-1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项目“</a:t>
            </a:r>
            <a:r>
              <a:rPr lang="en-US" altLang="zh-CN" sz="1600" b="1" spc="-1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Unit05”</a:t>
            </a:r>
            <a:endParaRPr lang="zh-CN" altLang="en-US" sz="1600" b="1" spc="-1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3" name="TextBox 117"/>
          <p:cNvSpPr txBox="1"/>
          <p:nvPr/>
        </p:nvSpPr>
        <p:spPr>
          <a:xfrm>
            <a:off x="2202575" y="2988392"/>
            <a:ext cx="9230600" cy="418181"/>
          </a:xfrm>
          <a:prstGeom prst="rect">
            <a:avLst/>
          </a:prstGeom>
          <a:noFill/>
        </p:spPr>
        <p:txBody>
          <a:bodyPr wrap="square" lIns="91431" tIns="45715" rIns="91431" bIns="45715" rtlCol="0">
            <a:spAutoFit/>
          </a:bodyPr>
          <a:lstStyle/>
          <a:p>
            <a:pPr>
              <a:lnSpc>
                <a:spcPct val="150000"/>
              </a:lnSpc>
            </a:pPr>
            <a:r>
              <a:rPr lang="zh-CN" altLang="en-US" sz="1600" b="1" spc="-1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创建</a:t>
            </a:r>
            <a:r>
              <a:rPr lang="en-US" altLang="zh-CN" sz="1600" b="1" spc="-1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Python </a:t>
            </a:r>
            <a:r>
              <a:rPr lang="zh-CN" altLang="en-US" sz="1600" b="1" spc="-1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程序文件“</a:t>
            </a:r>
            <a:r>
              <a:rPr lang="en-US" altLang="zh-CN" sz="1600" b="1" spc="-1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t5-1.py”</a:t>
            </a:r>
            <a:endParaRPr lang="zh-CN" altLang="en-US" sz="1600" b="1" spc="-1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9" name="Freeform 11"/>
          <p:cNvSpPr/>
          <p:nvPr/>
        </p:nvSpPr>
        <p:spPr bwMode="auto">
          <a:xfrm>
            <a:off x="1863801" y="4064742"/>
            <a:ext cx="165014" cy="206375"/>
          </a:xfrm>
          <a:custGeom>
            <a:avLst/>
            <a:gdLst>
              <a:gd name="T0" fmla="*/ 184 w 205"/>
              <a:gd name="T1" fmla="*/ 108 h 261"/>
              <a:gd name="T2" fmla="*/ 109 w 205"/>
              <a:gd name="T3" fmla="*/ 60 h 261"/>
              <a:gd name="T4" fmla="*/ 32 w 205"/>
              <a:gd name="T5" fmla="*/ 10 h 261"/>
              <a:gd name="T6" fmla="*/ 0 w 205"/>
              <a:gd name="T7" fmla="*/ 33 h 261"/>
              <a:gd name="T8" fmla="*/ 0 w 205"/>
              <a:gd name="T9" fmla="*/ 130 h 261"/>
              <a:gd name="T10" fmla="*/ 0 w 205"/>
              <a:gd name="T11" fmla="*/ 229 h 261"/>
              <a:gd name="T12" fmla="*/ 34 w 205"/>
              <a:gd name="T13" fmla="*/ 249 h 261"/>
              <a:gd name="T14" fmla="*/ 109 w 205"/>
              <a:gd name="T15" fmla="*/ 201 h 261"/>
              <a:gd name="T16" fmla="*/ 186 w 205"/>
              <a:gd name="T17" fmla="*/ 151 h 261"/>
              <a:gd name="T18" fmla="*/ 184 w 205"/>
              <a:gd name="T19" fmla="*/ 108 h 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5" h="261">
                <a:moveTo>
                  <a:pt x="184" y="108"/>
                </a:moveTo>
                <a:lnTo>
                  <a:pt x="109" y="60"/>
                </a:lnTo>
                <a:cubicBezTo>
                  <a:pt x="83" y="43"/>
                  <a:pt x="58" y="27"/>
                  <a:pt x="32" y="10"/>
                </a:cubicBezTo>
                <a:cubicBezTo>
                  <a:pt x="11" y="0"/>
                  <a:pt x="0" y="8"/>
                  <a:pt x="0" y="33"/>
                </a:cubicBezTo>
                <a:lnTo>
                  <a:pt x="0" y="130"/>
                </a:lnTo>
                <a:cubicBezTo>
                  <a:pt x="0" y="163"/>
                  <a:pt x="0" y="196"/>
                  <a:pt x="0" y="229"/>
                </a:cubicBezTo>
                <a:cubicBezTo>
                  <a:pt x="2" y="255"/>
                  <a:pt x="14" y="261"/>
                  <a:pt x="34" y="249"/>
                </a:cubicBezTo>
                <a:lnTo>
                  <a:pt x="109" y="201"/>
                </a:lnTo>
                <a:cubicBezTo>
                  <a:pt x="135" y="184"/>
                  <a:pt x="160" y="168"/>
                  <a:pt x="186" y="151"/>
                </a:cubicBezTo>
                <a:cubicBezTo>
                  <a:pt x="205" y="136"/>
                  <a:pt x="203" y="122"/>
                  <a:pt x="184" y="108"/>
                </a:cubicBezTo>
                <a:close/>
              </a:path>
            </a:pathLst>
          </a:custGeom>
          <a:solidFill>
            <a:srgbClr val="6F737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dirty="0">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20" name="组合 19"/>
          <p:cNvGrpSpPr/>
          <p:nvPr/>
        </p:nvGrpSpPr>
        <p:grpSpPr>
          <a:xfrm>
            <a:off x="1194675" y="3869331"/>
            <a:ext cx="717230" cy="523220"/>
            <a:chOff x="1194675" y="2116783"/>
            <a:chExt cx="717230" cy="523220"/>
          </a:xfrm>
        </p:grpSpPr>
        <p:sp>
          <p:nvSpPr>
            <p:cNvPr id="21" name="Freeform 8"/>
            <p:cNvSpPr/>
            <p:nvPr/>
          </p:nvSpPr>
          <p:spPr bwMode="auto">
            <a:xfrm>
              <a:off x="1219361" y="2161700"/>
              <a:ext cx="615629" cy="433387"/>
            </a:xfrm>
            <a:custGeom>
              <a:avLst/>
              <a:gdLst>
                <a:gd name="T0" fmla="*/ 43 w 764"/>
                <a:gd name="T1" fmla="*/ 0 h 549"/>
                <a:gd name="T2" fmla="*/ 721 w 764"/>
                <a:gd name="T3" fmla="*/ 0 h 549"/>
                <a:gd name="T4" fmla="*/ 764 w 764"/>
                <a:gd name="T5" fmla="*/ 43 h 549"/>
                <a:gd name="T6" fmla="*/ 764 w 764"/>
                <a:gd name="T7" fmla="*/ 506 h 549"/>
                <a:gd name="T8" fmla="*/ 721 w 764"/>
                <a:gd name="T9" fmla="*/ 549 h 549"/>
                <a:gd name="T10" fmla="*/ 43 w 764"/>
                <a:gd name="T11" fmla="*/ 549 h 549"/>
                <a:gd name="T12" fmla="*/ 0 w 764"/>
                <a:gd name="T13" fmla="*/ 506 h 549"/>
                <a:gd name="T14" fmla="*/ 0 w 764"/>
                <a:gd name="T15" fmla="*/ 43 h 549"/>
                <a:gd name="T16" fmla="*/ 43 w 764"/>
                <a:gd name="T17" fmla="*/ 0 h 5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64" h="549">
                  <a:moveTo>
                    <a:pt x="43" y="0"/>
                  </a:moveTo>
                  <a:lnTo>
                    <a:pt x="721" y="0"/>
                  </a:lnTo>
                  <a:cubicBezTo>
                    <a:pt x="744" y="0"/>
                    <a:pt x="764" y="20"/>
                    <a:pt x="764" y="43"/>
                  </a:cubicBezTo>
                  <a:lnTo>
                    <a:pt x="764" y="506"/>
                  </a:lnTo>
                  <a:cubicBezTo>
                    <a:pt x="764" y="530"/>
                    <a:pt x="744" y="549"/>
                    <a:pt x="721" y="549"/>
                  </a:cubicBezTo>
                  <a:lnTo>
                    <a:pt x="43" y="549"/>
                  </a:lnTo>
                  <a:cubicBezTo>
                    <a:pt x="20" y="549"/>
                    <a:pt x="0" y="530"/>
                    <a:pt x="0" y="506"/>
                  </a:cubicBezTo>
                  <a:lnTo>
                    <a:pt x="0" y="43"/>
                  </a:lnTo>
                  <a:cubicBezTo>
                    <a:pt x="0" y="20"/>
                    <a:pt x="20" y="0"/>
                    <a:pt x="43" y="0"/>
                  </a:cubicBezTo>
                  <a:close/>
                </a:path>
              </a:pathLst>
            </a:custGeom>
            <a:solidFill>
              <a:srgbClr val="3A4187"/>
            </a:solidFill>
            <a:ln>
              <a:noFill/>
            </a:ln>
            <a:extLst/>
          </p:spPr>
          <p:txBody>
            <a:bodyPr vert="horz" wrap="square" lIns="91440" tIns="45720" rIns="91440" bIns="45720" numCol="1" anchor="t" anchorCtr="0" compatLnSpc="1"/>
            <a:lstStyle/>
            <a:p>
              <a:endParaRPr lang="zh-CN" altLang="en-US"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5" name="TextBox 10"/>
            <p:cNvSpPr txBox="1"/>
            <p:nvPr/>
          </p:nvSpPr>
          <p:spPr>
            <a:xfrm>
              <a:off x="1194675" y="2116783"/>
              <a:ext cx="717230" cy="523220"/>
            </a:xfrm>
            <a:prstGeom prst="rect">
              <a:avLst/>
            </a:prstGeom>
            <a:noFill/>
          </p:spPr>
          <p:txBody>
            <a:bodyPr wrap="square" rtlCol="0">
              <a:spAutoFit/>
            </a:bodyPr>
            <a:lstStyle/>
            <a:p>
              <a:pPr algn="ctr"/>
              <a:r>
                <a:rPr lang="en-US" altLang="zh-CN" sz="2800" dirty="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03</a:t>
              </a:r>
              <a:endParaRPr lang="zh-CN" altLang="en-US" sz="28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28" name="TextBox 117"/>
          <p:cNvSpPr txBox="1"/>
          <p:nvPr/>
        </p:nvSpPr>
        <p:spPr>
          <a:xfrm>
            <a:off x="2202575" y="3869147"/>
            <a:ext cx="9230600" cy="418181"/>
          </a:xfrm>
          <a:prstGeom prst="rect">
            <a:avLst/>
          </a:prstGeom>
          <a:noFill/>
        </p:spPr>
        <p:txBody>
          <a:bodyPr wrap="square" lIns="91431" tIns="45715" rIns="91431" bIns="45715" rtlCol="0">
            <a:spAutoFit/>
          </a:bodyPr>
          <a:lstStyle/>
          <a:p>
            <a:pPr>
              <a:lnSpc>
                <a:spcPct val="150000"/>
              </a:lnSpc>
            </a:pPr>
            <a:r>
              <a:rPr lang="zh-CN" altLang="en-US" sz="1600" b="1" spc="-1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编写</a:t>
            </a:r>
            <a:r>
              <a:rPr lang="en-US" altLang="zh-CN" sz="1600" b="1" spc="-1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Python </a:t>
            </a:r>
            <a:r>
              <a:rPr lang="zh-CN" altLang="en-US" sz="1600" b="1" spc="-1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代码</a:t>
            </a:r>
          </a:p>
        </p:txBody>
      </p:sp>
      <p:pic>
        <p:nvPicPr>
          <p:cNvPr id="3" name="图片 2"/>
          <p:cNvPicPr>
            <a:picLocks noChangeAspect="1"/>
          </p:cNvPicPr>
          <p:nvPr/>
        </p:nvPicPr>
        <p:blipFill rotWithShape="1">
          <a:blip r:embed="rId3"/>
          <a:srcRect r="12368"/>
          <a:stretch/>
        </p:blipFill>
        <p:spPr>
          <a:xfrm>
            <a:off x="2344736" y="4336256"/>
            <a:ext cx="4577152" cy="1256907"/>
          </a:xfrm>
          <a:prstGeom prst="rect">
            <a:avLst/>
          </a:prstGeom>
        </p:spPr>
      </p:pic>
      <p:sp>
        <p:nvSpPr>
          <p:cNvPr id="31" name="Freeform 11"/>
          <p:cNvSpPr/>
          <p:nvPr/>
        </p:nvSpPr>
        <p:spPr bwMode="auto">
          <a:xfrm>
            <a:off x="7817801" y="4109843"/>
            <a:ext cx="165014" cy="206375"/>
          </a:xfrm>
          <a:custGeom>
            <a:avLst/>
            <a:gdLst>
              <a:gd name="T0" fmla="*/ 184 w 205"/>
              <a:gd name="T1" fmla="*/ 108 h 261"/>
              <a:gd name="T2" fmla="*/ 109 w 205"/>
              <a:gd name="T3" fmla="*/ 60 h 261"/>
              <a:gd name="T4" fmla="*/ 32 w 205"/>
              <a:gd name="T5" fmla="*/ 10 h 261"/>
              <a:gd name="T6" fmla="*/ 0 w 205"/>
              <a:gd name="T7" fmla="*/ 33 h 261"/>
              <a:gd name="T8" fmla="*/ 0 w 205"/>
              <a:gd name="T9" fmla="*/ 130 h 261"/>
              <a:gd name="T10" fmla="*/ 0 w 205"/>
              <a:gd name="T11" fmla="*/ 229 h 261"/>
              <a:gd name="T12" fmla="*/ 34 w 205"/>
              <a:gd name="T13" fmla="*/ 249 h 261"/>
              <a:gd name="T14" fmla="*/ 109 w 205"/>
              <a:gd name="T15" fmla="*/ 201 h 261"/>
              <a:gd name="T16" fmla="*/ 186 w 205"/>
              <a:gd name="T17" fmla="*/ 151 h 261"/>
              <a:gd name="T18" fmla="*/ 184 w 205"/>
              <a:gd name="T19" fmla="*/ 108 h 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5" h="261">
                <a:moveTo>
                  <a:pt x="184" y="108"/>
                </a:moveTo>
                <a:lnTo>
                  <a:pt x="109" y="60"/>
                </a:lnTo>
                <a:cubicBezTo>
                  <a:pt x="83" y="43"/>
                  <a:pt x="58" y="27"/>
                  <a:pt x="32" y="10"/>
                </a:cubicBezTo>
                <a:cubicBezTo>
                  <a:pt x="11" y="0"/>
                  <a:pt x="0" y="8"/>
                  <a:pt x="0" y="33"/>
                </a:cubicBezTo>
                <a:lnTo>
                  <a:pt x="0" y="130"/>
                </a:lnTo>
                <a:cubicBezTo>
                  <a:pt x="0" y="163"/>
                  <a:pt x="0" y="196"/>
                  <a:pt x="0" y="229"/>
                </a:cubicBezTo>
                <a:cubicBezTo>
                  <a:pt x="2" y="255"/>
                  <a:pt x="14" y="261"/>
                  <a:pt x="34" y="249"/>
                </a:cubicBezTo>
                <a:lnTo>
                  <a:pt x="109" y="201"/>
                </a:lnTo>
                <a:cubicBezTo>
                  <a:pt x="135" y="184"/>
                  <a:pt x="160" y="168"/>
                  <a:pt x="186" y="151"/>
                </a:cubicBezTo>
                <a:cubicBezTo>
                  <a:pt x="205" y="136"/>
                  <a:pt x="203" y="122"/>
                  <a:pt x="184" y="108"/>
                </a:cubicBezTo>
                <a:close/>
              </a:path>
            </a:pathLst>
          </a:custGeom>
          <a:solidFill>
            <a:srgbClr val="6F737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dirty="0">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34" name="组合 33"/>
          <p:cNvGrpSpPr/>
          <p:nvPr/>
        </p:nvGrpSpPr>
        <p:grpSpPr>
          <a:xfrm>
            <a:off x="7148675" y="3914432"/>
            <a:ext cx="717230" cy="523220"/>
            <a:chOff x="1194675" y="2116783"/>
            <a:chExt cx="717230" cy="523220"/>
          </a:xfrm>
        </p:grpSpPr>
        <p:sp>
          <p:nvSpPr>
            <p:cNvPr id="35" name="Freeform 8"/>
            <p:cNvSpPr/>
            <p:nvPr/>
          </p:nvSpPr>
          <p:spPr bwMode="auto">
            <a:xfrm>
              <a:off x="1219361" y="2161700"/>
              <a:ext cx="615629" cy="433387"/>
            </a:xfrm>
            <a:custGeom>
              <a:avLst/>
              <a:gdLst>
                <a:gd name="T0" fmla="*/ 43 w 764"/>
                <a:gd name="T1" fmla="*/ 0 h 549"/>
                <a:gd name="T2" fmla="*/ 721 w 764"/>
                <a:gd name="T3" fmla="*/ 0 h 549"/>
                <a:gd name="T4" fmla="*/ 764 w 764"/>
                <a:gd name="T5" fmla="*/ 43 h 549"/>
                <a:gd name="T6" fmla="*/ 764 w 764"/>
                <a:gd name="T7" fmla="*/ 506 h 549"/>
                <a:gd name="T8" fmla="*/ 721 w 764"/>
                <a:gd name="T9" fmla="*/ 549 h 549"/>
                <a:gd name="T10" fmla="*/ 43 w 764"/>
                <a:gd name="T11" fmla="*/ 549 h 549"/>
                <a:gd name="T12" fmla="*/ 0 w 764"/>
                <a:gd name="T13" fmla="*/ 506 h 549"/>
                <a:gd name="T14" fmla="*/ 0 w 764"/>
                <a:gd name="T15" fmla="*/ 43 h 549"/>
                <a:gd name="T16" fmla="*/ 43 w 764"/>
                <a:gd name="T17" fmla="*/ 0 h 5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64" h="549">
                  <a:moveTo>
                    <a:pt x="43" y="0"/>
                  </a:moveTo>
                  <a:lnTo>
                    <a:pt x="721" y="0"/>
                  </a:lnTo>
                  <a:cubicBezTo>
                    <a:pt x="744" y="0"/>
                    <a:pt x="764" y="20"/>
                    <a:pt x="764" y="43"/>
                  </a:cubicBezTo>
                  <a:lnTo>
                    <a:pt x="764" y="506"/>
                  </a:lnTo>
                  <a:cubicBezTo>
                    <a:pt x="764" y="530"/>
                    <a:pt x="744" y="549"/>
                    <a:pt x="721" y="549"/>
                  </a:cubicBezTo>
                  <a:lnTo>
                    <a:pt x="43" y="549"/>
                  </a:lnTo>
                  <a:cubicBezTo>
                    <a:pt x="20" y="549"/>
                    <a:pt x="0" y="530"/>
                    <a:pt x="0" y="506"/>
                  </a:cubicBezTo>
                  <a:lnTo>
                    <a:pt x="0" y="43"/>
                  </a:lnTo>
                  <a:cubicBezTo>
                    <a:pt x="0" y="20"/>
                    <a:pt x="20" y="0"/>
                    <a:pt x="43" y="0"/>
                  </a:cubicBezTo>
                  <a:close/>
                </a:path>
              </a:pathLst>
            </a:custGeom>
            <a:solidFill>
              <a:srgbClr val="3A4187"/>
            </a:solidFill>
            <a:ln>
              <a:noFill/>
            </a:ln>
            <a:extLst/>
          </p:spPr>
          <p:txBody>
            <a:bodyPr vert="horz" wrap="square" lIns="91440" tIns="45720" rIns="91440" bIns="45720" numCol="1" anchor="t" anchorCtr="0" compatLnSpc="1"/>
            <a:lstStyle/>
            <a:p>
              <a:endParaRPr lang="zh-CN" altLang="en-US"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6" name="TextBox 10"/>
            <p:cNvSpPr txBox="1"/>
            <p:nvPr/>
          </p:nvSpPr>
          <p:spPr>
            <a:xfrm>
              <a:off x="1194675" y="2116783"/>
              <a:ext cx="717230" cy="523220"/>
            </a:xfrm>
            <a:prstGeom prst="rect">
              <a:avLst/>
            </a:prstGeom>
            <a:noFill/>
          </p:spPr>
          <p:txBody>
            <a:bodyPr wrap="square" rtlCol="0">
              <a:spAutoFit/>
            </a:bodyPr>
            <a:lstStyle/>
            <a:p>
              <a:pPr algn="ctr"/>
              <a:r>
                <a:rPr lang="en-US" altLang="zh-CN" sz="2800" dirty="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04</a:t>
              </a:r>
              <a:endParaRPr lang="zh-CN" altLang="en-US" sz="28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37" name="TextBox 117"/>
          <p:cNvSpPr txBox="1"/>
          <p:nvPr/>
        </p:nvSpPr>
        <p:spPr>
          <a:xfrm>
            <a:off x="8156575" y="3914248"/>
            <a:ext cx="2720188" cy="418181"/>
          </a:xfrm>
          <a:prstGeom prst="rect">
            <a:avLst/>
          </a:prstGeom>
          <a:noFill/>
        </p:spPr>
        <p:txBody>
          <a:bodyPr wrap="square" lIns="91431" tIns="45715" rIns="91431" bIns="45715" rtlCol="0">
            <a:spAutoFit/>
          </a:bodyPr>
          <a:lstStyle/>
          <a:p>
            <a:pPr>
              <a:lnSpc>
                <a:spcPct val="150000"/>
              </a:lnSpc>
            </a:pPr>
            <a:r>
              <a:rPr lang="zh-CN" altLang="en-US" sz="1600" b="1" spc="-1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运行</a:t>
            </a:r>
            <a:r>
              <a:rPr lang="en-US" altLang="zh-CN" sz="1600" b="1" spc="-1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Python </a:t>
            </a:r>
            <a:r>
              <a:rPr lang="zh-CN" altLang="en-US" sz="1600" b="1" spc="-1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程序</a:t>
            </a:r>
          </a:p>
        </p:txBody>
      </p:sp>
      <p:pic>
        <p:nvPicPr>
          <p:cNvPr id="38" name="图片 37"/>
          <p:cNvPicPr/>
          <p:nvPr/>
        </p:nvPicPr>
        <p:blipFill>
          <a:blip r:embed="rId4">
            <a:extLst>
              <a:ext uri="{28A0092B-C50C-407E-A947-70E740481C1C}">
                <a14:useLocalDpi xmlns:a14="http://schemas.microsoft.com/office/drawing/2010/main" val="0"/>
              </a:ext>
            </a:extLst>
          </a:blip>
          <a:stretch>
            <a:fillRect/>
          </a:stretch>
        </p:blipFill>
        <p:spPr>
          <a:xfrm>
            <a:off x="8156575" y="4421004"/>
            <a:ext cx="2720188" cy="2057420"/>
          </a:xfrm>
          <a:prstGeom prst="rect">
            <a:avLst/>
          </a:prstGeom>
        </p:spPr>
      </p:pic>
    </p:spTree>
    <p:extLst>
      <p:ext uri="{BB962C8B-B14F-4D97-AF65-F5344CB8AC3E}">
        <p14:creationId xmlns:p14="http://schemas.microsoft.com/office/powerpoint/2010/main" val="26642336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73026" y="0"/>
            <a:ext cx="12344401" cy="6859588"/>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ECECF2">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21963" tIns="60981" rIns="121963" bIns="60981"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 name="矩形 5"/>
          <p:cNvSpPr/>
          <p:nvPr/>
        </p:nvSpPr>
        <p:spPr>
          <a:xfrm>
            <a:off x="-73025" y="565785"/>
            <a:ext cx="12344400" cy="1076960"/>
          </a:xfrm>
          <a:prstGeom prst="rect">
            <a:avLst/>
          </a:prstGeom>
          <a:solidFill>
            <a:srgbClr val="1A8A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2" name="Rectangle 3"/>
          <p:cNvSpPr txBox="1">
            <a:spLocks noRot="1" noChangeArrowheads="1"/>
          </p:cNvSpPr>
          <p:nvPr/>
        </p:nvSpPr>
        <p:spPr>
          <a:xfrm>
            <a:off x="-85726" y="1642914"/>
            <a:ext cx="5797549" cy="4270375"/>
          </a:xfrm>
          <a:prstGeom prst="rect">
            <a:avLst/>
          </a:prstGeom>
        </p:spPr>
        <p:txBody>
          <a:bodyPr vert="horz" lIns="121917" tIns="60958" rIns="121917" bIns="60958" rtlCol="0">
            <a:normAutofit/>
          </a:bodyPr>
          <a:lstStyle>
            <a:lvl1pPr marL="457200" indent="-457200" algn="l" defTabSz="1219835" rtl="0" eaLnBrk="1" latinLnBrk="0" hangingPunct="1">
              <a:spcBef>
                <a:spcPct val="20000"/>
              </a:spcBef>
              <a:buSzPct val="80000"/>
              <a:buFont typeface="Wingdings" panose="05000000000000000000" pitchFamily="2" charset="2"/>
              <a:buChar char="l"/>
              <a:defRPr sz="2000" kern="1200">
                <a:solidFill>
                  <a:schemeClr val="tx1"/>
                </a:solidFill>
                <a:latin typeface="+mn-lt"/>
                <a:ea typeface="+mn-ea"/>
                <a:cs typeface="+mn-cs"/>
              </a:defRPr>
            </a:lvl1pPr>
            <a:lvl2pPr marL="991235" indent="-381000" algn="l" defTabSz="1219835"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1524635" indent="-304800" algn="l" defTabSz="1219835"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2134235" indent="-304800" algn="l" defTabSz="1219835"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744470" indent="-304800" algn="l" defTabSz="1219835"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3354070" indent="-304800" algn="l" defTabSz="1219835"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6pPr>
            <a:lvl7pPr marL="3963670" indent="-304800" algn="l" defTabSz="1219835"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7pPr>
            <a:lvl8pPr marL="4573905" indent="-304800" algn="l" defTabSz="1219835"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8pPr>
            <a:lvl9pPr marL="5183505" indent="-304800" algn="l" defTabSz="1219835"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9pPr>
          </a:lstStyle>
          <a:p>
            <a:endParaRPr lang="zh-CN" altLang="en-US"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7" name="TextBox 1"/>
          <p:cNvSpPr txBox="1"/>
          <p:nvPr/>
        </p:nvSpPr>
        <p:spPr>
          <a:xfrm>
            <a:off x="2289175" y="635737"/>
            <a:ext cx="1641475" cy="82364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60981" rtlCol="0">
            <a:spAutoFit/>
          </a:bodyPr>
          <a:lstStyle/>
          <a:p>
            <a:pPr>
              <a:lnSpc>
                <a:spcPts val="6935"/>
              </a:lnSpc>
            </a:pPr>
            <a:r>
              <a:rPr lang="zh-CN" altLang="en-US" sz="3200" dirty="0">
                <a:solidFill>
                  <a:schemeClr val="bg1"/>
                </a:solidFill>
                <a:latin typeface="微软雅黑" panose="020B0503020204020204" pitchFamily="34" charset="-122"/>
                <a:ea typeface="微软雅黑" panose="020B0503020204020204" pitchFamily="34" charset="-122"/>
                <a:cs typeface="Microsoft YaHei UI" panose="020B0503020204020204" pitchFamily="18" charset="-122"/>
                <a:sym typeface="微软雅黑" panose="020B0503020204020204" pitchFamily="34" charset="-122"/>
              </a:rPr>
              <a:t>循序渐进</a:t>
            </a:r>
          </a:p>
        </p:txBody>
      </p:sp>
      <p:sp>
        <p:nvSpPr>
          <p:cNvPr id="8" name="矩形 7"/>
          <p:cNvSpPr/>
          <p:nvPr/>
        </p:nvSpPr>
        <p:spPr>
          <a:xfrm>
            <a:off x="1527175" y="652145"/>
            <a:ext cx="304800" cy="914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20" name="组合 19"/>
          <p:cNvGrpSpPr/>
          <p:nvPr/>
        </p:nvGrpSpPr>
        <p:grpSpPr>
          <a:xfrm>
            <a:off x="0" y="2286635"/>
            <a:ext cx="1690370" cy="1022350"/>
            <a:chOff x="25399" y="883487"/>
            <a:chExt cx="3581401" cy="1022307"/>
          </a:xfrm>
        </p:grpSpPr>
        <p:cxnSp>
          <p:nvCxnSpPr>
            <p:cNvPr id="21" name="直接连接符 20"/>
            <p:cNvCxnSpPr/>
            <p:nvPr/>
          </p:nvCxnSpPr>
          <p:spPr>
            <a:xfrm>
              <a:off x="25399" y="883487"/>
              <a:ext cx="3581401"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25399" y="1040650"/>
              <a:ext cx="3581401"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a:off x="25399" y="1212100"/>
              <a:ext cx="3581401"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a:xfrm>
              <a:off x="25399" y="1405731"/>
              <a:ext cx="3581401"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a:off x="25399" y="1577181"/>
              <a:ext cx="3581401"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a:off x="25399" y="1734344"/>
              <a:ext cx="3581401"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25399" y="1905794"/>
              <a:ext cx="3581401" cy="0"/>
            </a:xfrm>
            <a:prstGeom prst="line">
              <a:avLst/>
            </a:prstGeom>
            <a:ln w="19050"/>
          </p:spPr>
          <p:style>
            <a:lnRef idx="1">
              <a:schemeClr val="accent1"/>
            </a:lnRef>
            <a:fillRef idx="0">
              <a:schemeClr val="accent1"/>
            </a:fillRef>
            <a:effectRef idx="0">
              <a:schemeClr val="accent1"/>
            </a:effectRef>
            <a:fontRef idx="minor">
              <a:schemeClr val="tx1"/>
            </a:fontRef>
          </p:style>
        </p:cxnSp>
      </p:grpSp>
      <p:graphicFrame>
        <p:nvGraphicFramePr>
          <p:cNvPr id="29" name="表格 28"/>
          <p:cNvGraphicFramePr>
            <a:graphicFrameLocks noGrp="1"/>
          </p:cNvGraphicFramePr>
          <p:nvPr>
            <p:custDataLst>
              <p:tags r:id="rId1"/>
            </p:custDataLst>
            <p:extLst>
              <p:ext uri="{D42A27DB-BD31-4B8C-83A1-F6EECF244321}">
                <p14:modId xmlns:p14="http://schemas.microsoft.com/office/powerpoint/2010/main" val="1564595422"/>
              </p:ext>
            </p:extLst>
          </p:nvPr>
        </p:nvGraphicFramePr>
        <p:xfrm>
          <a:off x="2289174" y="2210435"/>
          <a:ext cx="9296401" cy="4527872"/>
        </p:xfrm>
        <a:graphic>
          <a:graphicData uri="http://schemas.openxmlformats.org/drawingml/2006/table">
            <a:tbl>
              <a:tblPr firstRow="1" bandRow="1">
                <a:tableStyleId>{3B4B98B0-60AC-42C2-AFA5-B58CD77FA1E5}</a:tableStyleId>
              </a:tblPr>
              <a:tblGrid>
                <a:gridCol w="4724401">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2628">
                <a:tc>
                  <a:txBody>
                    <a:bodyPr/>
                    <a:lstStyle/>
                    <a:p>
                      <a:pPr indent="0" algn="l"/>
                      <a:r>
                        <a:rPr lang="zh-CN" altLang="en-US" sz="1400" dirty="0" smtClean="0">
                          <a:latin typeface="微软雅黑" panose="020B0503020204020204" pitchFamily="34" charset="-122"/>
                          <a:ea typeface="微软雅黑" panose="020B0503020204020204" pitchFamily="34" charset="-122"/>
                          <a:sym typeface="微软雅黑" panose="020B0503020204020204" pitchFamily="34" charset="-122"/>
                        </a:rPr>
                        <a:t>知识要点</a:t>
                      </a:r>
                    </a:p>
                  </a:txBody>
                  <a:tcPr/>
                </a:tc>
                <a:tc>
                  <a:txBody>
                    <a:bodyPr/>
                    <a:lstStyle>
                      <a:lvl1pPr marL="342900" indent="-342900" algn="l">
                        <a:spcBef>
                          <a:spcPct val="20000"/>
                        </a:spcBef>
                        <a:defRPr sz="2000" b="1">
                          <a:solidFill>
                            <a:schemeClr val="tx1"/>
                          </a:solidFill>
                          <a:latin typeface="Arial" panose="020B0604020202020204" pitchFamily="34" charset="0"/>
                          <a:ea typeface="黑体" panose="02010609060101010101" pitchFamily="49" charset="-122"/>
                        </a:defRPr>
                      </a:lvl1pPr>
                      <a:lvl2pPr marL="742950" indent="-285750" algn="l">
                        <a:spcBef>
                          <a:spcPct val="20000"/>
                        </a:spcBef>
                        <a:defRPr b="1">
                          <a:solidFill>
                            <a:schemeClr val="tx1"/>
                          </a:solidFill>
                          <a:latin typeface="Arial" panose="020B0604020202020204" pitchFamily="34" charset="0"/>
                          <a:ea typeface="黑体" panose="02010609060101010101" pitchFamily="49" charset="-122"/>
                        </a:defRPr>
                      </a:lvl2pPr>
                      <a:lvl3pPr marL="1143000" indent="-228600" algn="l">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lgn="l">
                        <a:spcBef>
                          <a:spcPct val="20000"/>
                        </a:spcBef>
                        <a:defRPr>
                          <a:solidFill>
                            <a:schemeClr val="tx1"/>
                          </a:solidFill>
                          <a:latin typeface="Arial" panose="020B0604020202020204" pitchFamily="34" charset="0"/>
                          <a:ea typeface="宋体" panose="02010600030101010101" pitchFamily="2" charset="-122"/>
                        </a:defRPr>
                      </a:lvl4pPr>
                      <a:lvl5pPr marL="2057400" indent="-228600" algn="l">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zh-CN" altLang="en-US" sz="1400" b="0" i="0" u="none" strike="noStrike" cap="none" normalizeH="0" baseline="0" dirty="0">
                        <a:ln>
                          <a:noFill/>
                        </a:ln>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sym typeface="微软雅黑" panose="020B0503020204020204" pitchFamily="34" charset="-122"/>
                      </a:endParaRPr>
                    </a:p>
                  </a:txBody>
                  <a:tcPr marT="45725" marB="45725" anchor="ctr" horzOverflow="overflow"/>
                </a:tc>
                <a:extLst>
                  <a:ext uri="{0D108BD9-81ED-4DB2-BD59-A6C34878D82A}">
                    <a16:rowId xmlns:a16="http://schemas.microsoft.com/office/drawing/2014/main" val="10000"/>
                  </a:ext>
                </a:extLst>
              </a:tr>
              <a:tr h="4155244">
                <a:tc>
                  <a:txBody>
                    <a:bodyPr/>
                    <a:lstStyle/>
                    <a:p>
                      <a:pPr marL="0" marR="0" lvl="0" indent="0" algn="l" defTabSz="914400" rtl="0" fontAlgn="base">
                        <a:lnSpc>
                          <a:spcPct val="150000"/>
                        </a:lnSpc>
                        <a:spcBef>
                          <a:spcPts val="0"/>
                        </a:spcBef>
                        <a:spcAft>
                          <a:spcPct val="0"/>
                        </a:spcAft>
                        <a:buClrTx/>
                        <a:buSzTx/>
                        <a:buFontTx/>
                        <a:buNone/>
                      </a:pPr>
                      <a:r>
                        <a:rPr kumimoji="0" lang="en-US" altLang="zh-CN" sz="1600" b="1" u="none" strike="noStrike" kern="1200" cap="none" normalizeH="0" baseline="0" dirty="0" smtClean="0">
                          <a:ln>
                            <a:noFill/>
                          </a:ln>
                          <a:solidFill>
                            <a:schemeClr val="tx1">
                              <a:lumMod val="95000"/>
                              <a:lumOff val="5000"/>
                            </a:schemeClr>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5.1 Python</a:t>
                      </a:r>
                      <a:r>
                        <a:rPr kumimoji="0" lang="zh-CN" altLang="en-US" sz="1600" b="1" u="none" strike="noStrike" kern="1200" cap="none" normalizeH="0" baseline="0" dirty="0" smtClean="0">
                          <a:ln>
                            <a:noFill/>
                          </a:ln>
                          <a:solidFill>
                            <a:schemeClr val="tx1">
                              <a:lumMod val="95000"/>
                              <a:lumOff val="5000"/>
                            </a:schemeClr>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数学函数的应用</a:t>
                      </a:r>
                      <a:endParaRPr kumimoji="0" lang="en-US" altLang="zh-CN" sz="1600" b="1" u="none" strike="noStrike" kern="1200" cap="none" normalizeH="0" baseline="0" dirty="0" smtClean="0">
                        <a:ln>
                          <a:noFill/>
                        </a:ln>
                        <a:solidFill>
                          <a:schemeClr val="tx1">
                            <a:lumMod val="95000"/>
                            <a:lumOff val="5000"/>
                          </a:schemeClr>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5.1.1 Python</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数学常量</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5.1.2 Python</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常用数学运算函数</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任务</a:t>
                      </a: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5-1】</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编写程序绘制爱心</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eaLnBrk="1" fontAlgn="base" latinLnBrk="0" hangingPunct="1">
                        <a:lnSpc>
                          <a:spcPct val="150000"/>
                        </a:lnSpc>
                        <a:spcBef>
                          <a:spcPts val="0"/>
                        </a:spcBef>
                        <a:spcAft>
                          <a:spcPct val="0"/>
                        </a:spcAft>
                        <a:buClrTx/>
                        <a:buSzTx/>
                        <a:buFontTx/>
                        <a:buNone/>
                      </a:pPr>
                      <a:r>
                        <a:rPr kumimoji="0" lang="en-US" altLang="zh-CN" sz="1600" b="1" u="none" strike="noStrike" kern="1200" cap="none" normalizeH="0" baseline="0" dirty="0" smtClean="0">
                          <a:ln>
                            <a:noFill/>
                          </a:ln>
                          <a:solidFill>
                            <a:srgbClr val="3A4187"/>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5.2 Python</a:t>
                      </a:r>
                      <a:r>
                        <a:rPr kumimoji="0" lang="zh-CN" altLang="en-US" sz="1600" b="1" u="none" strike="noStrike" kern="1200" cap="none" normalizeH="0" baseline="0" dirty="0" smtClean="0">
                          <a:ln>
                            <a:noFill/>
                          </a:ln>
                          <a:solidFill>
                            <a:srgbClr val="3A4187"/>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函数的定义与调用</a:t>
                      </a:r>
                      <a:endParaRPr kumimoji="0" lang="en-US" altLang="zh-CN" sz="1600" b="1" u="none" strike="noStrike" kern="1200" cap="none" normalizeH="0" baseline="0" dirty="0" smtClean="0">
                        <a:ln>
                          <a:noFill/>
                        </a:ln>
                        <a:solidFill>
                          <a:srgbClr val="3A4187"/>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5.2.1 </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定义函数</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5.2.2 </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调用函数</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任务</a:t>
                      </a: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5-2】</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定义函数计算总金额、优惠金额和实付金额等数据</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eaLnBrk="1" fontAlgn="base" latinLnBrk="0" hangingPunct="1">
                        <a:lnSpc>
                          <a:spcPct val="150000"/>
                        </a:lnSpc>
                        <a:spcBef>
                          <a:spcPts val="0"/>
                        </a:spcBef>
                        <a:spcAft>
                          <a:spcPct val="0"/>
                        </a:spcAft>
                        <a:buClrTx/>
                        <a:buSzTx/>
                        <a:buFontTx/>
                        <a:buNone/>
                      </a:pPr>
                      <a:r>
                        <a:rPr kumimoji="0" lang="en-US" altLang="zh-CN" sz="1600" b="1"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5.3 Python</a:t>
                      </a:r>
                      <a:r>
                        <a:rPr kumimoji="0" lang="zh-CN" altLang="en-US" sz="1600" b="1"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函数的参数</a:t>
                      </a:r>
                      <a:endParaRPr kumimoji="0" lang="en-US" altLang="zh-CN" sz="1600" b="1"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5.3.1 Python</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函数的参数传递</a:t>
                      </a:r>
                      <a:endParaRPr kumimoji="0" lang="en-US" altLang="zh-CN" sz="14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txBody>
                  <a:tcPr anchor="ctr"/>
                </a:tc>
                <a:tc>
                  <a:txBody>
                    <a:bodyPr/>
                    <a:lstStyle/>
                    <a:p>
                      <a:pPr marL="0" marR="0" lvl="0" indent="0" algn="l" defTabSz="914400" rtl="0" eaLnBrk="1" fontAlgn="base" latinLnBrk="0" hangingPunct="1">
                        <a:lnSpc>
                          <a:spcPct val="150000"/>
                        </a:lnSpc>
                        <a:spcBef>
                          <a:spcPts val="0"/>
                        </a:spcBef>
                        <a:spcAft>
                          <a:spcPct val="0"/>
                        </a:spcAft>
                        <a:buClrTx/>
                        <a:buSzTx/>
                        <a:buFontTx/>
                        <a:buNone/>
                        <a:tabLst/>
                        <a:defRPr/>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5.3.2 Python</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函数的参数类型</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eaLnBrk="1" fontAlgn="base" latinLnBrk="0" hangingPunct="1">
                        <a:lnSpc>
                          <a:spcPct val="150000"/>
                        </a:lnSpc>
                        <a:spcBef>
                          <a:spcPts val="0"/>
                        </a:spcBef>
                        <a:spcAft>
                          <a:spcPct val="0"/>
                        </a:spcAft>
                        <a:buClrTx/>
                        <a:buSzTx/>
                        <a:buFontTx/>
                        <a:buNone/>
                      </a:pPr>
                      <a:r>
                        <a:rPr kumimoji="0" lang="en-US" altLang="zh-CN" sz="1600" b="1"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5.4 </a:t>
                      </a:r>
                      <a:r>
                        <a:rPr kumimoji="0" lang="zh-CN" altLang="en-US" sz="1600" b="1"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函数变量的作用域</a:t>
                      </a:r>
                      <a:endParaRPr kumimoji="0" lang="en-US" altLang="zh-CN" sz="1600" b="1"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eaLnBrk="1" fontAlgn="base" latinLnBrk="0" hangingPunct="1">
                        <a:lnSpc>
                          <a:spcPct val="150000"/>
                        </a:lnSpc>
                        <a:spcBef>
                          <a:spcPts val="0"/>
                        </a:spcBef>
                        <a:spcAft>
                          <a:spcPct val="0"/>
                        </a:spcAft>
                        <a:buClrTx/>
                        <a:buSzTx/>
                        <a:buFontTx/>
                        <a:buNone/>
                      </a:pPr>
                      <a:r>
                        <a:rPr kumimoji="0" lang="en-US" altLang="zh-CN" sz="1600" b="1"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5.5 Python</a:t>
                      </a:r>
                      <a:r>
                        <a:rPr kumimoji="0" lang="zh-CN" altLang="en-US" sz="1600" b="1"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模块的创建与导入</a:t>
                      </a:r>
                      <a:endParaRPr kumimoji="0" lang="en-US" altLang="zh-CN" sz="1600" b="1"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5.5.1 </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创建模块</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5.5.2 </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导入模块</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5.5.3 </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导入与使用</a:t>
                      </a: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Python</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的标准模块</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5.5.4 </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使用内置函数</a:t>
                      </a:r>
                      <a:r>
                        <a:rPr kumimoji="0" lang="en-US" altLang="zh-CN" sz="1600" b="0" u="none" strike="noStrike" kern="1200" cap="none" normalizeH="0" baseline="0" dirty="0" err="1"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dir</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5.5.5 __name__</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属性</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eaLnBrk="1" fontAlgn="base" latinLnBrk="0" hangingPunct="1">
                        <a:lnSpc>
                          <a:spcPct val="150000"/>
                        </a:lnSpc>
                        <a:spcBef>
                          <a:spcPts val="0"/>
                        </a:spcBef>
                        <a:spcAft>
                          <a:spcPct val="0"/>
                        </a:spcAft>
                        <a:buClrTx/>
                        <a:buSzTx/>
                        <a:buFontTx/>
                        <a:buNone/>
                      </a:pPr>
                      <a:r>
                        <a:rPr kumimoji="0" lang="en-US" altLang="zh-CN" sz="1600" b="1"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5.6 Python</a:t>
                      </a:r>
                      <a:r>
                        <a:rPr kumimoji="0" lang="zh-CN" altLang="en-US" sz="1600" b="1"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中创建与使用包</a:t>
                      </a:r>
                      <a:endParaRPr kumimoji="0" lang="en-US" altLang="zh-CN" sz="1600" b="1"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5.6.1 </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创建包</a:t>
                      </a: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5.6.2 </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使用包</a:t>
                      </a:r>
                      <a:endParaRPr kumimoji="0" lang="zh-CN" altLang="en-US" sz="1600" b="0" i="0" u="none" strike="noStrike"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sym typeface="微软雅黑" panose="020B0503020204020204" pitchFamily="34" charset="-122"/>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5193379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12066" y="1829595"/>
            <a:ext cx="12210415" cy="175259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cs typeface="思源黑体 CN Bold" panose="020B0800000000000000" pitchFamily="34" charset="-122"/>
              <a:sym typeface="微软雅黑" panose="020B0503020204020204" pitchFamily="34" charset="-122"/>
            </a:endParaRPr>
          </a:p>
        </p:txBody>
      </p:sp>
      <p:sp>
        <p:nvSpPr>
          <p:cNvPr id="2" name="标题 1"/>
          <p:cNvSpPr>
            <a:spLocks noGrp="1"/>
          </p:cNvSpPr>
          <p:nvPr>
            <p:ph type="title"/>
          </p:nvPr>
        </p:nvSpPr>
        <p:spPr/>
        <p:txBody>
          <a:bodyPr/>
          <a:lstStyle/>
          <a:p>
            <a:r>
              <a:rPr lang="en-US" altLang="zh-CN" dirty="0">
                <a:latin typeface="微软雅黑" panose="020B0503020204020204" pitchFamily="34" charset="-122"/>
                <a:ea typeface="微软雅黑" panose="020B0503020204020204" pitchFamily="34" charset="-122"/>
                <a:sym typeface="微软雅黑" panose="020B0503020204020204" pitchFamily="34" charset="-122"/>
              </a:rPr>
              <a:t>5.2.1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定义函数</a:t>
            </a:r>
          </a:p>
        </p:txBody>
      </p:sp>
      <p:sp>
        <p:nvSpPr>
          <p:cNvPr id="9" name="文本框 335"/>
          <p:cNvSpPr txBox="1"/>
          <p:nvPr/>
        </p:nvSpPr>
        <p:spPr>
          <a:xfrm>
            <a:off x="286957" y="1291470"/>
            <a:ext cx="11070017" cy="2837700"/>
          </a:xfrm>
          <a:prstGeom prst="rect">
            <a:avLst/>
          </a:prstGeom>
          <a:noFill/>
        </p:spPr>
        <p:txBody>
          <a:bodyPr wrap="square" rtlCol="0">
            <a:spAutoFit/>
          </a:bodyPr>
          <a:lstStyle/>
          <a:p>
            <a:pPr indent="457200">
              <a:lnSpc>
                <a:spcPct val="132000"/>
              </a:lnSpc>
            </a:pPr>
            <a:r>
              <a:rPr lang="en-US" altLang="zh-CN"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Python </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中使用</a:t>
            </a:r>
            <a:r>
              <a:rPr lang="en-US" altLang="zh-CN" sz="2000" dirty="0" err="1">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def</a:t>
            </a:r>
            <a:r>
              <a:rPr lang="en-US" altLang="zh-CN"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关键字自定义函数，定义函数的基本语法格式如下。</a:t>
            </a:r>
          </a:p>
          <a:p>
            <a:pPr indent="457200">
              <a:lnSpc>
                <a:spcPts val="1200"/>
              </a:lnSpc>
            </a:pPr>
            <a:endParaRPr lang="en-US" altLang="zh-CN" sz="20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a:p>
            <a:pPr indent="457200">
              <a:lnSpc>
                <a:spcPct val="132000"/>
              </a:lnSpc>
            </a:pPr>
            <a:r>
              <a:rPr lang="en-US" altLang="zh-CN" sz="2000" dirty="0" err="1"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def</a:t>
            </a:r>
            <a:r>
              <a:rPr lang="en-US" altLang="zh-CN" sz="20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20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函数名称</a:t>
            </a:r>
            <a:r>
              <a:rPr lang="en-US" altLang="zh-CN" sz="20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([0 </a:t>
            </a:r>
            <a:r>
              <a:rPr lang="zh-CN" altLang="en-US" sz="20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个或多个参数组成的参数列表</a:t>
            </a:r>
            <a:r>
              <a:rPr lang="en-US" altLang="zh-CN" sz="20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p>
          <a:p>
            <a:pPr indent="457200">
              <a:lnSpc>
                <a:spcPct val="132000"/>
              </a:lnSpc>
            </a:pPr>
            <a:r>
              <a:rPr lang="en-US" altLang="zh-CN" sz="20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''&lt; </a:t>
            </a:r>
            <a:r>
              <a:rPr lang="zh-CN" altLang="en-US" sz="20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注释内容</a:t>
            </a:r>
            <a:r>
              <a:rPr lang="en-US" altLang="zh-CN" sz="20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&gt;''</a:t>
            </a:r>
          </a:p>
          <a:p>
            <a:pPr indent="457200">
              <a:lnSpc>
                <a:spcPct val="132000"/>
              </a:lnSpc>
            </a:pPr>
            <a:r>
              <a:rPr lang="en-US" altLang="zh-CN" sz="20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&lt; </a:t>
            </a:r>
            <a:r>
              <a:rPr lang="zh-CN" altLang="en-US" sz="20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函数体</a:t>
            </a:r>
            <a:r>
              <a:rPr lang="en-US" altLang="zh-CN" sz="20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&gt;</a:t>
            </a:r>
          </a:p>
          <a:p>
            <a:pPr indent="457200">
              <a:lnSpc>
                <a:spcPct val="132000"/>
              </a:lnSpc>
            </a:pPr>
            <a:r>
              <a:rPr lang="en-US" altLang="zh-CN" sz="20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return </a:t>
            </a:r>
            <a:r>
              <a:rPr lang="en-US" altLang="zh-CN" sz="20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20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表达式</a:t>
            </a:r>
            <a:r>
              <a:rPr lang="en-US" altLang="zh-CN" sz="20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p>
          <a:p>
            <a:pPr indent="457200">
              <a:lnSpc>
                <a:spcPts val="1200"/>
              </a:lnSpc>
            </a:pPr>
            <a:endParaRPr lang="en-US" altLang="zh-CN" sz="20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a:p>
            <a:pPr indent="457200">
              <a:lnSpc>
                <a:spcPct val="132000"/>
              </a:lnSpc>
            </a:pPr>
            <a:r>
              <a:rPr lang="zh-CN" altLang="en-US" sz="20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函数</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定义说明如下。</a:t>
            </a:r>
          </a:p>
        </p:txBody>
      </p:sp>
      <p:sp>
        <p:nvSpPr>
          <p:cNvPr id="6" name="Form"/>
          <p:cNvSpPr/>
          <p:nvPr/>
        </p:nvSpPr>
        <p:spPr>
          <a:xfrm>
            <a:off x="958787" y="4260894"/>
            <a:ext cx="406401" cy="406401"/>
          </a:xfrm>
          <a:custGeom>
            <a:avLst/>
            <a:gdLst/>
            <a:ahLst/>
            <a:cxnLst>
              <a:cxn ang="0">
                <a:pos x="wd2" y="hd2"/>
              </a:cxn>
              <a:cxn ang="5400000">
                <a:pos x="wd2" y="hd2"/>
              </a:cxn>
              <a:cxn ang="10800000">
                <a:pos x="wd2" y="hd2"/>
              </a:cxn>
              <a:cxn ang="16200000">
                <a:pos x="wd2" y="hd2"/>
              </a:cxn>
            </a:cxnLst>
            <a:rect l="0" t="0" r="r" b="b"/>
            <a:pathLst>
              <a:path w="21600" h="21600" extrusionOk="0">
                <a:moveTo>
                  <a:pt x="10807" y="0"/>
                </a:moveTo>
                <a:cubicBezTo>
                  <a:pt x="4838" y="0"/>
                  <a:pt x="0" y="4838"/>
                  <a:pt x="0" y="10807"/>
                </a:cubicBezTo>
                <a:cubicBezTo>
                  <a:pt x="0" y="16777"/>
                  <a:pt x="4838" y="21600"/>
                  <a:pt x="10807" y="21600"/>
                </a:cubicBezTo>
                <a:cubicBezTo>
                  <a:pt x="16777" y="21600"/>
                  <a:pt x="21600" y="16777"/>
                  <a:pt x="21600" y="10807"/>
                </a:cubicBezTo>
                <a:cubicBezTo>
                  <a:pt x="21600" y="4838"/>
                  <a:pt x="16777" y="0"/>
                  <a:pt x="10807" y="0"/>
                </a:cubicBezTo>
                <a:close/>
                <a:moveTo>
                  <a:pt x="10807" y="1184"/>
                </a:moveTo>
                <a:cubicBezTo>
                  <a:pt x="16066" y="1184"/>
                  <a:pt x="20371" y="5489"/>
                  <a:pt x="20371" y="10748"/>
                </a:cubicBezTo>
                <a:cubicBezTo>
                  <a:pt x="20371" y="16054"/>
                  <a:pt x="16113" y="20327"/>
                  <a:pt x="10807" y="20327"/>
                </a:cubicBezTo>
                <a:cubicBezTo>
                  <a:pt x="5549" y="20327"/>
                  <a:pt x="1229" y="16007"/>
                  <a:pt x="1229" y="10748"/>
                </a:cubicBezTo>
                <a:cubicBezTo>
                  <a:pt x="1229" y="5490"/>
                  <a:pt x="5549" y="1184"/>
                  <a:pt x="10807" y="1184"/>
                </a:cubicBezTo>
                <a:close/>
                <a:moveTo>
                  <a:pt x="14849" y="7491"/>
                </a:moveTo>
                <a:cubicBezTo>
                  <a:pt x="14689" y="7491"/>
                  <a:pt x="14523" y="7550"/>
                  <a:pt x="14405" y="7669"/>
                </a:cubicBezTo>
                <a:lnTo>
                  <a:pt x="9431" y="12643"/>
                </a:lnTo>
                <a:lnTo>
                  <a:pt x="7210" y="10408"/>
                </a:lnTo>
                <a:cubicBezTo>
                  <a:pt x="6973" y="10171"/>
                  <a:pt x="6588" y="10171"/>
                  <a:pt x="6351" y="10408"/>
                </a:cubicBezTo>
                <a:cubicBezTo>
                  <a:pt x="6114" y="10645"/>
                  <a:pt x="6114" y="11029"/>
                  <a:pt x="6351" y="11266"/>
                </a:cubicBezTo>
                <a:lnTo>
                  <a:pt x="9001" y="13916"/>
                </a:lnTo>
                <a:cubicBezTo>
                  <a:pt x="9143" y="14058"/>
                  <a:pt x="9288" y="14109"/>
                  <a:pt x="9431" y="14109"/>
                </a:cubicBezTo>
                <a:cubicBezTo>
                  <a:pt x="9573" y="14109"/>
                  <a:pt x="9765" y="14058"/>
                  <a:pt x="9860" y="13916"/>
                </a:cubicBezTo>
                <a:lnTo>
                  <a:pt x="15264" y="8513"/>
                </a:lnTo>
                <a:cubicBezTo>
                  <a:pt x="15500" y="8276"/>
                  <a:pt x="15500" y="7906"/>
                  <a:pt x="15264" y="7669"/>
                </a:cubicBezTo>
                <a:cubicBezTo>
                  <a:pt x="15169" y="7550"/>
                  <a:pt x="15009" y="7491"/>
                  <a:pt x="14849" y="7491"/>
                </a:cubicBezTo>
                <a:close/>
              </a:path>
            </a:pathLst>
          </a:custGeom>
          <a:solidFill>
            <a:srgbClr val="5E5E5E"/>
          </a:solidFill>
          <a:ln w="12700">
            <a:solidFill>
              <a:srgbClr val="92D050"/>
            </a:solidFill>
            <a:miter lim="400000"/>
          </a:ln>
        </p:spPr>
        <p:txBody>
          <a:bodyPr lIns="19050" tIns="19050" rIns="19050" bIns="1905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228600">
              <a:defRPr sz="3000" spc="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7" name="文本框 335"/>
          <p:cNvSpPr txBox="1"/>
          <p:nvPr/>
        </p:nvSpPr>
        <p:spPr>
          <a:xfrm>
            <a:off x="1450976" y="4185068"/>
            <a:ext cx="9753599" cy="2613023"/>
          </a:xfrm>
          <a:prstGeom prst="rect">
            <a:avLst/>
          </a:prstGeom>
          <a:noFill/>
        </p:spPr>
        <p:txBody>
          <a:bodyPr wrap="square" rtlCol="0">
            <a:spAutoFit/>
          </a:bodyPr>
          <a:lstStyle/>
          <a:p>
            <a:pPr>
              <a:lnSpc>
                <a:spcPct val="130000"/>
              </a:lnSpc>
            </a:pPr>
            <a:r>
              <a:rPr lang="zh-CN" altLang="en-US" sz="180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函数</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定义部分以</a:t>
            </a:r>
            <a:r>
              <a:rPr lang="en-US" altLang="zh-CN" sz="1800" dirty="0" err="1">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def</a:t>
            </a:r>
            <a:r>
              <a:rPr lang="en-US" altLang="zh-CN"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关键字开头，后接函数名称、小括号“</a:t>
            </a:r>
            <a:r>
              <a:rPr lang="en-US" altLang="zh-CN"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和冒号“</a:t>
            </a:r>
            <a:r>
              <a:rPr lang="en-US" altLang="zh-CN"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18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函数名称</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在调用函数时使用，小括号用于定义参数，任何传入参数和自变量必须放在小括号内</a:t>
            </a:r>
            <a:r>
              <a:rPr lang="zh-CN" altLang="en-US" sz="18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，如果</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有多个参数，各参数之间使用半角逗号“</a:t>
            </a:r>
            <a:r>
              <a:rPr lang="en-US" altLang="zh-CN"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分隔；如果不指定参数，则表示函数</a:t>
            </a:r>
            <a:r>
              <a:rPr lang="zh-CN" altLang="en-US" sz="18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没有参数</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，调用函数时，也不指定参数值。函数可以有参数也可以没有，但必须保留一对</a:t>
            </a:r>
            <a:r>
              <a:rPr lang="zh-CN" altLang="en-US" sz="18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小括号“</a:t>
            </a:r>
            <a:r>
              <a:rPr lang="en-US" altLang="zh-CN" sz="18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，否则会出现异常。默认情况下，参数值和参数名称是按函数定义中的顺序匹配的</a:t>
            </a:r>
            <a:r>
              <a:rPr lang="zh-CN" altLang="en-US" sz="18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a:t>
            </a:r>
            <a:endParaRPr lang="en-US" altLang="zh-CN" sz="18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ct val="130000"/>
              </a:lnSpc>
            </a:pPr>
            <a:r>
              <a:rPr lang="zh-CN" altLang="en-US" sz="180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函数</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体是由多条语句组成的代码块，即函数被调用时，要执行的功能代码。函数体</a:t>
            </a:r>
          </a:p>
          <a:p>
            <a:pPr>
              <a:lnSpc>
                <a:spcPct val="130000"/>
              </a:lnSpc>
            </a:pP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的代码相对于</a:t>
            </a:r>
            <a:r>
              <a:rPr lang="en-US" altLang="zh-CN" sz="1800" dirty="0" err="1">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def</a:t>
            </a:r>
            <a:r>
              <a:rPr lang="en-US" altLang="zh-CN"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关键字必须保持合理的缩进。</a:t>
            </a:r>
            <a:endParaRPr lang="en-US" altLang="zh-CN" sz="18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1" name="Form"/>
          <p:cNvSpPr/>
          <p:nvPr/>
        </p:nvSpPr>
        <p:spPr>
          <a:xfrm>
            <a:off x="958787" y="6061994"/>
            <a:ext cx="406401" cy="406401"/>
          </a:xfrm>
          <a:custGeom>
            <a:avLst/>
            <a:gdLst/>
            <a:ahLst/>
            <a:cxnLst>
              <a:cxn ang="0">
                <a:pos x="wd2" y="hd2"/>
              </a:cxn>
              <a:cxn ang="5400000">
                <a:pos x="wd2" y="hd2"/>
              </a:cxn>
              <a:cxn ang="10800000">
                <a:pos x="wd2" y="hd2"/>
              </a:cxn>
              <a:cxn ang="16200000">
                <a:pos x="wd2" y="hd2"/>
              </a:cxn>
            </a:cxnLst>
            <a:rect l="0" t="0" r="r" b="b"/>
            <a:pathLst>
              <a:path w="21600" h="21600" extrusionOk="0">
                <a:moveTo>
                  <a:pt x="10807" y="0"/>
                </a:moveTo>
                <a:cubicBezTo>
                  <a:pt x="4838" y="0"/>
                  <a:pt x="0" y="4838"/>
                  <a:pt x="0" y="10807"/>
                </a:cubicBezTo>
                <a:cubicBezTo>
                  <a:pt x="0" y="16777"/>
                  <a:pt x="4838" y="21600"/>
                  <a:pt x="10807" y="21600"/>
                </a:cubicBezTo>
                <a:cubicBezTo>
                  <a:pt x="16777" y="21600"/>
                  <a:pt x="21600" y="16777"/>
                  <a:pt x="21600" y="10807"/>
                </a:cubicBezTo>
                <a:cubicBezTo>
                  <a:pt x="21600" y="4838"/>
                  <a:pt x="16777" y="0"/>
                  <a:pt x="10807" y="0"/>
                </a:cubicBezTo>
                <a:close/>
                <a:moveTo>
                  <a:pt x="10807" y="1184"/>
                </a:moveTo>
                <a:cubicBezTo>
                  <a:pt x="16066" y="1184"/>
                  <a:pt x="20371" y="5489"/>
                  <a:pt x="20371" y="10748"/>
                </a:cubicBezTo>
                <a:cubicBezTo>
                  <a:pt x="20371" y="16054"/>
                  <a:pt x="16113" y="20327"/>
                  <a:pt x="10807" y="20327"/>
                </a:cubicBezTo>
                <a:cubicBezTo>
                  <a:pt x="5549" y="20327"/>
                  <a:pt x="1229" y="16007"/>
                  <a:pt x="1229" y="10748"/>
                </a:cubicBezTo>
                <a:cubicBezTo>
                  <a:pt x="1229" y="5490"/>
                  <a:pt x="5549" y="1184"/>
                  <a:pt x="10807" y="1184"/>
                </a:cubicBezTo>
                <a:close/>
                <a:moveTo>
                  <a:pt x="14849" y="7491"/>
                </a:moveTo>
                <a:cubicBezTo>
                  <a:pt x="14689" y="7491"/>
                  <a:pt x="14523" y="7550"/>
                  <a:pt x="14405" y="7669"/>
                </a:cubicBezTo>
                <a:lnTo>
                  <a:pt x="9431" y="12643"/>
                </a:lnTo>
                <a:lnTo>
                  <a:pt x="7210" y="10408"/>
                </a:lnTo>
                <a:cubicBezTo>
                  <a:pt x="6973" y="10171"/>
                  <a:pt x="6588" y="10171"/>
                  <a:pt x="6351" y="10408"/>
                </a:cubicBezTo>
                <a:cubicBezTo>
                  <a:pt x="6114" y="10645"/>
                  <a:pt x="6114" y="11029"/>
                  <a:pt x="6351" y="11266"/>
                </a:cubicBezTo>
                <a:lnTo>
                  <a:pt x="9001" y="13916"/>
                </a:lnTo>
                <a:cubicBezTo>
                  <a:pt x="9143" y="14058"/>
                  <a:pt x="9288" y="14109"/>
                  <a:pt x="9431" y="14109"/>
                </a:cubicBezTo>
                <a:cubicBezTo>
                  <a:pt x="9573" y="14109"/>
                  <a:pt x="9765" y="14058"/>
                  <a:pt x="9860" y="13916"/>
                </a:cubicBezTo>
                <a:lnTo>
                  <a:pt x="15264" y="8513"/>
                </a:lnTo>
                <a:cubicBezTo>
                  <a:pt x="15500" y="8276"/>
                  <a:pt x="15500" y="7906"/>
                  <a:pt x="15264" y="7669"/>
                </a:cubicBezTo>
                <a:cubicBezTo>
                  <a:pt x="15169" y="7550"/>
                  <a:pt x="15009" y="7491"/>
                  <a:pt x="14849" y="7491"/>
                </a:cubicBezTo>
                <a:close/>
              </a:path>
            </a:pathLst>
          </a:custGeom>
          <a:solidFill>
            <a:srgbClr val="5E5E5E"/>
          </a:solidFill>
          <a:ln w="12700">
            <a:solidFill>
              <a:srgbClr val="92D050"/>
            </a:solidFill>
            <a:miter lim="400000"/>
          </a:ln>
        </p:spPr>
        <p:txBody>
          <a:bodyPr lIns="19050" tIns="19050" rIns="19050" bIns="1905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228600">
              <a:defRPr sz="3000" spc="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12066" y="5232029"/>
            <a:ext cx="12210415" cy="175259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cs typeface="思源黑体 CN Bold" panose="020B0800000000000000" pitchFamily="34" charset="-122"/>
              <a:sym typeface="微软雅黑" panose="020B0503020204020204" pitchFamily="34" charset="-122"/>
            </a:endParaRPr>
          </a:p>
        </p:txBody>
      </p:sp>
      <p:sp>
        <p:nvSpPr>
          <p:cNvPr id="2" name="标题 1"/>
          <p:cNvSpPr>
            <a:spLocks noGrp="1"/>
          </p:cNvSpPr>
          <p:nvPr>
            <p:ph type="title"/>
          </p:nvPr>
        </p:nvSpPr>
        <p:spPr/>
        <p:txBody>
          <a:bodyPr/>
          <a:lstStyle/>
          <a:p>
            <a:r>
              <a:rPr lang="en-US" altLang="zh-CN" dirty="0">
                <a:latin typeface="微软雅黑" panose="020B0503020204020204" pitchFamily="34" charset="-122"/>
                <a:ea typeface="微软雅黑" panose="020B0503020204020204" pitchFamily="34" charset="-122"/>
                <a:sym typeface="微软雅黑" panose="020B0503020204020204" pitchFamily="34" charset="-122"/>
              </a:rPr>
              <a:t>5.2.1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定义函数</a:t>
            </a:r>
          </a:p>
        </p:txBody>
      </p:sp>
      <p:sp>
        <p:nvSpPr>
          <p:cNvPr id="6" name="Form"/>
          <p:cNvSpPr/>
          <p:nvPr/>
        </p:nvSpPr>
        <p:spPr>
          <a:xfrm>
            <a:off x="958787" y="1524420"/>
            <a:ext cx="406401" cy="406401"/>
          </a:xfrm>
          <a:custGeom>
            <a:avLst/>
            <a:gdLst/>
            <a:ahLst/>
            <a:cxnLst>
              <a:cxn ang="0">
                <a:pos x="wd2" y="hd2"/>
              </a:cxn>
              <a:cxn ang="5400000">
                <a:pos x="wd2" y="hd2"/>
              </a:cxn>
              <a:cxn ang="10800000">
                <a:pos x="wd2" y="hd2"/>
              </a:cxn>
              <a:cxn ang="16200000">
                <a:pos x="wd2" y="hd2"/>
              </a:cxn>
            </a:cxnLst>
            <a:rect l="0" t="0" r="r" b="b"/>
            <a:pathLst>
              <a:path w="21600" h="21600" extrusionOk="0">
                <a:moveTo>
                  <a:pt x="10807" y="0"/>
                </a:moveTo>
                <a:cubicBezTo>
                  <a:pt x="4838" y="0"/>
                  <a:pt x="0" y="4838"/>
                  <a:pt x="0" y="10807"/>
                </a:cubicBezTo>
                <a:cubicBezTo>
                  <a:pt x="0" y="16777"/>
                  <a:pt x="4838" y="21600"/>
                  <a:pt x="10807" y="21600"/>
                </a:cubicBezTo>
                <a:cubicBezTo>
                  <a:pt x="16777" y="21600"/>
                  <a:pt x="21600" y="16777"/>
                  <a:pt x="21600" y="10807"/>
                </a:cubicBezTo>
                <a:cubicBezTo>
                  <a:pt x="21600" y="4838"/>
                  <a:pt x="16777" y="0"/>
                  <a:pt x="10807" y="0"/>
                </a:cubicBezTo>
                <a:close/>
                <a:moveTo>
                  <a:pt x="10807" y="1184"/>
                </a:moveTo>
                <a:cubicBezTo>
                  <a:pt x="16066" y="1184"/>
                  <a:pt x="20371" y="5489"/>
                  <a:pt x="20371" y="10748"/>
                </a:cubicBezTo>
                <a:cubicBezTo>
                  <a:pt x="20371" y="16054"/>
                  <a:pt x="16113" y="20327"/>
                  <a:pt x="10807" y="20327"/>
                </a:cubicBezTo>
                <a:cubicBezTo>
                  <a:pt x="5549" y="20327"/>
                  <a:pt x="1229" y="16007"/>
                  <a:pt x="1229" y="10748"/>
                </a:cubicBezTo>
                <a:cubicBezTo>
                  <a:pt x="1229" y="5490"/>
                  <a:pt x="5549" y="1184"/>
                  <a:pt x="10807" y="1184"/>
                </a:cubicBezTo>
                <a:close/>
                <a:moveTo>
                  <a:pt x="14849" y="7491"/>
                </a:moveTo>
                <a:cubicBezTo>
                  <a:pt x="14689" y="7491"/>
                  <a:pt x="14523" y="7550"/>
                  <a:pt x="14405" y="7669"/>
                </a:cubicBezTo>
                <a:lnTo>
                  <a:pt x="9431" y="12643"/>
                </a:lnTo>
                <a:lnTo>
                  <a:pt x="7210" y="10408"/>
                </a:lnTo>
                <a:cubicBezTo>
                  <a:pt x="6973" y="10171"/>
                  <a:pt x="6588" y="10171"/>
                  <a:pt x="6351" y="10408"/>
                </a:cubicBezTo>
                <a:cubicBezTo>
                  <a:pt x="6114" y="10645"/>
                  <a:pt x="6114" y="11029"/>
                  <a:pt x="6351" y="11266"/>
                </a:cubicBezTo>
                <a:lnTo>
                  <a:pt x="9001" y="13916"/>
                </a:lnTo>
                <a:cubicBezTo>
                  <a:pt x="9143" y="14058"/>
                  <a:pt x="9288" y="14109"/>
                  <a:pt x="9431" y="14109"/>
                </a:cubicBezTo>
                <a:cubicBezTo>
                  <a:pt x="9573" y="14109"/>
                  <a:pt x="9765" y="14058"/>
                  <a:pt x="9860" y="13916"/>
                </a:cubicBezTo>
                <a:lnTo>
                  <a:pt x="15264" y="8513"/>
                </a:lnTo>
                <a:cubicBezTo>
                  <a:pt x="15500" y="8276"/>
                  <a:pt x="15500" y="7906"/>
                  <a:pt x="15264" y="7669"/>
                </a:cubicBezTo>
                <a:cubicBezTo>
                  <a:pt x="15169" y="7550"/>
                  <a:pt x="15009" y="7491"/>
                  <a:pt x="14849" y="7491"/>
                </a:cubicBezTo>
                <a:close/>
              </a:path>
            </a:pathLst>
          </a:custGeom>
          <a:solidFill>
            <a:srgbClr val="5E5E5E"/>
          </a:solidFill>
          <a:ln w="12700">
            <a:solidFill>
              <a:srgbClr val="92D050"/>
            </a:solidFill>
            <a:miter lim="400000"/>
          </a:ln>
        </p:spPr>
        <p:txBody>
          <a:bodyPr lIns="19050" tIns="19050" rIns="19050" bIns="1905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228600">
              <a:defRPr sz="3000" spc="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7" name="文本框 335"/>
          <p:cNvSpPr txBox="1"/>
          <p:nvPr/>
        </p:nvSpPr>
        <p:spPr>
          <a:xfrm>
            <a:off x="1450976" y="1448594"/>
            <a:ext cx="10134600" cy="4773614"/>
          </a:xfrm>
          <a:prstGeom prst="rect">
            <a:avLst/>
          </a:prstGeom>
          <a:noFill/>
        </p:spPr>
        <p:txBody>
          <a:bodyPr wrap="square" rtlCol="0">
            <a:spAutoFit/>
          </a:bodyPr>
          <a:lstStyle/>
          <a:p>
            <a:pPr>
              <a:lnSpc>
                <a:spcPct val="130000"/>
              </a:lnSpc>
            </a:pPr>
            <a:r>
              <a:rPr lang="zh-CN" altLang="en-US" sz="180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如果</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函数有返回值，使用</a:t>
            </a:r>
            <a:r>
              <a:rPr lang="en-US" altLang="zh-CN"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return </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语句返回。</a:t>
            </a:r>
            <a:r>
              <a:rPr lang="en-US" altLang="zh-CN"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return [ </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表达式</a:t>
            </a:r>
            <a:r>
              <a:rPr lang="en-US" altLang="zh-CN"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用于退出函数，有</a:t>
            </a:r>
            <a:r>
              <a:rPr lang="zh-CN" altLang="en-US" sz="18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选择性</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地向调用方返回一个值。也可以让函数返回空值，不带表达式的</a:t>
            </a:r>
            <a:r>
              <a:rPr lang="en-US" altLang="zh-CN"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return </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语句返回</a:t>
            </a:r>
            <a:r>
              <a:rPr lang="en-US" altLang="zh-CN"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None</a:t>
            </a:r>
            <a:r>
              <a:rPr lang="zh-CN" altLang="en-US" sz="18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。函数</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的返回值可以是</a:t>
            </a:r>
            <a:r>
              <a:rPr lang="en-US" altLang="zh-CN"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Python </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支持的任意类型，并且无论</a:t>
            </a:r>
            <a:r>
              <a:rPr lang="en-US" altLang="zh-CN"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return </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语句出现在函数的什么位置</a:t>
            </a:r>
            <a:r>
              <a:rPr lang="zh-CN" altLang="en-US" sz="18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，只要</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该语句得以执行，就会直接结束函数的执行</a:t>
            </a:r>
            <a:r>
              <a:rPr lang="zh-CN" altLang="en-US" sz="18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。如果</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函数中没有</a:t>
            </a:r>
            <a:r>
              <a:rPr lang="en-US" altLang="zh-CN"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return </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语句，或者省略了</a:t>
            </a:r>
            <a:r>
              <a:rPr lang="en-US" altLang="zh-CN"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return </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语句的表达式，将返回</a:t>
            </a:r>
            <a:r>
              <a:rPr lang="en-US" altLang="zh-CN"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None</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，即</a:t>
            </a:r>
            <a:r>
              <a:rPr lang="zh-CN" altLang="en-US" sz="18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返回空值</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a:t>
            </a:r>
          </a:p>
          <a:p>
            <a:pPr>
              <a:lnSpc>
                <a:spcPct val="130000"/>
              </a:lnSpc>
            </a:pPr>
            <a:r>
              <a:rPr lang="zh-CN" altLang="en-US" sz="180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在</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函数体的前一行可以选择性地进行注释，注释的内容包括函数功能、传递参数</a:t>
            </a:r>
            <a:r>
              <a:rPr lang="zh-CN" altLang="en-US" sz="18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的作用</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等，注释可以为用户提供友好的提示和帮助信息，但并非函数定义的必需内容，也</a:t>
            </a:r>
            <a:r>
              <a:rPr lang="zh-CN" altLang="en-US" sz="18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可以没有</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注释。如果有注释，这些注释相对于</a:t>
            </a:r>
            <a:r>
              <a:rPr lang="en-US" altLang="zh-CN" sz="1800" dirty="0" err="1">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def</a:t>
            </a:r>
            <a:r>
              <a:rPr lang="en-US" altLang="zh-CN"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关键字也必须保持合理的缩进。</a:t>
            </a:r>
          </a:p>
          <a:p>
            <a:pPr>
              <a:lnSpc>
                <a:spcPct val="130000"/>
              </a:lnSpc>
            </a:pPr>
            <a:r>
              <a:rPr lang="zh-CN" altLang="en-US" sz="180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创建</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一个函数时，如果暂时不需要编写代码实现其功能，就可以使用</a:t>
            </a:r>
            <a:r>
              <a:rPr lang="en-US" altLang="zh-CN"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pass </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语句</a:t>
            </a:r>
            <a:r>
              <a:rPr lang="zh-CN" altLang="en-US" sz="18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作为</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占位符填充函数体，表示“以后会编写代码”，示例如下。</a:t>
            </a:r>
          </a:p>
          <a:p>
            <a:pPr>
              <a:lnSpc>
                <a:spcPct val="130000"/>
              </a:lnSpc>
            </a:pPr>
            <a:endParaRPr lang="en-US" altLang="zh-CN" sz="1800" dirty="0" smtClean="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ct val="130000"/>
              </a:lnSpc>
            </a:pPr>
            <a:r>
              <a:rPr lang="en-US" altLang="zh-CN" sz="1800" dirty="0" err="1" smtClean="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def</a:t>
            </a:r>
            <a:r>
              <a:rPr lang="en-US" altLang="zh-CN" sz="1800" dirty="0" smtClean="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 </a:t>
            </a:r>
            <a:r>
              <a:rPr lang="en-US" altLang="zh-CN" sz="1800" dirty="0" err="1">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func</a:t>
            </a:r>
            <a:r>
              <a:rPr lang="en-US" altLang="zh-CN" sz="180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a:t>
            </a:r>
          </a:p>
          <a:p>
            <a:pPr>
              <a:lnSpc>
                <a:spcPct val="130000"/>
              </a:lnSpc>
            </a:pPr>
            <a:r>
              <a:rPr lang="en-US" altLang="zh-CN" sz="1800" dirty="0" smtClean="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pass	 </a:t>
            </a:r>
            <a:r>
              <a:rPr lang="en-US" altLang="zh-CN" sz="180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80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占位符</a:t>
            </a:r>
            <a:endParaRPr lang="en-US" altLang="zh-CN" sz="1800" dirty="0" smtClean="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1" name="Form"/>
          <p:cNvSpPr/>
          <p:nvPr/>
        </p:nvSpPr>
        <p:spPr>
          <a:xfrm>
            <a:off x="958787" y="3325520"/>
            <a:ext cx="406401" cy="406401"/>
          </a:xfrm>
          <a:custGeom>
            <a:avLst/>
            <a:gdLst/>
            <a:ahLst/>
            <a:cxnLst>
              <a:cxn ang="0">
                <a:pos x="wd2" y="hd2"/>
              </a:cxn>
              <a:cxn ang="5400000">
                <a:pos x="wd2" y="hd2"/>
              </a:cxn>
              <a:cxn ang="10800000">
                <a:pos x="wd2" y="hd2"/>
              </a:cxn>
              <a:cxn ang="16200000">
                <a:pos x="wd2" y="hd2"/>
              </a:cxn>
            </a:cxnLst>
            <a:rect l="0" t="0" r="r" b="b"/>
            <a:pathLst>
              <a:path w="21600" h="21600" extrusionOk="0">
                <a:moveTo>
                  <a:pt x="10807" y="0"/>
                </a:moveTo>
                <a:cubicBezTo>
                  <a:pt x="4838" y="0"/>
                  <a:pt x="0" y="4838"/>
                  <a:pt x="0" y="10807"/>
                </a:cubicBezTo>
                <a:cubicBezTo>
                  <a:pt x="0" y="16777"/>
                  <a:pt x="4838" y="21600"/>
                  <a:pt x="10807" y="21600"/>
                </a:cubicBezTo>
                <a:cubicBezTo>
                  <a:pt x="16777" y="21600"/>
                  <a:pt x="21600" y="16777"/>
                  <a:pt x="21600" y="10807"/>
                </a:cubicBezTo>
                <a:cubicBezTo>
                  <a:pt x="21600" y="4838"/>
                  <a:pt x="16777" y="0"/>
                  <a:pt x="10807" y="0"/>
                </a:cubicBezTo>
                <a:close/>
                <a:moveTo>
                  <a:pt x="10807" y="1184"/>
                </a:moveTo>
                <a:cubicBezTo>
                  <a:pt x="16066" y="1184"/>
                  <a:pt x="20371" y="5489"/>
                  <a:pt x="20371" y="10748"/>
                </a:cubicBezTo>
                <a:cubicBezTo>
                  <a:pt x="20371" y="16054"/>
                  <a:pt x="16113" y="20327"/>
                  <a:pt x="10807" y="20327"/>
                </a:cubicBezTo>
                <a:cubicBezTo>
                  <a:pt x="5549" y="20327"/>
                  <a:pt x="1229" y="16007"/>
                  <a:pt x="1229" y="10748"/>
                </a:cubicBezTo>
                <a:cubicBezTo>
                  <a:pt x="1229" y="5490"/>
                  <a:pt x="5549" y="1184"/>
                  <a:pt x="10807" y="1184"/>
                </a:cubicBezTo>
                <a:close/>
                <a:moveTo>
                  <a:pt x="14849" y="7491"/>
                </a:moveTo>
                <a:cubicBezTo>
                  <a:pt x="14689" y="7491"/>
                  <a:pt x="14523" y="7550"/>
                  <a:pt x="14405" y="7669"/>
                </a:cubicBezTo>
                <a:lnTo>
                  <a:pt x="9431" y="12643"/>
                </a:lnTo>
                <a:lnTo>
                  <a:pt x="7210" y="10408"/>
                </a:lnTo>
                <a:cubicBezTo>
                  <a:pt x="6973" y="10171"/>
                  <a:pt x="6588" y="10171"/>
                  <a:pt x="6351" y="10408"/>
                </a:cubicBezTo>
                <a:cubicBezTo>
                  <a:pt x="6114" y="10645"/>
                  <a:pt x="6114" y="11029"/>
                  <a:pt x="6351" y="11266"/>
                </a:cubicBezTo>
                <a:lnTo>
                  <a:pt x="9001" y="13916"/>
                </a:lnTo>
                <a:cubicBezTo>
                  <a:pt x="9143" y="14058"/>
                  <a:pt x="9288" y="14109"/>
                  <a:pt x="9431" y="14109"/>
                </a:cubicBezTo>
                <a:cubicBezTo>
                  <a:pt x="9573" y="14109"/>
                  <a:pt x="9765" y="14058"/>
                  <a:pt x="9860" y="13916"/>
                </a:cubicBezTo>
                <a:lnTo>
                  <a:pt x="15264" y="8513"/>
                </a:lnTo>
                <a:cubicBezTo>
                  <a:pt x="15500" y="8276"/>
                  <a:pt x="15500" y="7906"/>
                  <a:pt x="15264" y="7669"/>
                </a:cubicBezTo>
                <a:cubicBezTo>
                  <a:pt x="15169" y="7550"/>
                  <a:pt x="15009" y="7491"/>
                  <a:pt x="14849" y="7491"/>
                </a:cubicBezTo>
                <a:close/>
              </a:path>
            </a:pathLst>
          </a:custGeom>
          <a:solidFill>
            <a:srgbClr val="5E5E5E"/>
          </a:solidFill>
          <a:ln w="12700">
            <a:solidFill>
              <a:srgbClr val="92D050"/>
            </a:solidFill>
            <a:miter lim="400000"/>
          </a:ln>
        </p:spPr>
        <p:txBody>
          <a:bodyPr lIns="19050" tIns="19050" rIns="19050" bIns="1905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228600">
              <a:defRPr sz="3000" spc="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8" name="Form"/>
          <p:cNvSpPr/>
          <p:nvPr/>
        </p:nvSpPr>
        <p:spPr>
          <a:xfrm>
            <a:off x="958787" y="4331360"/>
            <a:ext cx="406401" cy="406401"/>
          </a:xfrm>
          <a:custGeom>
            <a:avLst/>
            <a:gdLst/>
            <a:ahLst/>
            <a:cxnLst>
              <a:cxn ang="0">
                <a:pos x="wd2" y="hd2"/>
              </a:cxn>
              <a:cxn ang="5400000">
                <a:pos x="wd2" y="hd2"/>
              </a:cxn>
              <a:cxn ang="10800000">
                <a:pos x="wd2" y="hd2"/>
              </a:cxn>
              <a:cxn ang="16200000">
                <a:pos x="wd2" y="hd2"/>
              </a:cxn>
            </a:cxnLst>
            <a:rect l="0" t="0" r="r" b="b"/>
            <a:pathLst>
              <a:path w="21600" h="21600" extrusionOk="0">
                <a:moveTo>
                  <a:pt x="10807" y="0"/>
                </a:moveTo>
                <a:cubicBezTo>
                  <a:pt x="4838" y="0"/>
                  <a:pt x="0" y="4838"/>
                  <a:pt x="0" y="10807"/>
                </a:cubicBezTo>
                <a:cubicBezTo>
                  <a:pt x="0" y="16777"/>
                  <a:pt x="4838" y="21600"/>
                  <a:pt x="10807" y="21600"/>
                </a:cubicBezTo>
                <a:cubicBezTo>
                  <a:pt x="16777" y="21600"/>
                  <a:pt x="21600" y="16777"/>
                  <a:pt x="21600" y="10807"/>
                </a:cubicBezTo>
                <a:cubicBezTo>
                  <a:pt x="21600" y="4838"/>
                  <a:pt x="16777" y="0"/>
                  <a:pt x="10807" y="0"/>
                </a:cubicBezTo>
                <a:close/>
                <a:moveTo>
                  <a:pt x="10807" y="1184"/>
                </a:moveTo>
                <a:cubicBezTo>
                  <a:pt x="16066" y="1184"/>
                  <a:pt x="20371" y="5489"/>
                  <a:pt x="20371" y="10748"/>
                </a:cubicBezTo>
                <a:cubicBezTo>
                  <a:pt x="20371" y="16054"/>
                  <a:pt x="16113" y="20327"/>
                  <a:pt x="10807" y="20327"/>
                </a:cubicBezTo>
                <a:cubicBezTo>
                  <a:pt x="5549" y="20327"/>
                  <a:pt x="1229" y="16007"/>
                  <a:pt x="1229" y="10748"/>
                </a:cubicBezTo>
                <a:cubicBezTo>
                  <a:pt x="1229" y="5490"/>
                  <a:pt x="5549" y="1184"/>
                  <a:pt x="10807" y="1184"/>
                </a:cubicBezTo>
                <a:close/>
                <a:moveTo>
                  <a:pt x="14849" y="7491"/>
                </a:moveTo>
                <a:cubicBezTo>
                  <a:pt x="14689" y="7491"/>
                  <a:pt x="14523" y="7550"/>
                  <a:pt x="14405" y="7669"/>
                </a:cubicBezTo>
                <a:lnTo>
                  <a:pt x="9431" y="12643"/>
                </a:lnTo>
                <a:lnTo>
                  <a:pt x="7210" y="10408"/>
                </a:lnTo>
                <a:cubicBezTo>
                  <a:pt x="6973" y="10171"/>
                  <a:pt x="6588" y="10171"/>
                  <a:pt x="6351" y="10408"/>
                </a:cubicBezTo>
                <a:cubicBezTo>
                  <a:pt x="6114" y="10645"/>
                  <a:pt x="6114" y="11029"/>
                  <a:pt x="6351" y="11266"/>
                </a:cubicBezTo>
                <a:lnTo>
                  <a:pt x="9001" y="13916"/>
                </a:lnTo>
                <a:cubicBezTo>
                  <a:pt x="9143" y="14058"/>
                  <a:pt x="9288" y="14109"/>
                  <a:pt x="9431" y="14109"/>
                </a:cubicBezTo>
                <a:cubicBezTo>
                  <a:pt x="9573" y="14109"/>
                  <a:pt x="9765" y="14058"/>
                  <a:pt x="9860" y="13916"/>
                </a:cubicBezTo>
                <a:lnTo>
                  <a:pt x="15264" y="8513"/>
                </a:lnTo>
                <a:cubicBezTo>
                  <a:pt x="15500" y="8276"/>
                  <a:pt x="15500" y="7906"/>
                  <a:pt x="15264" y="7669"/>
                </a:cubicBezTo>
                <a:cubicBezTo>
                  <a:pt x="15169" y="7550"/>
                  <a:pt x="15009" y="7491"/>
                  <a:pt x="14849" y="7491"/>
                </a:cubicBezTo>
                <a:close/>
              </a:path>
            </a:pathLst>
          </a:custGeom>
          <a:solidFill>
            <a:srgbClr val="5E5E5E"/>
          </a:solidFill>
          <a:ln w="12700">
            <a:solidFill>
              <a:srgbClr val="92D050"/>
            </a:solidFill>
            <a:miter lim="400000"/>
          </a:ln>
        </p:spPr>
        <p:txBody>
          <a:bodyPr lIns="19050" tIns="19050" rIns="19050" bIns="1905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228600">
              <a:defRPr sz="3000" spc="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Tree>
    <p:extLst>
      <p:ext uri="{BB962C8B-B14F-4D97-AF65-F5344CB8AC3E}">
        <p14:creationId xmlns:p14="http://schemas.microsoft.com/office/powerpoint/2010/main" val="25320177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latin typeface="微软雅黑" panose="020B0503020204020204" pitchFamily="34" charset="-122"/>
                <a:ea typeface="微软雅黑" panose="020B0503020204020204" pitchFamily="34" charset="-122"/>
                <a:sym typeface="微软雅黑" panose="020B0503020204020204" pitchFamily="34" charset="-122"/>
              </a:rPr>
              <a:t>5.2.1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定义函数</a:t>
            </a:r>
          </a:p>
        </p:txBody>
      </p:sp>
      <p:sp>
        <p:nvSpPr>
          <p:cNvPr id="12" name="矩形 11"/>
          <p:cNvSpPr/>
          <p:nvPr/>
        </p:nvSpPr>
        <p:spPr>
          <a:xfrm>
            <a:off x="5718175" y="1404528"/>
            <a:ext cx="6480174" cy="345016"/>
          </a:xfrm>
          <a:prstGeom prst="rect">
            <a:avLst/>
          </a:prstGeom>
          <a:solidFill>
            <a:srgbClr val="92D05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3" name="文本框 335"/>
          <p:cNvSpPr txBox="1"/>
          <p:nvPr/>
        </p:nvSpPr>
        <p:spPr>
          <a:xfrm>
            <a:off x="286957" y="1291470"/>
            <a:ext cx="11070017" cy="458074"/>
          </a:xfrm>
          <a:prstGeom prst="rect">
            <a:avLst/>
          </a:prstGeom>
          <a:noFill/>
        </p:spPr>
        <p:txBody>
          <a:bodyPr wrap="square" rtlCol="0">
            <a:spAutoFit/>
          </a:bodyPr>
          <a:lstStyle/>
          <a:p>
            <a:pPr indent="457200">
              <a:lnSpc>
                <a:spcPct val="132000"/>
              </a:lnSpc>
            </a:pPr>
            <a:r>
              <a:rPr lang="en-US" altLang="zh-CN"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实例</a:t>
            </a:r>
            <a:r>
              <a:rPr lang="en-US" altLang="zh-CN"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5-1】</a:t>
            </a:r>
            <a:r>
              <a:rPr lang="zh-CN" altLang="en-US"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演示计算矩形面积函数的定义</a:t>
            </a:r>
          </a:p>
        </p:txBody>
      </p:sp>
      <p:sp>
        <p:nvSpPr>
          <p:cNvPr id="30" name="文本框 335"/>
          <p:cNvSpPr txBox="1"/>
          <p:nvPr/>
        </p:nvSpPr>
        <p:spPr>
          <a:xfrm>
            <a:off x="286957" y="5549204"/>
            <a:ext cx="11679618" cy="458074"/>
          </a:xfrm>
          <a:prstGeom prst="rect">
            <a:avLst/>
          </a:prstGeom>
          <a:noFill/>
        </p:spPr>
        <p:txBody>
          <a:bodyPr wrap="square" rtlCol="0">
            <a:spAutoFit/>
          </a:bodyPr>
          <a:lstStyle/>
          <a:p>
            <a:pPr indent="457200">
              <a:lnSpc>
                <a:spcPct val="132000"/>
              </a:lnSpc>
            </a:pP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运行以上代码，不会显示任何内容，也不会抛出异常，因为函数</a:t>
            </a:r>
            <a:r>
              <a:rPr lang="en-US" altLang="zh-CN"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area() </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还没有调用。</a:t>
            </a:r>
          </a:p>
        </p:txBody>
      </p:sp>
      <p:sp>
        <p:nvSpPr>
          <p:cNvPr id="31" name="矩形 30"/>
          <p:cNvSpPr/>
          <p:nvPr/>
        </p:nvSpPr>
        <p:spPr>
          <a:xfrm>
            <a:off x="0" y="2802591"/>
            <a:ext cx="12206061" cy="2209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2" name="文本框 335"/>
          <p:cNvSpPr txBox="1"/>
          <p:nvPr/>
        </p:nvSpPr>
        <p:spPr>
          <a:xfrm>
            <a:off x="286957" y="3048794"/>
            <a:ext cx="11679618" cy="1717393"/>
          </a:xfrm>
          <a:prstGeom prst="rect">
            <a:avLst/>
          </a:prstGeom>
          <a:noFill/>
        </p:spPr>
        <p:txBody>
          <a:bodyPr wrap="square" rtlCol="0">
            <a:spAutoFit/>
          </a:bodyPr>
          <a:lstStyle/>
          <a:p>
            <a:pPr indent="457200">
              <a:lnSpc>
                <a:spcPct val="132000"/>
              </a:lnSpc>
            </a:pPr>
            <a:r>
              <a:rPr lang="en-US" altLang="zh-CN" sz="20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def</a:t>
            </a:r>
            <a:r>
              <a:rPr lang="en-US" altLang="zh-CN" sz="20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area(width, height):</a:t>
            </a:r>
          </a:p>
          <a:p>
            <a:pPr indent="457200">
              <a:lnSpc>
                <a:spcPct val="132000"/>
              </a:lnSpc>
            </a:pPr>
            <a:r>
              <a:rPr lang="en-US" altLang="zh-CN" sz="20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 </a:t>
            </a:r>
            <a:r>
              <a:rPr lang="zh-CN" altLang="en-US" sz="20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计算矩形面积函数</a:t>
            </a:r>
            <a:r>
              <a:rPr lang="en-US" altLang="zh-CN" sz="20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p>
          <a:p>
            <a:pPr indent="457200">
              <a:lnSpc>
                <a:spcPct val="132000"/>
              </a:lnSpc>
            </a:pPr>
            <a:r>
              <a:rPr lang="en-US" altLang="zh-CN" sz="20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area=width </a:t>
            </a:r>
            <a:r>
              <a:rPr lang="en-US" altLang="zh-CN" sz="20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height</a:t>
            </a:r>
          </a:p>
          <a:p>
            <a:pPr indent="457200">
              <a:lnSpc>
                <a:spcPct val="132000"/>
              </a:lnSpc>
            </a:pPr>
            <a:r>
              <a:rPr lang="en-US" altLang="zh-CN" sz="20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return </a:t>
            </a:r>
            <a:r>
              <a:rPr lang="en-US" altLang="zh-CN" sz="20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area</a:t>
            </a:r>
            <a:endParaRPr lang="zh-CN" altLang="en-US" sz="20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3" name="文本框 8"/>
          <p:cNvSpPr txBox="1"/>
          <p:nvPr/>
        </p:nvSpPr>
        <p:spPr>
          <a:xfrm>
            <a:off x="774700" y="2437585"/>
            <a:ext cx="5395384" cy="412576"/>
          </a:xfrm>
          <a:prstGeom prst="roundRect">
            <a:avLst>
              <a:gd name="adj" fmla="val 50000"/>
            </a:avLst>
          </a:prstGeom>
          <a:solidFill>
            <a:schemeClr val="accent3"/>
          </a:solidFill>
          <a:effectLst>
            <a:outerShdw blurRad="127000" dist="38100" dir="8100000" algn="tr" rotWithShape="0">
              <a:srgbClr val="0070C0">
                <a:alpha val="30000"/>
              </a:srgbClr>
            </a:outerShdw>
          </a:effectLst>
        </p:spPr>
        <p:txBody>
          <a:bodyPr wrap="square" rtlCol="0" anchor="ctr" anchorCtr="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zh-CN" altLang="en-US" sz="2000" b="1" kern="0" dirty="0" smtClean="0">
                <a:solidFill>
                  <a:srgbClr val="060E11"/>
                </a:solidFill>
                <a:latin typeface="微软雅黑" panose="020B0503020204020204" pitchFamily="34" charset="-122"/>
                <a:ea typeface="微软雅黑" panose="020B0503020204020204" pitchFamily="34" charset="-122"/>
                <a:sym typeface="微软雅黑" panose="020B0503020204020204" pitchFamily="34" charset="-122"/>
              </a:rPr>
              <a:t>实例</a:t>
            </a:r>
            <a:r>
              <a:rPr lang="en-US" altLang="zh-CN" sz="2000" b="1" kern="0" dirty="0" smtClean="0">
                <a:solidFill>
                  <a:srgbClr val="060E11"/>
                </a:solidFill>
                <a:latin typeface="微软雅黑" panose="020B0503020204020204" pitchFamily="34" charset="-122"/>
                <a:ea typeface="微软雅黑" panose="020B0503020204020204" pitchFamily="34" charset="-122"/>
                <a:sym typeface="微软雅黑" panose="020B0503020204020204" pitchFamily="34" charset="-122"/>
              </a:rPr>
              <a:t>5-1 </a:t>
            </a:r>
            <a:r>
              <a:rPr lang="zh-CN" altLang="en-US" sz="2000" b="1" kern="0" dirty="0">
                <a:solidFill>
                  <a:srgbClr val="060E11"/>
                </a:solidFill>
                <a:latin typeface="微软雅黑" panose="020B0503020204020204" pitchFamily="34" charset="-122"/>
                <a:ea typeface="微软雅黑" panose="020B0503020204020204" pitchFamily="34" charset="-122"/>
                <a:sym typeface="微软雅黑" panose="020B0503020204020204" pitchFamily="34" charset="-122"/>
              </a:rPr>
              <a:t>的代码如下所示。</a:t>
            </a:r>
          </a:p>
        </p:txBody>
      </p:sp>
    </p:spTree>
    <p:extLst>
      <p:ext uri="{BB962C8B-B14F-4D97-AF65-F5344CB8AC3E}">
        <p14:creationId xmlns:p14="http://schemas.microsoft.com/office/powerpoint/2010/main" val="28178572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0" y="2187200"/>
            <a:ext cx="12206061" cy="93779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 name="标题 1"/>
          <p:cNvSpPr>
            <a:spLocks noGrp="1"/>
          </p:cNvSpPr>
          <p:nvPr>
            <p:ph type="title"/>
          </p:nvPr>
        </p:nvSpPr>
        <p:spPr/>
        <p:txBody>
          <a:bodyPr/>
          <a:lstStyle/>
          <a:p>
            <a:r>
              <a:rPr lang="en-US" altLang="zh-CN" dirty="0">
                <a:latin typeface="微软雅黑" panose="020B0503020204020204" pitchFamily="34" charset="-122"/>
                <a:ea typeface="微软雅黑" panose="020B0503020204020204" pitchFamily="34" charset="-122"/>
                <a:sym typeface="微软雅黑" panose="020B0503020204020204" pitchFamily="34" charset="-122"/>
              </a:rPr>
              <a:t>5.2.2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调用函数</a:t>
            </a:r>
          </a:p>
        </p:txBody>
      </p:sp>
      <p:sp>
        <p:nvSpPr>
          <p:cNvPr id="10" name="文本框 335"/>
          <p:cNvSpPr txBox="1"/>
          <p:nvPr/>
        </p:nvSpPr>
        <p:spPr>
          <a:xfrm>
            <a:off x="612775" y="1214608"/>
            <a:ext cx="10210800" cy="2123658"/>
          </a:xfrm>
          <a:prstGeom prst="rect">
            <a:avLst/>
          </a:prstGeom>
          <a:noFill/>
        </p:spPr>
        <p:txBody>
          <a:bodyPr wrap="square" rtlCol="0">
            <a:spAutoFit/>
          </a:bodyPr>
          <a:lstStyle/>
          <a:p>
            <a:pPr indent="457200">
              <a:lnSpc>
                <a:spcPct val="132000"/>
              </a:lnSpc>
            </a:pP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函数定义完成后，可以调用函数，实现其功能。可以将函数作为一个值赋给指定变量。</a:t>
            </a:r>
          </a:p>
          <a:p>
            <a:pPr indent="457200">
              <a:lnSpc>
                <a:spcPct val="132000"/>
              </a:lnSpc>
            </a:pP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调用函数的基本语法格式如下。</a:t>
            </a:r>
          </a:p>
          <a:p>
            <a:pPr indent="457200">
              <a:lnSpc>
                <a:spcPct val="132000"/>
              </a:lnSpc>
            </a:pPr>
            <a:endParaRPr lang="en-US" altLang="zh-CN" sz="20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a:p>
            <a:pPr indent="457200">
              <a:lnSpc>
                <a:spcPct val="132000"/>
              </a:lnSpc>
            </a:pPr>
            <a:r>
              <a:rPr lang="zh-CN" altLang="en-US" sz="20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函数</a:t>
            </a:r>
            <a:r>
              <a:rPr lang="zh-CN" altLang="en-US" sz="20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名称</a:t>
            </a:r>
            <a:r>
              <a:rPr lang="en-US" altLang="zh-CN" sz="20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([0 </a:t>
            </a:r>
            <a:r>
              <a:rPr lang="zh-CN" altLang="en-US" sz="20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个或多个参数组成的参数列表</a:t>
            </a:r>
            <a:r>
              <a:rPr lang="en-US" altLang="zh-CN" sz="20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p>
          <a:p>
            <a:pPr indent="457200">
              <a:lnSpc>
                <a:spcPct val="132000"/>
              </a:lnSpc>
            </a:pPr>
            <a:endParaRPr lang="en-US" altLang="zh-CN" sz="20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 name="矩形 2"/>
          <p:cNvSpPr/>
          <p:nvPr/>
        </p:nvSpPr>
        <p:spPr>
          <a:xfrm>
            <a:off x="2123267" y="3462284"/>
            <a:ext cx="8471708" cy="1311128"/>
          </a:xfrm>
          <a:prstGeom prst="rect">
            <a:avLst/>
          </a:prstGeom>
        </p:spPr>
        <p:txBody>
          <a:bodyPr wrap="square">
            <a:spAutoFit/>
          </a:bodyPr>
          <a:lstStyle/>
          <a:p>
            <a:pPr>
              <a:lnSpc>
                <a:spcPct val="132000"/>
              </a:lnSpc>
            </a:pP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要调用的函数必须是已经定义的。如果已定义的函数有参数，则调用时也要指定各个参数值；如果需要传递多个参数值，则各参数之间使用半角逗号“</a:t>
            </a:r>
            <a:r>
              <a:rPr lang="en-US" altLang="zh-CN"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分隔；如果函数没有参数，则直接写一对小括号“</a:t>
            </a:r>
            <a:r>
              <a:rPr lang="en-US" altLang="zh-CN"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即可</a:t>
            </a:r>
            <a:r>
              <a:rPr lang="zh-CN" altLang="en-US" sz="20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a:t>
            </a:r>
            <a:endParaRPr lang="en-US" altLang="zh-CN"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9" name="组合 8"/>
          <p:cNvGrpSpPr/>
          <p:nvPr/>
        </p:nvGrpSpPr>
        <p:grpSpPr>
          <a:xfrm>
            <a:off x="1456982" y="5237328"/>
            <a:ext cx="542870" cy="542870"/>
            <a:chOff x="4346575" y="4350790"/>
            <a:chExt cx="1123570" cy="1123570"/>
          </a:xfrm>
        </p:grpSpPr>
        <p:sp>
          <p:nvSpPr>
            <p:cNvPr id="11" name="i$liḋe-Oval 8">
              <a:extLst>
                <a:ext uri="{FF2B5EF4-FFF2-40B4-BE49-F238E27FC236}">
                  <a16:creationId xmlns:a16="http://schemas.microsoft.com/office/drawing/2014/main" id="{FC4B3D33-C1B4-4FE5-AD81-D72CD50A1AE5}"/>
                </a:ext>
              </a:extLst>
            </p:cNvPr>
            <p:cNvSpPr/>
            <p:nvPr/>
          </p:nvSpPr>
          <p:spPr>
            <a:xfrm>
              <a:off x="4346575" y="4350790"/>
              <a:ext cx="1123570" cy="112357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2" name="i$liḋe-Freeform: Shape 9">
              <a:extLst>
                <a:ext uri="{FF2B5EF4-FFF2-40B4-BE49-F238E27FC236}">
                  <a16:creationId xmlns:a16="http://schemas.microsoft.com/office/drawing/2014/main" id="{51D219F3-3C54-4534-9ED0-BA584A835EB6}"/>
                </a:ext>
              </a:extLst>
            </p:cNvPr>
            <p:cNvSpPr>
              <a:spLocks/>
            </p:cNvSpPr>
            <p:nvPr/>
          </p:nvSpPr>
          <p:spPr bwMode="auto">
            <a:xfrm>
              <a:off x="4629345" y="4672963"/>
              <a:ext cx="558029" cy="479224"/>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a:extLst/>
          </p:spPr>
          <p:txBody>
            <a:bodyPr anchor="ctr"/>
            <a:lstStyle/>
            <a:p>
              <a:pPr algn="ctr"/>
              <a:endParaRPr>
                <a:latin typeface="微软雅黑" panose="020B0503020204020204" pitchFamily="34" charset="-122"/>
                <a:ea typeface="微软雅黑" panose="020B0503020204020204" pitchFamily="34" charset="-122"/>
                <a:sym typeface="微软雅黑" panose="020B0503020204020204" pitchFamily="34" charset="-122"/>
              </a:endParaRPr>
            </a:p>
          </p:txBody>
        </p:sp>
      </p:grpSp>
      <p:grpSp>
        <p:nvGrpSpPr>
          <p:cNvPr id="14" name="组合 13"/>
          <p:cNvGrpSpPr/>
          <p:nvPr/>
        </p:nvGrpSpPr>
        <p:grpSpPr>
          <a:xfrm>
            <a:off x="1450975" y="3826151"/>
            <a:ext cx="542870" cy="542870"/>
            <a:chOff x="1440032" y="4369705"/>
            <a:chExt cx="1123570" cy="1123570"/>
          </a:xfrm>
        </p:grpSpPr>
        <p:sp>
          <p:nvSpPr>
            <p:cNvPr id="15" name="i$liḋe-Oval 10">
              <a:extLst>
                <a:ext uri="{FF2B5EF4-FFF2-40B4-BE49-F238E27FC236}">
                  <a16:creationId xmlns:a16="http://schemas.microsoft.com/office/drawing/2014/main" id="{3D1C6954-2EA0-41D2-92BF-763AF0C817B2}"/>
                </a:ext>
              </a:extLst>
            </p:cNvPr>
            <p:cNvSpPr/>
            <p:nvPr/>
          </p:nvSpPr>
          <p:spPr>
            <a:xfrm>
              <a:off x="1440032" y="4369705"/>
              <a:ext cx="1123570" cy="1123570"/>
            </a:xfrm>
            <a:prstGeom prst="ellipse">
              <a:avLst/>
            </a:prstGeom>
            <a:solidFill>
              <a:srgbClr val="3A418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6" name="i$liḋe-Freeform: Shape 11">
              <a:extLst>
                <a:ext uri="{FF2B5EF4-FFF2-40B4-BE49-F238E27FC236}">
                  <a16:creationId xmlns:a16="http://schemas.microsoft.com/office/drawing/2014/main" id="{659EA1C2-5F67-404C-B35C-C01BD7EC24FD}"/>
                </a:ext>
              </a:extLst>
            </p:cNvPr>
            <p:cNvSpPr>
              <a:spLocks/>
            </p:cNvSpPr>
            <p:nvPr/>
          </p:nvSpPr>
          <p:spPr bwMode="auto">
            <a:xfrm>
              <a:off x="1707894" y="4599229"/>
              <a:ext cx="587847" cy="664522"/>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a:extLst/>
          </p:spPr>
          <p:txBody>
            <a:bodyPr anchor="ctr"/>
            <a:lstStyle/>
            <a:p>
              <a:pPr algn="ctr"/>
              <a:endParaRPr>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17" name="矩形 16"/>
          <p:cNvSpPr/>
          <p:nvPr/>
        </p:nvSpPr>
        <p:spPr>
          <a:xfrm>
            <a:off x="2123267" y="5237328"/>
            <a:ext cx="8471708" cy="864339"/>
          </a:xfrm>
          <a:prstGeom prst="rect">
            <a:avLst/>
          </a:prstGeom>
        </p:spPr>
        <p:txBody>
          <a:bodyPr wrap="square">
            <a:spAutoFit/>
          </a:bodyPr>
          <a:lstStyle/>
          <a:p>
            <a:pPr>
              <a:lnSpc>
                <a:spcPct val="132000"/>
              </a:lnSpc>
            </a:pPr>
            <a:r>
              <a:rPr lang="zh-CN" altLang="en-US" sz="20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调用</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函数时，如果函数只返回一个值，该返回值可以赋给一个变量；如果返回多个值，则返回值可以赋给多个变量或一个元组。</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latin typeface="微软雅黑" panose="020B0503020204020204" pitchFamily="34" charset="-122"/>
                <a:ea typeface="微软雅黑" panose="020B0503020204020204" pitchFamily="34" charset="-122"/>
                <a:sym typeface="微软雅黑" panose="020B0503020204020204" pitchFamily="34" charset="-122"/>
              </a:rPr>
              <a:t>5.2.2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调用函数</a:t>
            </a:r>
          </a:p>
        </p:txBody>
      </p:sp>
      <p:sp>
        <p:nvSpPr>
          <p:cNvPr id="13" name="矩形 12"/>
          <p:cNvSpPr/>
          <p:nvPr/>
        </p:nvSpPr>
        <p:spPr>
          <a:xfrm>
            <a:off x="7623175" y="1404528"/>
            <a:ext cx="4575174" cy="345016"/>
          </a:xfrm>
          <a:prstGeom prst="rect">
            <a:avLst/>
          </a:prstGeom>
          <a:solidFill>
            <a:srgbClr val="92D05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8" name="文本框 335"/>
          <p:cNvSpPr txBox="1"/>
          <p:nvPr/>
        </p:nvSpPr>
        <p:spPr>
          <a:xfrm>
            <a:off x="286957" y="1291470"/>
            <a:ext cx="11070017" cy="458074"/>
          </a:xfrm>
          <a:prstGeom prst="rect">
            <a:avLst/>
          </a:prstGeom>
          <a:noFill/>
        </p:spPr>
        <p:txBody>
          <a:bodyPr wrap="square" rtlCol="0">
            <a:spAutoFit/>
          </a:bodyPr>
          <a:lstStyle/>
          <a:p>
            <a:pPr indent="457200">
              <a:lnSpc>
                <a:spcPct val="132000"/>
              </a:lnSpc>
            </a:pPr>
            <a:r>
              <a:rPr lang="en-US" altLang="zh-CN"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实例</a:t>
            </a:r>
            <a:r>
              <a:rPr lang="en-US" altLang="zh-CN"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5-2】</a:t>
            </a:r>
            <a:r>
              <a:rPr lang="zh-CN" altLang="en-US"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定义一个函数</a:t>
            </a:r>
            <a:r>
              <a:rPr lang="en-US" altLang="zh-CN"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factorial()</a:t>
            </a:r>
            <a:r>
              <a:rPr lang="zh-CN" altLang="en-US"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，计算</a:t>
            </a:r>
            <a:r>
              <a:rPr lang="en-US" altLang="zh-CN"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n </a:t>
            </a:r>
            <a:r>
              <a:rPr lang="zh-CN" altLang="en-US"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的阶乘，即</a:t>
            </a:r>
            <a:r>
              <a:rPr lang="en-US" altLang="zh-CN"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n</a:t>
            </a:r>
            <a:r>
              <a:rPr lang="en-US" altLang="zh-CN" sz="2000" b="1"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a:t>
            </a:r>
            <a:endParaRPr lang="en-US" altLang="zh-CN"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9" name="文本框 335"/>
          <p:cNvSpPr txBox="1"/>
          <p:nvPr/>
        </p:nvSpPr>
        <p:spPr>
          <a:xfrm>
            <a:off x="286957" y="5824595"/>
            <a:ext cx="11679618" cy="864339"/>
          </a:xfrm>
          <a:prstGeom prst="rect">
            <a:avLst/>
          </a:prstGeom>
          <a:noFill/>
        </p:spPr>
        <p:txBody>
          <a:bodyPr wrap="square" rtlCol="0">
            <a:spAutoFit/>
          </a:bodyPr>
          <a:lstStyle/>
          <a:p>
            <a:pPr indent="457200">
              <a:lnSpc>
                <a:spcPct val="132000"/>
              </a:lnSpc>
            </a:pP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实例</a:t>
            </a:r>
            <a:r>
              <a:rPr lang="en-US" altLang="zh-CN"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5-2 </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中前</a:t>
            </a:r>
            <a:r>
              <a:rPr lang="en-US" altLang="zh-CN"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5 </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行代码为函数定义代码，最后一行中的</a:t>
            </a:r>
            <a:r>
              <a:rPr lang="en-US" altLang="zh-CN"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factorial(n) </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为函数调用代码，</a:t>
            </a:r>
            <a:r>
              <a:rPr lang="zh-CN" altLang="en-US" sz="20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调用</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函数时要给出实际参数</a:t>
            </a:r>
            <a:r>
              <a:rPr lang="en-US" altLang="zh-CN"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n </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的值，以替换定义中的参数</a:t>
            </a:r>
            <a:r>
              <a:rPr lang="en-US" altLang="zh-CN"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m</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，函数调用后得到返回值</a:t>
            </a:r>
            <a:r>
              <a:rPr lang="en-US" altLang="zh-CN"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s</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，并</a:t>
            </a:r>
            <a:r>
              <a:rPr lang="zh-CN" altLang="en-US" sz="20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返回</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给调用方。</a:t>
            </a:r>
          </a:p>
        </p:txBody>
      </p:sp>
      <p:sp>
        <p:nvSpPr>
          <p:cNvPr id="20" name="矩形 19"/>
          <p:cNvSpPr/>
          <p:nvPr/>
        </p:nvSpPr>
        <p:spPr>
          <a:xfrm>
            <a:off x="0" y="2644019"/>
            <a:ext cx="12206061" cy="306560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1" name="文本框 335"/>
          <p:cNvSpPr txBox="1"/>
          <p:nvPr/>
        </p:nvSpPr>
        <p:spPr>
          <a:xfrm>
            <a:off x="286957" y="2890223"/>
            <a:ext cx="5883127" cy="2651623"/>
          </a:xfrm>
          <a:prstGeom prst="rect">
            <a:avLst/>
          </a:prstGeom>
          <a:noFill/>
        </p:spPr>
        <p:txBody>
          <a:bodyPr wrap="square" rtlCol="0">
            <a:spAutoFit/>
          </a:bodyPr>
          <a:lstStyle/>
          <a:p>
            <a:pPr indent="457200">
              <a:lnSpc>
                <a:spcPct val="132000"/>
              </a:lnSpc>
            </a:pP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def</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factorial(m):</a:t>
            </a:r>
          </a:p>
          <a:p>
            <a:pPr indent="457200">
              <a:lnSpc>
                <a:spcPct val="132000"/>
              </a:lnSpc>
            </a:pPr>
            <a:r>
              <a:rPr lang="en-US" altLang="zh-CN"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s=1</a:t>
            </a:r>
            <a:endPar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a:p>
            <a:pPr indent="457200">
              <a:lnSpc>
                <a:spcPct val="132000"/>
              </a:lnSpc>
            </a:pPr>
            <a:r>
              <a:rPr lang="en-US" altLang="zh-CN"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for </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i</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in range(1,m+1):</a:t>
            </a:r>
          </a:p>
          <a:p>
            <a:pPr indent="457200">
              <a:lnSpc>
                <a:spcPct val="132000"/>
              </a:lnSpc>
            </a:pPr>
            <a:r>
              <a:rPr lang="en-US" altLang="zh-CN"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s</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i</a:t>
            </a:r>
            <a:endPar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a:p>
            <a:pPr indent="457200">
              <a:lnSpc>
                <a:spcPct val="132000"/>
              </a:lnSpc>
            </a:pPr>
            <a:r>
              <a:rPr lang="en-US" altLang="zh-CN"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return </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s</a:t>
            </a:r>
          </a:p>
          <a:p>
            <a:pPr indent="457200">
              <a:lnSpc>
                <a:spcPct val="132000"/>
              </a:lnSpc>
            </a:pP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n=5</a:t>
            </a:r>
          </a:p>
          <a:p>
            <a:pPr indent="457200">
              <a:lnSpc>
                <a:spcPct val="132000"/>
              </a:lnSpc>
            </a:pP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print("{0}!={1}".format(</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n,factorial</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(n)))</a:t>
            </a:r>
            <a:endPar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2" name="文本框 8"/>
          <p:cNvSpPr txBox="1"/>
          <p:nvPr/>
        </p:nvSpPr>
        <p:spPr>
          <a:xfrm>
            <a:off x="774700" y="2279014"/>
            <a:ext cx="5395384" cy="412576"/>
          </a:xfrm>
          <a:prstGeom prst="roundRect">
            <a:avLst>
              <a:gd name="adj" fmla="val 50000"/>
            </a:avLst>
          </a:prstGeom>
          <a:solidFill>
            <a:schemeClr val="accent3"/>
          </a:solidFill>
          <a:effectLst>
            <a:outerShdw blurRad="127000" dist="38100" dir="8100000" algn="tr" rotWithShape="0">
              <a:srgbClr val="0070C0">
                <a:alpha val="30000"/>
              </a:srgbClr>
            </a:outerShdw>
          </a:effectLst>
        </p:spPr>
        <p:txBody>
          <a:bodyPr wrap="square" rtlCol="0" anchor="ctr" anchorCtr="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zh-CN" altLang="en-US" sz="2000" b="1" kern="0" smtClean="0">
                <a:solidFill>
                  <a:srgbClr val="060E11"/>
                </a:solidFill>
                <a:latin typeface="微软雅黑" panose="020B0503020204020204" pitchFamily="34" charset="-122"/>
                <a:ea typeface="微软雅黑" panose="020B0503020204020204" pitchFamily="34" charset="-122"/>
                <a:sym typeface="微软雅黑" panose="020B0503020204020204" pitchFamily="34" charset="-122"/>
              </a:rPr>
              <a:t>实例</a:t>
            </a:r>
            <a:r>
              <a:rPr lang="en-US" altLang="zh-CN" sz="2000" b="1" kern="0" smtClean="0">
                <a:solidFill>
                  <a:srgbClr val="060E11"/>
                </a:solidFill>
                <a:latin typeface="微软雅黑" panose="020B0503020204020204" pitchFamily="34" charset="-122"/>
                <a:ea typeface="微软雅黑" panose="020B0503020204020204" pitchFamily="34" charset="-122"/>
                <a:sym typeface="微软雅黑" panose="020B0503020204020204" pitchFamily="34" charset="-122"/>
              </a:rPr>
              <a:t>5-2 </a:t>
            </a:r>
            <a:r>
              <a:rPr lang="zh-CN" altLang="en-US" sz="2000" b="1" kern="0" dirty="0">
                <a:solidFill>
                  <a:srgbClr val="060E11"/>
                </a:solidFill>
                <a:latin typeface="微软雅黑" panose="020B0503020204020204" pitchFamily="34" charset="-122"/>
                <a:ea typeface="微软雅黑" panose="020B0503020204020204" pitchFamily="34" charset="-122"/>
                <a:sym typeface="微软雅黑" panose="020B0503020204020204" pitchFamily="34" charset="-122"/>
              </a:rPr>
              <a:t>的代码如下所示。</a:t>
            </a:r>
          </a:p>
        </p:txBody>
      </p:sp>
      <p:sp>
        <p:nvSpPr>
          <p:cNvPr id="23" name="文本框 8"/>
          <p:cNvSpPr txBox="1"/>
          <p:nvPr/>
        </p:nvSpPr>
        <p:spPr>
          <a:xfrm>
            <a:off x="6718300" y="2279014"/>
            <a:ext cx="5395384" cy="412576"/>
          </a:xfrm>
          <a:prstGeom prst="roundRect">
            <a:avLst>
              <a:gd name="adj" fmla="val 50000"/>
            </a:avLst>
          </a:prstGeom>
          <a:solidFill>
            <a:schemeClr val="accent3"/>
          </a:solidFill>
          <a:effectLst>
            <a:outerShdw blurRad="127000" dist="38100" dir="8100000" algn="tr" rotWithShape="0">
              <a:srgbClr val="0070C0">
                <a:alpha val="30000"/>
              </a:srgbClr>
            </a:outerShdw>
          </a:effectLst>
        </p:spPr>
        <p:txBody>
          <a:bodyPr wrap="square" rtlCol="0" anchor="ctr" anchorCtr="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zh-CN" altLang="en-US" sz="2000" b="1" kern="0" dirty="0">
                <a:solidFill>
                  <a:srgbClr val="060E11"/>
                </a:solidFill>
                <a:latin typeface="微软雅黑" panose="020B0503020204020204" pitchFamily="34" charset="-122"/>
                <a:ea typeface="微软雅黑" panose="020B0503020204020204" pitchFamily="34" charset="-122"/>
                <a:sym typeface="微软雅黑" panose="020B0503020204020204" pitchFamily="34" charset="-122"/>
              </a:rPr>
              <a:t>实例</a:t>
            </a:r>
            <a:r>
              <a:rPr lang="en-US" altLang="zh-CN" sz="2000" b="1" kern="0" dirty="0">
                <a:solidFill>
                  <a:srgbClr val="060E11"/>
                </a:solidFill>
                <a:latin typeface="微软雅黑" panose="020B0503020204020204" pitchFamily="34" charset="-122"/>
                <a:ea typeface="微软雅黑" panose="020B0503020204020204" pitchFamily="34" charset="-122"/>
                <a:sym typeface="微软雅黑" panose="020B0503020204020204" pitchFamily="34" charset="-122"/>
              </a:rPr>
              <a:t>5-2 </a:t>
            </a:r>
            <a:r>
              <a:rPr lang="zh-CN" altLang="en-US" sz="2000" b="1" kern="0" dirty="0">
                <a:solidFill>
                  <a:srgbClr val="060E11"/>
                </a:solidFill>
                <a:latin typeface="微软雅黑" panose="020B0503020204020204" pitchFamily="34" charset="-122"/>
                <a:ea typeface="微软雅黑" panose="020B0503020204020204" pitchFamily="34" charset="-122"/>
                <a:sym typeface="微软雅黑" panose="020B0503020204020204" pitchFamily="34" charset="-122"/>
              </a:rPr>
              <a:t>代码的运行结果如下。</a:t>
            </a:r>
          </a:p>
        </p:txBody>
      </p:sp>
      <p:sp>
        <p:nvSpPr>
          <p:cNvPr id="24" name="文本框 335"/>
          <p:cNvSpPr txBox="1"/>
          <p:nvPr/>
        </p:nvSpPr>
        <p:spPr>
          <a:xfrm>
            <a:off x="6718237" y="2890223"/>
            <a:ext cx="5883127" cy="421526"/>
          </a:xfrm>
          <a:prstGeom prst="rect">
            <a:avLst/>
          </a:prstGeom>
          <a:noFill/>
        </p:spPr>
        <p:txBody>
          <a:bodyPr wrap="square" rtlCol="0">
            <a:spAutoFit/>
          </a:bodyPr>
          <a:lstStyle/>
          <a:p>
            <a:pPr indent="457200">
              <a:lnSpc>
                <a:spcPct val="132000"/>
              </a:lnSpc>
            </a:pP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5!=120</a:t>
            </a:r>
            <a:endPar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extLst>
      <p:ext uri="{BB962C8B-B14F-4D97-AF65-F5344CB8AC3E}">
        <p14:creationId xmlns:p14="http://schemas.microsoft.com/office/powerpoint/2010/main" val="7373931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矩形 79"/>
          <p:cNvSpPr/>
          <p:nvPr/>
        </p:nvSpPr>
        <p:spPr>
          <a:xfrm>
            <a:off x="-12066" y="3785777"/>
            <a:ext cx="12210415" cy="253961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cs typeface="思源黑体 CN Bold" panose="020B0800000000000000" pitchFamily="34" charset="-122"/>
              <a:sym typeface="微软雅黑" panose="020B0503020204020204" pitchFamily="34" charset="-122"/>
            </a:endParaRPr>
          </a:p>
        </p:txBody>
      </p:sp>
      <p:grpSp>
        <p:nvGrpSpPr>
          <p:cNvPr id="72" name="组合 20"/>
          <p:cNvGrpSpPr/>
          <p:nvPr/>
        </p:nvGrpSpPr>
        <p:grpSpPr>
          <a:xfrm>
            <a:off x="2466539" y="1677194"/>
            <a:ext cx="8866505" cy="521949"/>
            <a:chOff x="2940050" y="2132898"/>
            <a:chExt cx="1862225" cy="314202"/>
          </a:xfrm>
        </p:grpSpPr>
        <p:sp>
          <p:nvSpPr>
            <p:cNvPr id="74" name="圆角矩形 73"/>
            <p:cNvSpPr/>
            <p:nvPr/>
          </p:nvSpPr>
          <p:spPr>
            <a:xfrm>
              <a:off x="2940050" y="2132898"/>
              <a:ext cx="1862225" cy="314202"/>
            </a:xfrm>
            <a:prstGeom prst="roundRect">
              <a:avLst>
                <a:gd name="adj" fmla="val 50000"/>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900" dirty="0">
                <a:solidFill>
                  <a:schemeClr val="bg1"/>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sp>
          <p:nvSpPr>
            <p:cNvPr id="75" name="圆角矩形 74"/>
            <p:cNvSpPr/>
            <p:nvPr/>
          </p:nvSpPr>
          <p:spPr>
            <a:xfrm>
              <a:off x="2940050" y="2132898"/>
              <a:ext cx="1414107" cy="314202"/>
            </a:xfrm>
            <a:prstGeom prst="roundRect">
              <a:avLst>
                <a:gd name="adj" fmla="val 50000"/>
              </a:avLst>
            </a:prstGeom>
            <a:solidFill>
              <a:srgbClr val="3A41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18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定义函数计算总金额、优惠金额和实付金额等数据</a:t>
              </a:r>
              <a:endParaRPr lang="zh-CN" altLang="en-US" sz="1900" dirty="0">
                <a:solidFill>
                  <a:schemeClr val="bg1"/>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grpSp>
      <p:sp>
        <p:nvSpPr>
          <p:cNvPr id="2" name="标题 1"/>
          <p:cNvSpPr>
            <a:spLocks noGrp="1"/>
          </p:cNvSpPr>
          <p:nvPr>
            <p:ph type="title"/>
          </p:nvPr>
        </p:nvSpPr>
        <p:spPr>
          <a:xfrm>
            <a:off x="774700" y="362744"/>
            <a:ext cx="7381875" cy="400050"/>
          </a:xfrm>
        </p:spPr>
        <p:txBody>
          <a:bodyPr/>
          <a:lstStyle/>
          <a:p>
            <a:r>
              <a:rPr lang="en-US" altLang="zh-CN" dirty="0">
                <a:latin typeface="微软雅黑" panose="020B0503020204020204" pitchFamily="34" charset="-122"/>
                <a:ea typeface="微软雅黑" panose="020B0503020204020204" pitchFamily="34" charset="-122"/>
                <a:sym typeface="微软雅黑" panose="020B0503020204020204" pitchFamily="34" charset="-122"/>
              </a:rPr>
              <a:t>【</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任务</a:t>
            </a:r>
            <a:r>
              <a:rPr lang="en-US" altLang="zh-CN" dirty="0" smtClean="0">
                <a:latin typeface="微软雅黑" panose="020B0503020204020204" pitchFamily="34" charset="-122"/>
                <a:ea typeface="微软雅黑" panose="020B0503020204020204" pitchFamily="34" charset="-122"/>
                <a:sym typeface="微软雅黑" panose="020B0503020204020204" pitchFamily="34" charset="-122"/>
              </a:rPr>
              <a:t>5-2】</a:t>
            </a:r>
            <a:endParaRPr lang="zh-CN" altLang="en-US" dirty="0">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4" name="组合 3"/>
          <p:cNvGrpSpPr/>
          <p:nvPr/>
        </p:nvGrpSpPr>
        <p:grpSpPr>
          <a:xfrm>
            <a:off x="307975" y="1345248"/>
            <a:ext cx="2097553" cy="2134039"/>
            <a:chOff x="612775" y="2210594"/>
            <a:chExt cx="1705942" cy="1735616"/>
          </a:xfrm>
          <a:solidFill>
            <a:srgbClr val="3A4187"/>
          </a:solidFill>
        </p:grpSpPr>
        <p:grpSp>
          <p:nvGrpSpPr>
            <p:cNvPr id="3" name="组合 2"/>
            <p:cNvGrpSpPr/>
            <p:nvPr/>
          </p:nvGrpSpPr>
          <p:grpSpPr>
            <a:xfrm>
              <a:off x="1243234" y="2210594"/>
              <a:ext cx="1075483" cy="1127410"/>
              <a:chOff x="1243234" y="2210594"/>
              <a:chExt cx="1075483" cy="1127410"/>
            </a:xfrm>
            <a:grpFill/>
          </p:grpSpPr>
          <p:sp>
            <p:nvSpPr>
              <p:cNvPr id="59" name="Freeform 288"/>
              <p:cNvSpPr/>
              <p:nvPr/>
            </p:nvSpPr>
            <p:spPr bwMode="auto">
              <a:xfrm>
                <a:off x="1243234" y="3019065"/>
                <a:ext cx="333774" cy="318939"/>
              </a:xfrm>
              <a:custGeom>
                <a:avLst/>
                <a:gdLst>
                  <a:gd name="T0" fmla="*/ 45 w 45"/>
                  <a:gd name="T1" fmla="*/ 17 h 43"/>
                  <a:gd name="T2" fmla="*/ 17 w 45"/>
                  <a:gd name="T3" fmla="*/ 43 h 43"/>
                  <a:gd name="T4" fmla="*/ 0 w 45"/>
                  <a:gd name="T5" fmla="*/ 26 h 43"/>
                  <a:gd name="T6" fmla="*/ 29 w 45"/>
                  <a:gd name="T7" fmla="*/ 0 h 43"/>
                  <a:gd name="T8" fmla="*/ 45 w 45"/>
                  <a:gd name="T9" fmla="*/ 17 h 43"/>
                </a:gdLst>
                <a:ahLst/>
                <a:cxnLst>
                  <a:cxn ang="0">
                    <a:pos x="T0" y="T1"/>
                  </a:cxn>
                  <a:cxn ang="0">
                    <a:pos x="T2" y="T3"/>
                  </a:cxn>
                  <a:cxn ang="0">
                    <a:pos x="T4" y="T5"/>
                  </a:cxn>
                  <a:cxn ang="0">
                    <a:pos x="T6" y="T7"/>
                  </a:cxn>
                  <a:cxn ang="0">
                    <a:pos x="T8" y="T9"/>
                  </a:cxn>
                </a:cxnLst>
                <a:rect l="0" t="0" r="r" b="b"/>
                <a:pathLst>
                  <a:path w="45" h="43">
                    <a:moveTo>
                      <a:pt x="45" y="17"/>
                    </a:moveTo>
                    <a:lnTo>
                      <a:pt x="17" y="43"/>
                    </a:lnTo>
                    <a:lnTo>
                      <a:pt x="0" y="26"/>
                    </a:lnTo>
                    <a:lnTo>
                      <a:pt x="29" y="0"/>
                    </a:lnTo>
                    <a:lnTo>
                      <a:pt x="45" y="17"/>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900" dirty="0">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sp>
            <p:nvSpPr>
              <p:cNvPr id="60" name="Freeform 289"/>
              <p:cNvSpPr>
                <a:spLocks noEditPoints="1"/>
              </p:cNvSpPr>
              <p:nvPr/>
            </p:nvSpPr>
            <p:spPr bwMode="auto">
              <a:xfrm>
                <a:off x="1265483" y="2210594"/>
                <a:ext cx="1053234" cy="1053234"/>
              </a:xfrm>
              <a:custGeom>
                <a:avLst/>
                <a:gdLst>
                  <a:gd name="T0" fmla="*/ 30 w 60"/>
                  <a:gd name="T1" fmla="*/ 0 h 60"/>
                  <a:gd name="T2" fmla="*/ 0 w 60"/>
                  <a:gd name="T3" fmla="*/ 30 h 60"/>
                  <a:gd name="T4" fmla="*/ 30 w 60"/>
                  <a:gd name="T5" fmla="*/ 60 h 60"/>
                  <a:gd name="T6" fmla="*/ 60 w 60"/>
                  <a:gd name="T7" fmla="*/ 30 h 60"/>
                  <a:gd name="T8" fmla="*/ 30 w 60"/>
                  <a:gd name="T9" fmla="*/ 0 h 60"/>
                  <a:gd name="T10" fmla="*/ 30 w 60"/>
                  <a:gd name="T11" fmla="*/ 51 h 60"/>
                  <a:gd name="T12" fmla="*/ 8 w 60"/>
                  <a:gd name="T13" fmla="*/ 30 h 60"/>
                  <a:gd name="T14" fmla="*/ 30 w 60"/>
                  <a:gd name="T15" fmla="*/ 8 h 60"/>
                  <a:gd name="T16" fmla="*/ 52 w 60"/>
                  <a:gd name="T17" fmla="*/ 30 h 60"/>
                  <a:gd name="T18" fmla="*/ 30 w 60"/>
                  <a:gd name="T19" fmla="*/ 51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0" h="60">
                    <a:moveTo>
                      <a:pt x="30" y="0"/>
                    </a:moveTo>
                    <a:cubicBezTo>
                      <a:pt x="13" y="0"/>
                      <a:pt x="0" y="13"/>
                      <a:pt x="0" y="30"/>
                    </a:cubicBezTo>
                    <a:cubicBezTo>
                      <a:pt x="0" y="47"/>
                      <a:pt x="13" y="60"/>
                      <a:pt x="30" y="60"/>
                    </a:cubicBezTo>
                    <a:cubicBezTo>
                      <a:pt x="47" y="60"/>
                      <a:pt x="60" y="47"/>
                      <a:pt x="60" y="30"/>
                    </a:cubicBezTo>
                    <a:cubicBezTo>
                      <a:pt x="60" y="13"/>
                      <a:pt x="47" y="0"/>
                      <a:pt x="30" y="0"/>
                    </a:cubicBezTo>
                    <a:close/>
                    <a:moveTo>
                      <a:pt x="30" y="51"/>
                    </a:moveTo>
                    <a:cubicBezTo>
                      <a:pt x="18" y="51"/>
                      <a:pt x="8" y="42"/>
                      <a:pt x="8" y="30"/>
                    </a:cubicBezTo>
                    <a:cubicBezTo>
                      <a:pt x="8" y="18"/>
                      <a:pt x="18" y="8"/>
                      <a:pt x="30" y="8"/>
                    </a:cubicBezTo>
                    <a:cubicBezTo>
                      <a:pt x="42" y="8"/>
                      <a:pt x="52" y="18"/>
                      <a:pt x="52" y="30"/>
                    </a:cubicBezTo>
                    <a:cubicBezTo>
                      <a:pt x="52" y="42"/>
                      <a:pt x="42" y="51"/>
                      <a:pt x="30" y="5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900" dirty="0">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grpSp>
        <p:sp>
          <p:nvSpPr>
            <p:cNvPr id="61" name="Freeform 291"/>
            <p:cNvSpPr/>
            <p:nvPr/>
          </p:nvSpPr>
          <p:spPr bwMode="auto">
            <a:xfrm>
              <a:off x="612775" y="3226745"/>
              <a:ext cx="741714" cy="719465"/>
            </a:xfrm>
            <a:custGeom>
              <a:avLst/>
              <a:gdLst>
                <a:gd name="T0" fmla="*/ 30 w 42"/>
                <a:gd name="T1" fmla="*/ 0 h 41"/>
                <a:gd name="T2" fmla="*/ 3 w 42"/>
                <a:gd name="T3" fmla="*/ 26 h 41"/>
                <a:gd name="T4" fmla="*/ 3 w 42"/>
                <a:gd name="T5" fmla="*/ 38 h 41"/>
                <a:gd name="T6" fmla="*/ 15 w 42"/>
                <a:gd name="T7" fmla="*/ 38 h 41"/>
                <a:gd name="T8" fmla="*/ 42 w 42"/>
                <a:gd name="T9" fmla="*/ 12 h 41"/>
                <a:gd name="T10" fmla="*/ 30 w 42"/>
                <a:gd name="T11" fmla="*/ 0 h 41"/>
              </a:gdLst>
              <a:ahLst/>
              <a:cxnLst>
                <a:cxn ang="0">
                  <a:pos x="T0" y="T1"/>
                </a:cxn>
                <a:cxn ang="0">
                  <a:pos x="T2" y="T3"/>
                </a:cxn>
                <a:cxn ang="0">
                  <a:pos x="T4" y="T5"/>
                </a:cxn>
                <a:cxn ang="0">
                  <a:pos x="T6" y="T7"/>
                </a:cxn>
                <a:cxn ang="0">
                  <a:pos x="T8" y="T9"/>
                </a:cxn>
                <a:cxn ang="0">
                  <a:pos x="T10" y="T11"/>
                </a:cxn>
              </a:cxnLst>
              <a:rect l="0" t="0" r="r" b="b"/>
              <a:pathLst>
                <a:path w="42" h="41">
                  <a:moveTo>
                    <a:pt x="30" y="0"/>
                  </a:moveTo>
                  <a:cubicBezTo>
                    <a:pt x="3" y="26"/>
                    <a:pt x="3" y="26"/>
                    <a:pt x="3" y="26"/>
                  </a:cubicBezTo>
                  <a:cubicBezTo>
                    <a:pt x="0" y="29"/>
                    <a:pt x="0" y="34"/>
                    <a:pt x="3" y="38"/>
                  </a:cubicBezTo>
                  <a:cubicBezTo>
                    <a:pt x="6" y="41"/>
                    <a:pt x="12" y="41"/>
                    <a:pt x="15" y="38"/>
                  </a:cubicBezTo>
                  <a:cubicBezTo>
                    <a:pt x="42" y="12"/>
                    <a:pt x="42" y="12"/>
                    <a:pt x="42" y="12"/>
                  </a:cubicBezTo>
                  <a:lnTo>
                    <a:pt x="3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900" dirty="0">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grpSp>
      <p:sp>
        <p:nvSpPr>
          <p:cNvPr id="76" name="矩形 75"/>
          <p:cNvSpPr/>
          <p:nvPr/>
        </p:nvSpPr>
        <p:spPr>
          <a:xfrm>
            <a:off x="1812792" y="3010555"/>
            <a:ext cx="565252" cy="45029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cs typeface="思源黑体 CN Bold" panose="020B0800000000000000" pitchFamily="34" charset="-122"/>
              <a:sym typeface="微软雅黑" panose="020B0503020204020204" pitchFamily="34" charset="-122"/>
            </a:endParaRPr>
          </a:p>
        </p:txBody>
      </p:sp>
      <p:sp>
        <p:nvSpPr>
          <p:cNvPr id="77" name="文本框 111"/>
          <p:cNvSpPr txBox="1"/>
          <p:nvPr/>
        </p:nvSpPr>
        <p:spPr>
          <a:xfrm>
            <a:off x="2405528" y="3022624"/>
            <a:ext cx="2245847" cy="461665"/>
          </a:xfrm>
          <a:prstGeom prst="rect">
            <a:avLst/>
          </a:prstGeom>
          <a:noFill/>
        </p:spPr>
        <p:txBody>
          <a:bodyPr wrap="square" rtlCol="0">
            <a:spAutoFit/>
          </a:bodyPr>
          <a:lstStyle/>
          <a:p>
            <a:r>
              <a:rPr lang="en-US" altLang="zh-CN" b="1">
                <a:latin typeface="微软雅黑" panose="020B0503020204020204" pitchFamily="34" charset="-122"/>
                <a:ea typeface="微软雅黑" panose="020B0503020204020204" pitchFamily="34" charset="-122"/>
                <a:sym typeface="微软雅黑" panose="020B0503020204020204" pitchFamily="34" charset="-122"/>
              </a:rPr>
              <a:t>【</a:t>
            </a:r>
            <a:r>
              <a:rPr lang="zh-CN" altLang="en-US" b="1">
                <a:latin typeface="微软雅黑" panose="020B0503020204020204" pitchFamily="34" charset="-122"/>
                <a:ea typeface="微软雅黑" panose="020B0503020204020204" pitchFamily="34" charset="-122"/>
                <a:sym typeface="微软雅黑" panose="020B0503020204020204" pitchFamily="34" charset="-122"/>
              </a:rPr>
              <a:t>任务描述</a:t>
            </a:r>
            <a:r>
              <a:rPr lang="en-US" altLang="zh-CN" b="1">
                <a:latin typeface="微软雅黑" panose="020B0503020204020204" pitchFamily="34" charset="-122"/>
                <a:ea typeface="微软雅黑" panose="020B0503020204020204" pitchFamily="34" charset="-122"/>
                <a:sym typeface="微软雅黑" panose="020B0503020204020204" pitchFamily="34" charset="-122"/>
              </a:rPr>
              <a:t>】</a:t>
            </a:r>
            <a:endParaRPr lang="zh-CN" altLang="en-US" b="1">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79" name="TextBox 117"/>
          <p:cNvSpPr txBox="1"/>
          <p:nvPr/>
        </p:nvSpPr>
        <p:spPr>
          <a:xfrm>
            <a:off x="1306772" y="4458973"/>
            <a:ext cx="9440603" cy="961279"/>
          </a:xfrm>
          <a:prstGeom prst="rect">
            <a:avLst/>
          </a:prstGeom>
          <a:noFill/>
        </p:spPr>
        <p:txBody>
          <a:bodyPr wrap="square" lIns="91431" tIns="45715" rIns="91431" bIns="45715" rtlCol="0">
            <a:spAutoFit/>
          </a:bodyPr>
          <a:lstStyle/>
          <a:p>
            <a:pPr>
              <a:lnSpc>
                <a:spcPct val="150000"/>
              </a:lnSpc>
            </a:pPr>
            <a:r>
              <a:rPr lang="zh-CN" altLang="en-US" sz="2000" spc="-10" dirty="0">
                <a:latin typeface="微软雅黑" panose="020B0503020204020204" pitchFamily="34" charset="-122"/>
                <a:ea typeface="微软雅黑" panose="020B0503020204020204" pitchFamily="34" charset="-122"/>
                <a:sym typeface="微软雅黑" panose="020B0503020204020204" pitchFamily="34" charset="-122"/>
              </a:rPr>
              <a:t>（</a:t>
            </a:r>
            <a:r>
              <a:rPr lang="en-US" altLang="zh-CN" sz="2000" spc="-10" dirty="0">
                <a:latin typeface="微软雅黑" panose="020B0503020204020204" pitchFamily="34" charset="-122"/>
                <a:ea typeface="微软雅黑" panose="020B0503020204020204" pitchFamily="34" charset="-122"/>
                <a:sym typeface="微软雅黑" panose="020B0503020204020204" pitchFamily="34" charset="-122"/>
              </a:rPr>
              <a:t>1</a:t>
            </a:r>
            <a:r>
              <a:rPr lang="zh-CN" altLang="en-US" sz="2000" spc="-10" dirty="0">
                <a:latin typeface="微软雅黑" panose="020B0503020204020204" pitchFamily="34" charset="-122"/>
                <a:ea typeface="微软雅黑" panose="020B0503020204020204" pitchFamily="34" charset="-122"/>
                <a:sym typeface="微软雅黑" panose="020B0503020204020204" pitchFamily="34" charset="-122"/>
              </a:rPr>
              <a:t>）在项目“</a:t>
            </a:r>
            <a:r>
              <a:rPr lang="en-US" altLang="zh-CN" sz="2000" spc="-10" dirty="0">
                <a:latin typeface="微软雅黑" panose="020B0503020204020204" pitchFamily="34" charset="-122"/>
                <a:ea typeface="微软雅黑" panose="020B0503020204020204" pitchFamily="34" charset="-122"/>
                <a:sym typeface="微软雅黑" panose="020B0503020204020204" pitchFamily="34" charset="-122"/>
              </a:rPr>
              <a:t>Unit05”</a:t>
            </a:r>
            <a:r>
              <a:rPr lang="zh-CN" altLang="en-US" sz="2000" spc="-10" dirty="0">
                <a:latin typeface="微软雅黑" panose="020B0503020204020204" pitchFamily="34" charset="-122"/>
                <a:ea typeface="微软雅黑" panose="020B0503020204020204" pitchFamily="34" charset="-122"/>
                <a:sym typeface="微软雅黑" panose="020B0503020204020204" pitchFamily="34" charset="-122"/>
              </a:rPr>
              <a:t>中创建</a:t>
            </a:r>
            <a:r>
              <a:rPr lang="en-US" altLang="zh-CN" sz="2000" spc="-10" dirty="0">
                <a:latin typeface="微软雅黑" panose="020B0503020204020204" pitchFamily="34" charset="-122"/>
                <a:ea typeface="微软雅黑" panose="020B0503020204020204" pitchFamily="34" charset="-122"/>
                <a:sym typeface="微软雅黑" panose="020B0503020204020204" pitchFamily="34" charset="-122"/>
              </a:rPr>
              <a:t>Python </a:t>
            </a:r>
            <a:r>
              <a:rPr lang="zh-CN" altLang="en-US" sz="2000" spc="-10" dirty="0">
                <a:latin typeface="微软雅黑" panose="020B0503020204020204" pitchFamily="34" charset="-122"/>
                <a:ea typeface="微软雅黑" panose="020B0503020204020204" pitchFamily="34" charset="-122"/>
                <a:sym typeface="微软雅黑" panose="020B0503020204020204" pitchFamily="34" charset="-122"/>
              </a:rPr>
              <a:t>程序文件“</a:t>
            </a:r>
            <a:r>
              <a:rPr lang="en-US" altLang="zh-CN" sz="2000" spc="-10" dirty="0">
                <a:latin typeface="微软雅黑" panose="020B0503020204020204" pitchFamily="34" charset="-122"/>
                <a:ea typeface="微软雅黑" panose="020B0503020204020204" pitchFamily="34" charset="-122"/>
                <a:sym typeface="微软雅黑" panose="020B0503020204020204" pitchFamily="34" charset="-122"/>
              </a:rPr>
              <a:t>t5-2.py”</a:t>
            </a:r>
            <a:r>
              <a:rPr lang="zh-CN" altLang="en-US" sz="2000" spc="-10" dirty="0">
                <a:latin typeface="微软雅黑" panose="020B0503020204020204" pitchFamily="34" charset="-122"/>
                <a:ea typeface="微软雅黑" panose="020B0503020204020204" pitchFamily="34" charset="-122"/>
                <a:sym typeface="微软雅黑" panose="020B0503020204020204" pitchFamily="34" charset="-122"/>
              </a:rPr>
              <a:t>。</a:t>
            </a:r>
          </a:p>
          <a:p>
            <a:pPr>
              <a:lnSpc>
                <a:spcPct val="150000"/>
              </a:lnSpc>
            </a:pPr>
            <a:r>
              <a:rPr lang="zh-CN" altLang="en-US" sz="2000" spc="-10" dirty="0">
                <a:latin typeface="微软雅黑" panose="020B0503020204020204" pitchFamily="34" charset="-122"/>
                <a:ea typeface="微软雅黑" panose="020B0503020204020204" pitchFamily="34" charset="-122"/>
                <a:sym typeface="微软雅黑" panose="020B0503020204020204" pitchFamily="34" charset="-122"/>
              </a:rPr>
              <a:t>（</a:t>
            </a:r>
            <a:r>
              <a:rPr lang="en-US" altLang="zh-CN" sz="2000" spc="-10" dirty="0">
                <a:latin typeface="微软雅黑" panose="020B0503020204020204" pitchFamily="34" charset="-122"/>
                <a:ea typeface="微软雅黑" panose="020B0503020204020204" pitchFamily="34" charset="-122"/>
                <a:sym typeface="微软雅黑" panose="020B0503020204020204" pitchFamily="34" charset="-122"/>
              </a:rPr>
              <a:t>2</a:t>
            </a:r>
            <a:r>
              <a:rPr lang="zh-CN" altLang="en-US" sz="2000" spc="-10" dirty="0">
                <a:latin typeface="微软雅黑" panose="020B0503020204020204" pitchFamily="34" charset="-122"/>
                <a:ea typeface="微软雅黑" panose="020B0503020204020204" pitchFamily="34" charset="-122"/>
                <a:sym typeface="微软雅黑" panose="020B0503020204020204" pitchFamily="34" charset="-122"/>
              </a:rPr>
              <a:t>）定义函数计算总金额、优惠金额和实付金额等。</a:t>
            </a:r>
          </a:p>
        </p:txBody>
      </p:sp>
    </p:spTree>
    <p:extLst>
      <p:ext uri="{BB962C8B-B14F-4D97-AF65-F5344CB8AC3E}">
        <p14:creationId xmlns:p14="http://schemas.microsoft.com/office/powerpoint/2010/main" val="3903642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74700" y="362744"/>
            <a:ext cx="7381875" cy="400050"/>
          </a:xfrm>
        </p:spPr>
        <p:txBody>
          <a:bodyPr/>
          <a:lstStyle/>
          <a:p>
            <a:r>
              <a:rPr lang="en-US" altLang="zh-CN" dirty="0" smtClean="0">
                <a:latin typeface="微软雅黑" panose="020B0503020204020204" pitchFamily="34" charset="-122"/>
                <a:ea typeface="微软雅黑" panose="020B0503020204020204" pitchFamily="34" charset="-122"/>
                <a:sym typeface="微软雅黑" panose="020B0503020204020204" pitchFamily="34" charset="-122"/>
              </a:rPr>
              <a:t>【</a:t>
            </a:r>
            <a:r>
              <a:rPr lang="zh-CN" altLang="en-US" dirty="0" smtClean="0">
                <a:latin typeface="微软雅黑" panose="020B0503020204020204" pitchFamily="34" charset="-122"/>
                <a:ea typeface="微软雅黑" panose="020B0503020204020204" pitchFamily="34" charset="-122"/>
                <a:sym typeface="微软雅黑" panose="020B0503020204020204" pitchFamily="34" charset="-122"/>
              </a:rPr>
              <a:t>任务</a:t>
            </a:r>
            <a:r>
              <a:rPr lang="en-US" altLang="zh-CN" dirty="0" smtClean="0">
                <a:latin typeface="微软雅黑" panose="020B0503020204020204" pitchFamily="34" charset="-122"/>
                <a:ea typeface="微软雅黑" panose="020B0503020204020204" pitchFamily="34" charset="-122"/>
                <a:sym typeface="微软雅黑" panose="020B0503020204020204" pitchFamily="34" charset="-122"/>
              </a:rPr>
              <a:t>5-2】</a:t>
            </a:r>
            <a:endParaRPr lang="zh-CN" altLang="en-US"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9" name="Line 5"/>
          <p:cNvSpPr>
            <a:spLocks noChangeShapeType="1"/>
          </p:cNvSpPr>
          <p:nvPr/>
        </p:nvSpPr>
        <p:spPr bwMode="auto">
          <a:xfrm>
            <a:off x="1527175" y="2368075"/>
            <a:ext cx="0" cy="4491513"/>
          </a:xfrm>
          <a:prstGeom prst="line">
            <a:avLst/>
          </a:prstGeom>
          <a:noFill/>
          <a:ln w="12700" cap="flat">
            <a:solidFill>
              <a:srgbClr val="2E2C2C"/>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0" name="Freeform 11"/>
          <p:cNvSpPr/>
          <p:nvPr/>
        </p:nvSpPr>
        <p:spPr bwMode="auto">
          <a:xfrm>
            <a:off x="1863801" y="2244523"/>
            <a:ext cx="165014" cy="206375"/>
          </a:xfrm>
          <a:custGeom>
            <a:avLst/>
            <a:gdLst>
              <a:gd name="T0" fmla="*/ 184 w 205"/>
              <a:gd name="T1" fmla="*/ 108 h 261"/>
              <a:gd name="T2" fmla="*/ 109 w 205"/>
              <a:gd name="T3" fmla="*/ 60 h 261"/>
              <a:gd name="T4" fmla="*/ 32 w 205"/>
              <a:gd name="T5" fmla="*/ 10 h 261"/>
              <a:gd name="T6" fmla="*/ 0 w 205"/>
              <a:gd name="T7" fmla="*/ 33 h 261"/>
              <a:gd name="T8" fmla="*/ 0 w 205"/>
              <a:gd name="T9" fmla="*/ 130 h 261"/>
              <a:gd name="T10" fmla="*/ 0 w 205"/>
              <a:gd name="T11" fmla="*/ 229 h 261"/>
              <a:gd name="T12" fmla="*/ 34 w 205"/>
              <a:gd name="T13" fmla="*/ 249 h 261"/>
              <a:gd name="T14" fmla="*/ 109 w 205"/>
              <a:gd name="T15" fmla="*/ 201 h 261"/>
              <a:gd name="T16" fmla="*/ 186 w 205"/>
              <a:gd name="T17" fmla="*/ 151 h 261"/>
              <a:gd name="T18" fmla="*/ 184 w 205"/>
              <a:gd name="T19" fmla="*/ 108 h 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5" h="261">
                <a:moveTo>
                  <a:pt x="184" y="108"/>
                </a:moveTo>
                <a:lnTo>
                  <a:pt x="109" y="60"/>
                </a:lnTo>
                <a:cubicBezTo>
                  <a:pt x="83" y="43"/>
                  <a:pt x="58" y="27"/>
                  <a:pt x="32" y="10"/>
                </a:cubicBezTo>
                <a:cubicBezTo>
                  <a:pt x="11" y="0"/>
                  <a:pt x="0" y="8"/>
                  <a:pt x="0" y="33"/>
                </a:cubicBezTo>
                <a:lnTo>
                  <a:pt x="0" y="130"/>
                </a:lnTo>
                <a:cubicBezTo>
                  <a:pt x="0" y="163"/>
                  <a:pt x="0" y="196"/>
                  <a:pt x="0" y="229"/>
                </a:cubicBezTo>
                <a:cubicBezTo>
                  <a:pt x="2" y="255"/>
                  <a:pt x="14" y="261"/>
                  <a:pt x="34" y="249"/>
                </a:cubicBezTo>
                <a:lnTo>
                  <a:pt x="109" y="201"/>
                </a:lnTo>
                <a:cubicBezTo>
                  <a:pt x="135" y="184"/>
                  <a:pt x="160" y="168"/>
                  <a:pt x="186" y="151"/>
                </a:cubicBezTo>
                <a:cubicBezTo>
                  <a:pt x="205" y="136"/>
                  <a:pt x="203" y="122"/>
                  <a:pt x="184" y="108"/>
                </a:cubicBezTo>
                <a:close/>
              </a:path>
            </a:pathLst>
          </a:custGeom>
          <a:solidFill>
            <a:srgbClr val="6F737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dirty="0">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5" name="组合 4"/>
          <p:cNvGrpSpPr/>
          <p:nvPr/>
        </p:nvGrpSpPr>
        <p:grpSpPr>
          <a:xfrm>
            <a:off x="1194675" y="2116783"/>
            <a:ext cx="717230" cy="523220"/>
            <a:chOff x="1194675" y="2116783"/>
            <a:chExt cx="717230" cy="523220"/>
          </a:xfrm>
        </p:grpSpPr>
        <p:sp>
          <p:nvSpPr>
            <p:cNvPr id="32" name="Freeform 8"/>
            <p:cNvSpPr/>
            <p:nvPr/>
          </p:nvSpPr>
          <p:spPr bwMode="auto">
            <a:xfrm>
              <a:off x="1219361" y="2161700"/>
              <a:ext cx="615629" cy="433387"/>
            </a:xfrm>
            <a:custGeom>
              <a:avLst/>
              <a:gdLst>
                <a:gd name="T0" fmla="*/ 43 w 764"/>
                <a:gd name="T1" fmla="*/ 0 h 549"/>
                <a:gd name="T2" fmla="*/ 721 w 764"/>
                <a:gd name="T3" fmla="*/ 0 h 549"/>
                <a:gd name="T4" fmla="*/ 764 w 764"/>
                <a:gd name="T5" fmla="*/ 43 h 549"/>
                <a:gd name="T6" fmla="*/ 764 w 764"/>
                <a:gd name="T7" fmla="*/ 506 h 549"/>
                <a:gd name="T8" fmla="*/ 721 w 764"/>
                <a:gd name="T9" fmla="*/ 549 h 549"/>
                <a:gd name="T10" fmla="*/ 43 w 764"/>
                <a:gd name="T11" fmla="*/ 549 h 549"/>
                <a:gd name="T12" fmla="*/ 0 w 764"/>
                <a:gd name="T13" fmla="*/ 506 h 549"/>
                <a:gd name="T14" fmla="*/ 0 w 764"/>
                <a:gd name="T15" fmla="*/ 43 h 549"/>
                <a:gd name="T16" fmla="*/ 43 w 764"/>
                <a:gd name="T17" fmla="*/ 0 h 5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64" h="549">
                  <a:moveTo>
                    <a:pt x="43" y="0"/>
                  </a:moveTo>
                  <a:lnTo>
                    <a:pt x="721" y="0"/>
                  </a:lnTo>
                  <a:cubicBezTo>
                    <a:pt x="744" y="0"/>
                    <a:pt x="764" y="20"/>
                    <a:pt x="764" y="43"/>
                  </a:cubicBezTo>
                  <a:lnTo>
                    <a:pt x="764" y="506"/>
                  </a:lnTo>
                  <a:cubicBezTo>
                    <a:pt x="764" y="530"/>
                    <a:pt x="744" y="549"/>
                    <a:pt x="721" y="549"/>
                  </a:cubicBezTo>
                  <a:lnTo>
                    <a:pt x="43" y="549"/>
                  </a:lnTo>
                  <a:cubicBezTo>
                    <a:pt x="20" y="549"/>
                    <a:pt x="0" y="530"/>
                    <a:pt x="0" y="506"/>
                  </a:cubicBezTo>
                  <a:lnTo>
                    <a:pt x="0" y="43"/>
                  </a:lnTo>
                  <a:cubicBezTo>
                    <a:pt x="0" y="20"/>
                    <a:pt x="20" y="0"/>
                    <a:pt x="43" y="0"/>
                  </a:cubicBezTo>
                  <a:close/>
                </a:path>
              </a:pathLst>
            </a:custGeom>
            <a:solidFill>
              <a:srgbClr val="3A4187"/>
            </a:solidFill>
            <a:ln>
              <a:noFill/>
            </a:ln>
            <a:extLst/>
          </p:spPr>
          <p:txBody>
            <a:bodyPr vert="horz" wrap="square" lIns="91440" tIns="45720" rIns="91440" bIns="45720" numCol="1" anchor="t" anchorCtr="0" compatLnSpc="1"/>
            <a:lstStyle/>
            <a:p>
              <a:endParaRPr lang="zh-CN" altLang="en-US"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3" name="TextBox 10"/>
            <p:cNvSpPr txBox="1"/>
            <p:nvPr/>
          </p:nvSpPr>
          <p:spPr>
            <a:xfrm>
              <a:off x="1194675" y="2116783"/>
              <a:ext cx="717230" cy="523220"/>
            </a:xfrm>
            <a:prstGeom prst="rect">
              <a:avLst/>
            </a:prstGeom>
            <a:noFill/>
          </p:spPr>
          <p:txBody>
            <a:bodyPr wrap="square" rtlCol="0">
              <a:spAutoFit/>
            </a:bodyPr>
            <a:lstStyle/>
            <a:p>
              <a:pPr algn="ctr"/>
              <a:r>
                <a:rPr lang="en-US" altLang="zh-CN" sz="2800" dirty="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01</a:t>
              </a:r>
              <a:endParaRPr lang="zh-CN" altLang="en-US" sz="28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76" name="矩形 75"/>
          <p:cNvSpPr/>
          <p:nvPr/>
        </p:nvSpPr>
        <p:spPr>
          <a:xfrm>
            <a:off x="2791496" y="1524794"/>
            <a:ext cx="9406854" cy="381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cs typeface="思源黑体 CN Bold" panose="020B0800000000000000" pitchFamily="34" charset="-122"/>
              <a:sym typeface="微软雅黑" panose="020B0503020204020204" pitchFamily="34" charset="-122"/>
            </a:endParaRPr>
          </a:p>
        </p:txBody>
      </p:sp>
      <p:sp>
        <p:nvSpPr>
          <p:cNvPr id="77" name="文本框 111"/>
          <p:cNvSpPr txBox="1"/>
          <p:nvPr/>
        </p:nvSpPr>
        <p:spPr>
          <a:xfrm>
            <a:off x="777875" y="1460663"/>
            <a:ext cx="2398247" cy="461665"/>
          </a:xfrm>
          <a:prstGeom prst="rect">
            <a:avLst/>
          </a:prstGeom>
          <a:noFill/>
        </p:spPr>
        <p:txBody>
          <a:bodyPr wrap="square" rtlCol="0">
            <a:spAutoFit/>
          </a:bodyPr>
          <a:lstStyle/>
          <a:p>
            <a:r>
              <a:rPr lang="en-US" altLang="zh-CN" b="1">
                <a:latin typeface="微软雅黑" panose="020B0503020204020204" pitchFamily="34" charset="-122"/>
                <a:ea typeface="微软雅黑" panose="020B0503020204020204" pitchFamily="34" charset="-122"/>
                <a:sym typeface="微软雅黑" panose="020B0503020204020204" pitchFamily="34" charset="-122"/>
              </a:rPr>
              <a:t>【</a:t>
            </a:r>
            <a:r>
              <a:rPr lang="zh-CN" altLang="en-US" b="1">
                <a:latin typeface="微软雅黑" panose="020B0503020204020204" pitchFamily="34" charset="-122"/>
                <a:ea typeface="微软雅黑" panose="020B0503020204020204" pitchFamily="34" charset="-122"/>
                <a:sym typeface="微软雅黑" panose="020B0503020204020204" pitchFamily="34" charset="-122"/>
              </a:rPr>
              <a:t>任务实施</a:t>
            </a:r>
            <a:r>
              <a:rPr lang="en-US" altLang="zh-CN" b="1">
                <a:latin typeface="微软雅黑" panose="020B0503020204020204" pitchFamily="34" charset="-122"/>
                <a:ea typeface="微软雅黑" panose="020B0503020204020204" pitchFamily="34" charset="-122"/>
                <a:sym typeface="微软雅黑" panose="020B0503020204020204" pitchFamily="34" charset="-122"/>
              </a:rPr>
              <a:t>】</a:t>
            </a:r>
            <a:endParaRPr lang="zh-CN" altLang="en-US" b="1">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2" name="TextBox 117"/>
          <p:cNvSpPr txBox="1"/>
          <p:nvPr/>
        </p:nvSpPr>
        <p:spPr>
          <a:xfrm>
            <a:off x="2202575" y="2129299"/>
            <a:ext cx="9230600" cy="787513"/>
          </a:xfrm>
          <a:prstGeom prst="rect">
            <a:avLst/>
          </a:prstGeom>
          <a:noFill/>
        </p:spPr>
        <p:txBody>
          <a:bodyPr wrap="square" lIns="91431" tIns="45715" rIns="91431" bIns="45715" rtlCol="0">
            <a:spAutoFit/>
          </a:bodyPr>
          <a:lstStyle/>
          <a:p>
            <a:pPr>
              <a:lnSpc>
                <a:spcPct val="150000"/>
              </a:lnSpc>
            </a:pPr>
            <a:r>
              <a:rPr lang="zh-CN" altLang="en-US" sz="1600" b="1" spc="-10" dirty="0" smtClean="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创建</a:t>
            </a:r>
            <a:r>
              <a:rPr lang="en-US" altLang="zh-CN" sz="1600" b="1" spc="-1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Python </a:t>
            </a:r>
            <a:r>
              <a:rPr lang="zh-CN" altLang="en-US" sz="1600" b="1" spc="-1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程序文件“</a:t>
            </a:r>
            <a:r>
              <a:rPr lang="en-US" altLang="zh-CN" sz="1600" b="1" spc="-1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t5-2.py</a:t>
            </a:r>
            <a:r>
              <a:rPr lang="en-US" altLang="zh-CN" sz="1600" b="1" spc="-10" dirty="0" smtClean="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1600" b="1" spc="-10" dirty="0" smtClean="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，编写代码。</a:t>
            </a:r>
            <a:endParaRPr lang="zh-CN" altLang="en-US" sz="1600" b="1" spc="-1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ct val="150000"/>
              </a:lnSpc>
            </a:pPr>
            <a:endParaRPr lang="zh-CN" altLang="en-US" sz="1600" b="1" spc="-1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9" name="Freeform 11"/>
          <p:cNvSpPr/>
          <p:nvPr/>
        </p:nvSpPr>
        <p:spPr bwMode="auto">
          <a:xfrm>
            <a:off x="1863801" y="5451153"/>
            <a:ext cx="165014" cy="206375"/>
          </a:xfrm>
          <a:custGeom>
            <a:avLst/>
            <a:gdLst>
              <a:gd name="T0" fmla="*/ 184 w 205"/>
              <a:gd name="T1" fmla="*/ 108 h 261"/>
              <a:gd name="T2" fmla="*/ 109 w 205"/>
              <a:gd name="T3" fmla="*/ 60 h 261"/>
              <a:gd name="T4" fmla="*/ 32 w 205"/>
              <a:gd name="T5" fmla="*/ 10 h 261"/>
              <a:gd name="T6" fmla="*/ 0 w 205"/>
              <a:gd name="T7" fmla="*/ 33 h 261"/>
              <a:gd name="T8" fmla="*/ 0 w 205"/>
              <a:gd name="T9" fmla="*/ 130 h 261"/>
              <a:gd name="T10" fmla="*/ 0 w 205"/>
              <a:gd name="T11" fmla="*/ 229 h 261"/>
              <a:gd name="T12" fmla="*/ 34 w 205"/>
              <a:gd name="T13" fmla="*/ 249 h 261"/>
              <a:gd name="T14" fmla="*/ 109 w 205"/>
              <a:gd name="T15" fmla="*/ 201 h 261"/>
              <a:gd name="T16" fmla="*/ 186 w 205"/>
              <a:gd name="T17" fmla="*/ 151 h 261"/>
              <a:gd name="T18" fmla="*/ 184 w 205"/>
              <a:gd name="T19" fmla="*/ 108 h 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5" h="261">
                <a:moveTo>
                  <a:pt x="184" y="108"/>
                </a:moveTo>
                <a:lnTo>
                  <a:pt x="109" y="60"/>
                </a:lnTo>
                <a:cubicBezTo>
                  <a:pt x="83" y="43"/>
                  <a:pt x="58" y="27"/>
                  <a:pt x="32" y="10"/>
                </a:cubicBezTo>
                <a:cubicBezTo>
                  <a:pt x="11" y="0"/>
                  <a:pt x="0" y="8"/>
                  <a:pt x="0" y="33"/>
                </a:cubicBezTo>
                <a:lnTo>
                  <a:pt x="0" y="130"/>
                </a:lnTo>
                <a:cubicBezTo>
                  <a:pt x="0" y="163"/>
                  <a:pt x="0" y="196"/>
                  <a:pt x="0" y="229"/>
                </a:cubicBezTo>
                <a:cubicBezTo>
                  <a:pt x="2" y="255"/>
                  <a:pt x="14" y="261"/>
                  <a:pt x="34" y="249"/>
                </a:cubicBezTo>
                <a:lnTo>
                  <a:pt x="109" y="201"/>
                </a:lnTo>
                <a:cubicBezTo>
                  <a:pt x="135" y="184"/>
                  <a:pt x="160" y="168"/>
                  <a:pt x="186" y="151"/>
                </a:cubicBezTo>
                <a:cubicBezTo>
                  <a:pt x="205" y="136"/>
                  <a:pt x="203" y="122"/>
                  <a:pt x="184" y="108"/>
                </a:cubicBezTo>
                <a:close/>
              </a:path>
            </a:pathLst>
          </a:custGeom>
          <a:solidFill>
            <a:srgbClr val="6F737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dirty="0">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20" name="组合 19"/>
          <p:cNvGrpSpPr/>
          <p:nvPr/>
        </p:nvGrpSpPr>
        <p:grpSpPr>
          <a:xfrm>
            <a:off x="1194675" y="5255742"/>
            <a:ext cx="717230" cy="523220"/>
            <a:chOff x="1194675" y="2116783"/>
            <a:chExt cx="717230" cy="523220"/>
          </a:xfrm>
        </p:grpSpPr>
        <p:sp>
          <p:nvSpPr>
            <p:cNvPr id="21" name="Freeform 8"/>
            <p:cNvSpPr/>
            <p:nvPr/>
          </p:nvSpPr>
          <p:spPr bwMode="auto">
            <a:xfrm>
              <a:off x="1219361" y="2161700"/>
              <a:ext cx="615629" cy="433387"/>
            </a:xfrm>
            <a:custGeom>
              <a:avLst/>
              <a:gdLst>
                <a:gd name="T0" fmla="*/ 43 w 764"/>
                <a:gd name="T1" fmla="*/ 0 h 549"/>
                <a:gd name="T2" fmla="*/ 721 w 764"/>
                <a:gd name="T3" fmla="*/ 0 h 549"/>
                <a:gd name="T4" fmla="*/ 764 w 764"/>
                <a:gd name="T5" fmla="*/ 43 h 549"/>
                <a:gd name="T6" fmla="*/ 764 w 764"/>
                <a:gd name="T7" fmla="*/ 506 h 549"/>
                <a:gd name="T8" fmla="*/ 721 w 764"/>
                <a:gd name="T9" fmla="*/ 549 h 549"/>
                <a:gd name="T10" fmla="*/ 43 w 764"/>
                <a:gd name="T11" fmla="*/ 549 h 549"/>
                <a:gd name="T12" fmla="*/ 0 w 764"/>
                <a:gd name="T13" fmla="*/ 506 h 549"/>
                <a:gd name="T14" fmla="*/ 0 w 764"/>
                <a:gd name="T15" fmla="*/ 43 h 549"/>
                <a:gd name="T16" fmla="*/ 43 w 764"/>
                <a:gd name="T17" fmla="*/ 0 h 5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64" h="549">
                  <a:moveTo>
                    <a:pt x="43" y="0"/>
                  </a:moveTo>
                  <a:lnTo>
                    <a:pt x="721" y="0"/>
                  </a:lnTo>
                  <a:cubicBezTo>
                    <a:pt x="744" y="0"/>
                    <a:pt x="764" y="20"/>
                    <a:pt x="764" y="43"/>
                  </a:cubicBezTo>
                  <a:lnTo>
                    <a:pt x="764" y="506"/>
                  </a:lnTo>
                  <a:cubicBezTo>
                    <a:pt x="764" y="530"/>
                    <a:pt x="744" y="549"/>
                    <a:pt x="721" y="549"/>
                  </a:cubicBezTo>
                  <a:lnTo>
                    <a:pt x="43" y="549"/>
                  </a:lnTo>
                  <a:cubicBezTo>
                    <a:pt x="20" y="549"/>
                    <a:pt x="0" y="530"/>
                    <a:pt x="0" y="506"/>
                  </a:cubicBezTo>
                  <a:lnTo>
                    <a:pt x="0" y="43"/>
                  </a:lnTo>
                  <a:cubicBezTo>
                    <a:pt x="0" y="20"/>
                    <a:pt x="20" y="0"/>
                    <a:pt x="43" y="0"/>
                  </a:cubicBezTo>
                  <a:close/>
                </a:path>
              </a:pathLst>
            </a:custGeom>
            <a:solidFill>
              <a:srgbClr val="3A4187"/>
            </a:solidFill>
            <a:ln>
              <a:noFill/>
            </a:ln>
            <a:extLst/>
          </p:spPr>
          <p:txBody>
            <a:bodyPr vert="horz" wrap="square" lIns="91440" tIns="45720" rIns="91440" bIns="45720" numCol="1" anchor="t" anchorCtr="0" compatLnSpc="1"/>
            <a:lstStyle/>
            <a:p>
              <a:endParaRPr lang="zh-CN" altLang="en-US"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5" name="TextBox 10"/>
            <p:cNvSpPr txBox="1"/>
            <p:nvPr/>
          </p:nvSpPr>
          <p:spPr>
            <a:xfrm>
              <a:off x="1194675" y="2116783"/>
              <a:ext cx="717230" cy="523220"/>
            </a:xfrm>
            <a:prstGeom prst="rect">
              <a:avLst/>
            </a:prstGeom>
            <a:noFill/>
          </p:spPr>
          <p:txBody>
            <a:bodyPr wrap="square" rtlCol="0">
              <a:spAutoFit/>
            </a:bodyPr>
            <a:lstStyle/>
            <a:p>
              <a:pPr algn="ctr"/>
              <a:r>
                <a:rPr lang="en-US" altLang="zh-CN" sz="2800" dirty="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02</a:t>
              </a:r>
              <a:endParaRPr lang="zh-CN" altLang="en-US" sz="28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grpSp>
        <p:nvGrpSpPr>
          <p:cNvPr id="7" name="组合 6"/>
          <p:cNvGrpSpPr/>
          <p:nvPr/>
        </p:nvGrpSpPr>
        <p:grpSpPr>
          <a:xfrm>
            <a:off x="2236230" y="2700027"/>
            <a:ext cx="6834746" cy="2465356"/>
            <a:chOff x="2439994" y="3543070"/>
            <a:chExt cx="7221838" cy="2604984"/>
          </a:xfrm>
        </p:grpSpPr>
        <p:pic>
          <p:nvPicPr>
            <p:cNvPr id="4" name="图片 3"/>
            <p:cNvPicPr>
              <a:picLocks noChangeAspect="1"/>
            </p:cNvPicPr>
            <p:nvPr/>
          </p:nvPicPr>
          <p:blipFill>
            <a:blip r:embed="rId3"/>
            <a:stretch>
              <a:fillRect/>
            </a:stretch>
          </p:blipFill>
          <p:spPr>
            <a:xfrm>
              <a:off x="2439994" y="3543070"/>
              <a:ext cx="3907476" cy="2604984"/>
            </a:xfrm>
            <a:prstGeom prst="rect">
              <a:avLst/>
            </a:prstGeom>
          </p:spPr>
        </p:pic>
        <p:pic>
          <p:nvPicPr>
            <p:cNvPr id="6" name="图片 5"/>
            <p:cNvPicPr>
              <a:picLocks noChangeAspect="1"/>
            </p:cNvPicPr>
            <p:nvPr/>
          </p:nvPicPr>
          <p:blipFill rotWithShape="1">
            <a:blip r:embed="rId4"/>
            <a:srcRect r="22424"/>
            <a:stretch/>
          </p:blipFill>
          <p:spPr>
            <a:xfrm>
              <a:off x="5716565" y="3543070"/>
              <a:ext cx="3945267" cy="2597303"/>
            </a:xfrm>
            <a:prstGeom prst="rect">
              <a:avLst/>
            </a:prstGeom>
          </p:spPr>
        </p:pic>
      </p:grpSp>
      <p:sp>
        <p:nvSpPr>
          <p:cNvPr id="39" name="TextBox 117"/>
          <p:cNvSpPr txBox="1"/>
          <p:nvPr/>
        </p:nvSpPr>
        <p:spPr>
          <a:xfrm>
            <a:off x="2202575" y="5315865"/>
            <a:ext cx="9230600" cy="418181"/>
          </a:xfrm>
          <a:prstGeom prst="rect">
            <a:avLst/>
          </a:prstGeom>
          <a:noFill/>
        </p:spPr>
        <p:txBody>
          <a:bodyPr wrap="square" lIns="91431" tIns="45715" rIns="91431" bIns="45715" rtlCol="0">
            <a:spAutoFit/>
          </a:bodyPr>
          <a:lstStyle/>
          <a:p>
            <a:pPr>
              <a:lnSpc>
                <a:spcPct val="150000"/>
              </a:lnSpc>
            </a:pPr>
            <a:r>
              <a:rPr lang="zh-CN" altLang="en-US" sz="1600" b="1" spc="-1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运行</a:t>
            </a:r>
            <a:r>
              <a:rPr lang="zh-CN" altLang="en-US" sz="1600" b="1" spc="-10" dirty="0" smtClean="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程序</a:t>
            </a:r>
            <a:r>
              <a:rPr lang="zh-CN" altLang="en-US" sz="1600" b="1" spc="-1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文件“</a:t>
            </a:r>
            <a:r>
              <a:rPr lang="en-US" altLang="zh-CN" sz="1600" b="1" spc="-1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5-7.py</a:t>
            </a:r>
            <a:r>
              <a:rPr lang="en-US" altLang="zh-CN" sz="1600" b="1" spc="-10" dirty="0" smtClean="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1600" b="1" spc="-10" dirty="0" smtClean="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 。</a:t>
            </a:r>
            <a:endParaRPr lang="zh-CN" altLang="en-US" sz="1600" b="1" spc="-1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pic>
        <p:nvPicPr>
          <p:cNvPr id="8" name="图片 7"/>
          <p:cNvPicPr>
            <a:picLocks noChangeAspect="1"/>
          </p:cNvPicPr>
          <p:nvPr/>
        </p:nvPicPr>
        <p:blipFill>
          <a:blip r:embed="rId5"/>
          <a:stretch>
            <a:fillRect/>
          </a:stretch>
        </p:blipFill>
        <p:spPr>
          <a:xfrm>
            <a:off x="2175269" y="5884527"/>
            <a:ext cx="6895705" cy="840759"/>
          </a:xfrm>
          <a:prstGeom prst="rect">
            <a:avLst/>
          </a:prstGeom>
        </p:spPr>
      </p:pic>
    </p:spTree>
    <p:extLst>
      <p:ext uri="{BB962C8B-B14F-4D97-AF65-F5344CB8AC3E}">
        <p14:creationId xmlns:p14="http://schemas.microsoft.com/office/powerpoint/2010/main" val="27176227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73026" y="0"/>
            <a:ext cx="12344401" cy="6859588"/>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ECECF2">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21963" tIns="60981" rIns="121963" bIns="60981"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 name="矩形 5"/>
          <p:cNvSpPr/>
          <p:nvPr/>
        </p:nvSpPr>
        <p:spPr>
          <a:xfrm>
            <a:off x="-73025" y="565785"/>
            <a:ext cx="12344400" cy="1076960"/>
          </a:xfrm>
          <a:prstGeom prst="rect">
            <a:avLst/>
          </a:prstGeom>
          <a:solidFill>
            <a:srgbClr val="1A8A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2" name="Rectangle 3"/>
          <p:cNvSpPr txBox="1">
            <a:spLocks noRot="1" noChangeArrowheads="1"/>
          </p:cNvSpPr>
          <p:nvPr/>
        </p:nvSpPr>
        <p:spPr>
          <a:xfrm>
            <a:off x="-85726" y="1642914"/>
            <a:ext cx="5797549" cy="4270375"/>
          </a:xfrm>
          <a:prstGeom prst="rect">
            <a:avLst/>
          </a:prstGeom>
        </p:spPr>
        <p:txBody>
          <a:bodyPr vert="horz" lIns="121917" tIns="60958" rIns="121917" bIns="60958" rtlCol="0">
            <a:normAutofit/>
          </a:bodyPr>
          <a:lstStyle>
            <a:lvl1pPr marL="457200" indent="-457200" algn="l" defTabSz="1219835" rtl="0" eaLnBrk="1" latinLnBrk="0" hangingPunct="1">
              <a:spcBef>
                <a:spcPct val="20000"/>
              </a:spcBef>
              <a:buSzPct val="80000"/>
              <a:buFont typeface="Wingdings" panose="05000000000000000000" pitchFamily="2" charset="2"/>
              <a:buChar char="l"/>
              <a:defRPr sz="2000" kern="1200">
                <a:solidFill>
                  <a:schemeClr val="tx1"/>
                </a:solidFill>
                <a:latin typeface="+mn-lt"/>
                <a:ea typeface="+mn-ea"/>
                <a:cs typeface="+mn-cs"/>
              </a:defRPr>
            </a:lvl1pPr>
            <a:lvl2pPr marL="991235" indent="-381000" algn="l" defTabSz="1219835"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1524635" indent="-304800" algn="l" defTabSz="1219835"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2134235" indent="-304800" algn="l" defTabSz="1219835"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744470" indent="-304800" algn="l" defTabSz="1219835"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3354070" indent="-304800" algn="l" defTabSz="1219835"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6pPr>
            <a:lvl7pPr marL="3963670" indent="-304800" algn="l" defTabSz="1219835"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7pPr>
            <a:lvl8pPr marL="4573905" indent="-304800" algn="l" defTabSz="1219835"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8pPr>
            <a:lvl9pPr marL="5183505" indent="-304800" algn="l" defTabSz="1219835"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9pPr>
          </a:lstStyle>
          <a:p>
            <a:endParaRPr lang="zh-CN" altLang="en-US"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7" name="TextBox 1"/>
          <p:cNvSpPr txBox="1"/>
          <p:nvPr/>
        </p:nvSpPr>
        <p:spPr>
          <a:xfrm>
            <a:off x="2289175" y="635737"/>
            <a:ext cx="1641475" cy="82364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60981" rtlCol="0">
            <a:spAutoFit/>
          </a:bodyPr>
          <a:lstStyle/>
          <a:p>
            <a:pPr>
              <a:lnSpc>
                <a:spcPts val="6935"/>
              </a:lnSpc>
            </a:pPr>
            <a:r>
              <a:rPr lang="zh-CN" altLang="en-US" sz="3200" dirty="0">
                <a:solidFill>
                  <a:schemeClr val="bg1"/>
                </a:solidFill>
                <a:latin typeface="微软雅黑" panose="020B0503020204020204" pitchFamily="34" charset="-122"/>
                <a:ea typeface="微软雅黑" panose="020B0503020204020204" pitchFamily="34" charset="-122"/>
                <a:cs typeface="Microsoft YaHei UI" panose="020B0503020204020204" pitchFamily="18" charset="-122"/>
                <a:sym typeface="微软雅黑" panose="020B0503020204020204" pitchFamily="34" charset="-122"/>
              </a:rPr>
              <a:t>循序渐进</a:t>
            </a:r>
          </a:p>
        </p:txBody>
      </p:sp>
      <p:sp>
        <p:nvSpPr>
          <p:cNvPr id="8" name="矩形 7"/>
          <p:cNvSpPr/>
          <p:nvPr/>
        </p:nvSpPr>
        <p:spPr>
          <a:xfrm>
            <a:off x="1527175" y="652145"/>
            <a:ext cx="304800" cy="914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20" name="组合 19"/>
          <p:cNvGrpSpPr/>
          <p:nvPr/>
        </p:nvGrpSpPr>
        <p:grpSpPr>
          <a:xfrm>
            <a:off x="0" y="2286635"/>
            <a:ext cx="1690370" cy="1022350"/>
            <a:chOff x="25399" y="883487"/>
            <a:chExt cx="3581401" cy="1022307"/>
          </a:xfrm>
        </p:grpSpPr>
        <p:cxnSp>
          <p:nvCxnSpPr>
            <p:cNvPr id="21" name="直接连接符 20"/>
            <p:cNvCxnSpPr/>
            <p:nvPr/>
          </p:nvCxnSpPr>
          <p:spPr>
            <a:xfrm>
              <a:off x="25399" y="883487"/>
              <a:ext cx="3581401"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25399" y="1040650"/>
              <a:ext cx="3581401"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a:off x="25399" y="1212100"/>
              <a:ext cx="3581401"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a:xfrm>
              <a:off x="25399" y="1405731"/>
              <a:ext cx="3581401"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a:off x="25399" y="1577181"/>
              <a:ext cx="3581401"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a:off x="25399" y="1734344"/>
              <a:ext cx="3581401"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25399" y="1905794"/>
              <a:ext cx="3581401" cy="0"/>
            </a:xfrm>
            <a:prstGeom prst="line">
              <a:avLst/>
            </a:prstGeom>
            <a:ln w="19050"/>
          </p:spPr>
          <p:style>
            <a:lnRef idx="1">
              <a:schemeClr val="accent1"/>
            </a:lnRef>
            <a:fillRef idx="0">
              <a:schemeClr val="accent1"/>
            </a:fillRef>
            <a:effectRef idx="0">
              <a:schemeClr val="accent1"/>
            </a:effectRef>
            <a:fontRef idx="minor">
              <a:schemeClr val="tx1"/>
            </a:fontRef>
          </p:style>
        </p:cxnSp>
      </p:grpSp>
      <p:graphicFrame>
        <p:nvGraphicFramePr>
          <p:cNvPr id="29" name="表格 28"/>
          <p:cNvGraphicFramePr>
            <a:graphicFrameLocks noGrp="1"/>
          </p:cNvGraphicFramePr>
          <p:nvPr>
            <p:custDataLst>
              <p:tags r:id="rId1"/>
            </p:custDataLst>
            <p:extLst>
              <p:ext uri="{D42A27DB-BD31-4B8C-83A1-F6EECF244321}">
                <p14:modId xmlns:p14="http://schemas.microsoft.com/office/powerpoint/2010/main" val="725191493"/>
              </p:ext>
            </p:extLst>
          </p:nvPr>
        </p:nvGraphicFramePr>
        <p:xfrm>
          <a:off x="2289174" y="2210435"/>
          <a:ext cx="9296401" cy="4527872"/>
        </p:xfrm>
        <a:graphic>
          <a:graphicData uri="http://schemas.openxmlformats.org/drawingml/2006/table">
            <a:tbl>
              <a:tblPr firstRow="1" bandRow="1">
                <a:tableStyleId>{3B4B98B0-60AC-42C2-AFA5-B58CD77FA1E5}</a:tableStyleId>
              </a:tblPr>
              <a:tblGrid>
                <a:gridCol w="4724401">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2628">
                <a:tc>
                  <a:txBody>
                    <a:bodyPr/>
                    <a:lstStyle/>
                    <a:p>
                      <a:pPr indent="0" algn="l"/>
                      <a:r>
                        <a:rPr lang="zh-CN" altLang="en-US" sz="1400" dirty="0" smtClean="0">
                          <a:latin typeface="微软雅黑" panose="020B0503020204020204" pitchFamily="34" charset="-122"/>
                          <a:ea typeface="微软雅黑" panose="020B0503020204020204" pitchFamily="34" charset="-122"/>
                          <a:sym typeface="微软雅黑" panose="020B0503020204020204" pitchFamily="34" charset="-122"/>
                        </a:rPr>
                        <a:t>知识要点</a:t>
                      </a:r>
                    </a:p>
                  </a:txBody>
                  <a:tcPr/>
                </a:tc>
                <a:tc>
                  <a:txBody>
                    <a:bodyPr/>
                    <a:lstStyle>
                      <a:lvl1pPr marL="342900" indent="-342900" algn="l">
                        <a:spcBef>
                          <a:spcPct val="20000"/>
                        </a:spcBef>
                        <a:defRPr sz="2000" b="1">
                          <a:solidFill>
                            <a:schemeClr val="tx1"/>
                          </a:solidFill>
                          <a:latin typeface="Arial" panose="020B0604020202020204" pitchFamily="34" charset="0"/>
                          <a:ea typeface="黑体" panose="02010609060101010101" pitchFamily="49" charset="-122"/>
                        </a:defRPr>
                      </a:lvl1pPr>
                      <a:lvl2pPr marL="742950" indent="-285750" algn="l">
                        <a:spcBef>
                          <a:spcPct val="20000"/>
                        </a:spcBef>
                        <a:defRPr b="1">
                          <a:solidFill>
                            <a:schemeClr val="tx1"/>
                          </a:solidFill>
                          <a:latin typeface="Arial" panose="020B0604020202020204" pitchFamily="34" charset="0"/>
                          <a:ea typeface="黑体" panose="02010609060101010101" pitchFamily="49" charset="-122"/>
                        </a:defRPr>
                      </a:lvl2pPr>
                      <a:lvl3pPr marL="1143000" indent="-228600" algn="l">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lgn="l">
                        <a:spcBef>
                          <a:spcPct val="20000"/>
                        </a:spcBef>
                        <a:defRPr>
                          <a:solidFill>
                            <a:schemeClr val="tx1"/>
                          </a:solidFill>
                          <a:latin typeface="Arial" panose="020B0604020202020204" pitchFamily="34" charset="0"/>
                          <a:ea typeface="宋体" panose="02010600030101010101" pitchFamily="2" charset="-122"/>
                        </a:defRPr>
                      </a:lvl4pPr>
                      <a:lvl5pPr marL="2057400" indent="-228600" algn="l">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zh-CN" altLang="en-US" sz="1400" b="0" i="0" u="none" strike="noStrike" cap="none" normalizeH="0" baseline="0" dirty="0">
                        <a:ln>
                          <a:noFill/>
                        </a:ln>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sym typeface="微软雅黑" panose="020B0503020204020204" pitchFamily="34" charset="-122"/>
                      </a:endParaRPr>
                    </a:p>
                  </a:txBody>
                  <a:tcPr marT="45725" marB="45725" anchor="ctr" horzOverflow="overflow"/>
                </a:tc>
                <a:extLst>
                  <a:ext uri="{0D108BD9-81ED-4DB2-BD59-A6C34878D82A}">
                    <a16:rowId xmlns:a16="http://schemas.microsoft.com/office/drawing/2014/main" val="10000"/>
                  </a:ext>
                </a:extLst>
              </a:tr>
              <a:tr h="4155244">
                <a:tc>
                  <a:txBody>
                    <a:bodyPr/>
                    <a:lstStyle/>
                    <a:p>
                      <a:pPr marL="0" marR="0" lvl="0" indent="0" algn="l" defTabSz="914400" rtl="0" fontAlgn="base">
                        <a:lnSpc>
                          <a:spcPct val="150000"/>
                        </a:lnSpc>
                        <a:spcBef>
                          <a:spcPts val="0"/>
                        </a:spcBef>
                        <a:spcAft>
                          <a:spcPct val="0"/>
                        </a:spcAft>
                        <a:buClrTx/>
                        <a:buSzTx/>
                        <a:buFontTx/>
                        <a:buNone/>
                      </a:pPr>
                      <a:r>
                        <a:rPr kumimoji="0" lang="en-US" altLang="zh-CN" sz="1600" b="1" u="none" strike="noStrike" kern="1200" cap="none" normalizeH="0" baseline="0" dirty="0" smtClean="0">
                          <a:ln>
                            <a:noFill/>
                          </a:ln>
                          <a:solidFill>
                            <a:schemeClr val="tx1">
                              <a:lumMod val="95000"/>
                              <a:lumOff val="5000"/>
                            </a:schemeClr>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5.1 Python</a:t>
                      </a:r>
                      <a:r>
                        <a:rPr kumimoji="0" lang="zh-CN" altLang="en-US" sz="1600" b="1" u="none" strike="noStrike" kern="1200" cap="none" normalizeH="0" baseline="0" dirty="0" smtClean="0">
                          <a:ln>
                            <a:noFill/>
                          </a:ln>
                          <a:solidFill>
                            <a:schemeClr val="tx1">
                              <a:lumMod val="95000"/>
                              <a:lumOff val="5000"/>
                            </a:schemeClr>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数学函数的应用</a:t>
                      </a:r>
                      <a:endParaRPr kumimoji="0" lang="en-US" altLang="zh-CN" sz="1600" b="1" u="none" strike="noStrike" kern="1200" cap="none" normalizeH="0" baseline="0" dirty="0" smtClean="0">
                        <a:ln>
                          <a:noFill/>
                        </a:ln>
                        <a:solidFill>
                          <a:schemeClr val="tx1">
                            <a:lumMod val="95000"/>
                            <a:lumOff val="5000"/>
                          </a:schemeClr>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5.1.1 Python</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数学常量</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5.1.2 Python</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常用数学运算函数</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任务</a:t>
                      </a: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5-1】</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编写程序绘制爱心</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eaLnBrk="1" fontAlgn="base" latinLnBrk="0" hangingPunct="1">
                        <a:lnSpc>
                          <a:spcPct val="150000"/>
                        </a:lnSpc>
                        <a:spcBef>
                          <a:spcPts val="0"/>
                        </a:spcBef>
                        <a:spcAft>
                          <a:spcPct val="0"/>
                        </a:spcAft>
                        <a:buClrTx/>
                        <a:buSzTx/>
                        <a:buFontTx/>
                        <a:buNone/>
                      </a:pPr>
                      <a:r>
                        <a:rPr kumimoji="0" lang="en-US" altLang="zh-CN" sz="1600" b="1" u="none" strike="noStrike" kern="1200" cap="none" normalizeH="0" baseline="0" dirty="0" smtClean="0">
                          <a:ln>
                            <a:noFill/>
                          </a:ln>
                          <a:solidFill>
                            <a:schemeClr val="tx1">
                              <a:lumMod val="95000"/>
                              <a:lumOff val="5000"/>
                            </a:schemeClr>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5.2 Python</a:t>
                      </a:r>
                      <a:r>
                        <a:rPr kumimoji="0" lang="zh-CN" altLang="en-US" sz="1600" b="1" u="none" strike="noStrike" kern="1200" cap="none" normalizeH="0" baseline="0" dirty="0" smtClean="0">
                          <a:ln>
                            <a:noFill/>
                          </a:ln>
                          <a:solidFill>
                            <a:schemeClr val="tx1">
                              <a:lumMod val="95000"/>
                              <a:lumOff val="5000"/>
                            </a:schemeClr>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函数的定义与调用</a:t>
                      </a:r>
                      <a:endParaRPr kumimoji="0" lang="en-US" altLang="zh-CN" sz="1600" b="1" u="none" strike="noStrike" kern="1200" cap="none" normalizeH="0" baseline="0" dirty="0" smtClean="0">
                        <a:ln>
                          <a:noFill/>
                        </a:ln>
                        <a:solidFill>
                          <a:schemeClr val="tx1">
                            <a:lumMod val="95000"/>
                            <a:lumOff val="5000"/>
                          </a:schemeClr>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5.2.1 </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定义函数</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5.2.2 </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调用函数</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任务</a:t>
                      </a: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5-2】</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定义函数计算总金额、优惠金额和实付金额等数据</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eaLnBrk="1" fontAlgn="base" latinLnBrk="0" hangingPunct="1">
                        <a:lnSpc>
                          <a:spcPct val="150000"/>
                        </a:lnSpc>
                        <a:spcBef>
                          <a:spcPts val="0"/>
                        </a:spcBef>
                        <a:spcAft>
                          <a:spcPct val="0"/>
                        </a:spcAft>
                        <a:buClrTx/>
                        <a:buSzTx/>
                        <a:buFontTx/>
                        <a:buNone/>
                      </a:pPr>
                      <a:r>
                        <a:rPr kumimoji="0" lang="en-US" altLang="zh-CN" sz="1600" b="1" u="none" strike="noStrike" kern="1200" cap="none" normalizeH="0" baseline="0" dirty="0" smtClean="0">
                          <a:ln>
                            <a:noFill/>
                          </a:ln>
                          <a:solidFill>
                            <a:srgbClr val="3A4187"/>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5.3 Python</a:t>
                      </a:r>
                      <a:r>
                        <a:rPr kumimoji="0" lang="zh-CN" altLang="en-US" sz="1600" b="1" u="none" strike="noStrike" kern="1200" cap="none" normalizeH="0" baseline="0" dirty="0" smtClean="0">
                          <a:ln>
                            <a:noFill/>
                          </a:ln>
                          <a:solidFill>
                            <a:srgbClr val="3A4187"/>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函数的参数</a:t>
                      </a:r>
                      <a:endParaRPr kumimoji="0" lang="en-US" altLang="zh-CN" sz="1600" b="1" u="none" strike="noStrike" kern="1200" cap="none" normalizeH="0" baseline="0" dirty="0" smtClean="0">
                        <a:ln>
                          <a:noFill/>
                        </a:ln>
                        <a:solidFill>
                          <a:srgbClr val="3A4187"/>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5.3.1 Python</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函数的参数传递</a:t>
                      </a:r>
                      <a:endParaRPr kumimoji="0" lang="en-US" altLang="zh-CN" sz="14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txBody>
                  <a:tcPr anchor="ctr"/>
                </a:tc>
                <a:tc>
                  <a:txBody>
                    <a:bodyPr/>
                    <a:lstStyle/>
                    <a:p>
                      <a:pPr marL="0" marR="0" lvl="0" indent="0" algn="l" defTabSz="914400" rtl="0" eaLnBrk="1" fontAlgn="base" latinLnBrk="0" hangingPunct="1">
                        <a:lnSpc>
                          <a:spcPct val="150000"/>
                        </a:lnSpc>
                        <a:spcBef>
                          <a:spcPts val="0"/>
                        </a:spcBef>
                        <a:spcAft>
                          <a:spcPct val="0"/>
                        </a:spcAft>
                        <a:buClrTx/>
                        <a:buSzTx/>
                        <a:buFontTx/>
                        <a:buNone/>
                        <a:tabLst/>
                        <a:defRPr/>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5.3.2 Python</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函数的参数类型</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eaLnBrk="1" fontAlgn="base" latinLnBrk="0" hangingPunct="1">
                        <a:lnSpc>
                          <a:spcPct val="150000"/>
                        </a:lnSpc>
                        <a:spcBef>
                          <a:spcPts val="0"/>
                        </a:spcBef>
                        <a:spcAft>
                          <a:spcPct val="0"/>
                        </a:spcAft>
                        <a:buClrTx/>
                        <a:buSzTx/>
                        <a:buFontTx/>
                        <a:buNone/>
                      </a:pPr>
                      <a:r>
                        <a:rPr kumimoji="0" lang="en-US" altLang="zh-CN" sz="1600" b="1"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5.4 </a:t>
                      </a:r>
                      <a:r>
                        <a:rPr kumimoji="0" lang="zh-CN" altLang="en-US" sz="1600" b="1"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函数变量的作用域</a:t>
                      </a:r>
                      <a:endParaRPr kumimoji="0" lang="en-US" altLang="zh-CN" sz="1600" b="1"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eaLnBrk="1" fontAlgn="base" latinLnBrk="0" hangingPunct="1">
                        <a:lnSpc>
                          <a:spcPct val="150000"/>
                        </a:lnSpc>
                        <a:spcBef>
                          <a:spcPts val="0"/>
                        </a:spcBef>
                        <a:spcAft>
                          <a:spcPct val="0"/>
                        </a:spcAft>
                        <a:buClrTx/>
                        <a:buSzTx/>
                        <a:buFontTx/>
                        <a:buNone/>
                      </a:pPr>
                      <a:r>
                        <a:rPr kumimoji="0" lang="en-US" altLang="zh-CN" sz="1600" b="1"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5.5 Python</a:t>
                      </a:r>
                      <a:r>
                        <a:rPr kumimoji="0" lang="zh-CN" altLang="en-US" sz="1600" b="1"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模块的创建与导入</a:t>
                      </a:r>
                      <a:endParaRPr kumimoji="0" lang="en-US" altLang="zh-CN" sz="1600" b="1"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5.5.1 </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创建模块</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5.5.2 </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导入模块</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5.5.3 </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导入与使用</a:t>
                      </a: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Python</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的标准模块</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5.5.4 </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使用内置函数</a:t>
                      </a:r>
                      <a:r>
                        <a:rPr kumimoji="0" lang="en-US" altLang="zh-CN" sz="1600" b="0" u="none" strike="noStrike" kern="1200" cap="none" normalizeH="0" baseline="0" dirty="0" err="1"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dir</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5.5.5 __name__</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属性</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eaLnBrk="1" fontAlgn="base" latinLnBrk="0" hangingPunct="1">
                        <a:lnSpc>
                          <a:spcPct val="150000"/>
                        </a:lnSpc>
                        <a:spcBef>
                          <a:spcPts val="0"/>
                        </a:spcBef>
                        <a:spcAft>
                          <a:spcPct val="0"/>
                        </a:spcAft>
                        <a:buClrTx/>
                        <a:buSzTx/>
                        <a:buFontTx/>
                        <a:buNone/>
                      </a:pPr>
                      <a:r>
                        <a:rPr kumimoji="0" lang="en-US" altLang="zh-CN" sz="1600" b="1"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5.6 Python</a:t>
                      </a:r>
                      <a:r>
                        <a:rPr kumimoji="0" lang="zh-CN" altLang="en-US" sz="1600" b="1"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中创建与使用包</a:t>
                      </a:r>
                      <a:endParaRPr kumimoji="0" lang="en-US" altLang="zh-CN" sz="1600" b="1"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5.6.1 </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创建包</a:t>
                      </a: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5.6.2 </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使用包</a:t>
                      </a:r>
                      <a:endParaRPr kumimoji="0" lang="zh-CN" altLang="en-US" sz="1600" b="0" i="0" u="none" strike="noStrike"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sym typeface="微软雅黑" panose="020B0503020204020204" pitchFamily="34" charset="-122"/>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6161001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73026" y="0"/>
            <a:ext cx="12344401" cy="6859588"/>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ECECF2">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21963" tIns="60981" rIns="121963" bIns="60981"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 name="矩形 5"/>
          <p:cNvSpPr/>
          <p:nvPr/>
        </p:nvSpPr>
        <p:spPr>
          <a:xfrm>
            <a:off x="-73025" y="565785"/>
            <a:ext cx="12344400" cy="1076960"/>
          </a:xfrm>
          <a:prstGeom prst="rect">
            <a:avLst/>
          </a:prstGeom>
          <a:solidFill>
            <a:srgbClr val="1A8A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2" name="Rectangle 3"/>
          <p:cNvSpPr txBox="1">
            <a:spLocks noRot="1" noChangeArrowheads="1"/>
          </p:cNvSpPr>
          <p:nvPr/>
        </p:nvSpPr>
        <p:spPr>
          <a:xfrm>
            <a:off x="-85726" y="1642914"/>
            <a:ext cx="5797549" cy="4270375"/>
          </a:xfrm>
          <a:prstGeom prst="rect">
            <a:avLst/>
          </a:prstGeom>
        </p:spPr>
        <p:txBody>
          <a:bodyPr vert="horz" lIns="121917" tIns="60958" rIns="121917" bIns="60958" rtlCol="0">
            <a:normAutofit/>
          </a:bodyPr>
          <a:lstStyle>
            <a:lvl1pPr marL="457200" indent="-457200" algn="l" defTabSz="1219835" rtl="0" eaLnBrk="1" latinLnBrk="0" hangingPunct="1">
              <a:spcBef>
                <a:spcPct val="20000"/>
              </a:spcBef>
              <a:buSzPct val="80000"/>
              <a:buFont typeface="Wingdings" panose="05000000000000000000" pitchFamily="2" charset="2"/>
              <a:buChar char="l"/>
              <a:defRPr sz="2000" kern="1200">
                <a:solidFill>
                  <a:schemeClr val="tx1"/>
                </a:solidFill>
                <a:latin typeface="+mn-lt"/>
                <a:ea typeface="+mn-ea"/>
                <a:cs typeface="+mn-cs"/>
              </a:defRPr>
            </a:lvl1pPr>
            <a:lvl2pPr marL="991235" indent="-381000" algn="l" defTabSz="1219835"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1524635" indent="-304800" algn="l" defTabSz="1219835"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2134235" indent="-304800" algn="l" defTabSz="1219835"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744470" indent="-304800" algn="l" defTabSz="1219835"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3354070" indent="-304800" algn="l" defTabSz="1219835"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6pPr>
            <a:lvl7pPr marL="3963670" indent="-304800" algn="l" defTabSz="1219835"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7pPr>
            <a:lvl8pPr marL="4573905" indent="-304800" algn="l" defTabSz="1219835"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8pPr>
            <a:lvl9pPr marL="5183505" indent="-304800" algn="l" defTabSz="1219835"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9pPr>
          </a:lstStyle>
          <a:p>
            <a:endParaRPr lang="zh-CN" altLang="en-US"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7" name="TextBox 1"/>
          <p:cNvSpPr txBox="1"/>
          <p:nvPr/>
        </p:nvSpPr>
        <p:spPr>
          <a:xfrm>
            <a:off x="2289175" y="635737"/>
            <a:ext cx="1641475" cy="82364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60981" rtlCol="0">
            <a:spAutoFit/>
          </a:bodyPr>
          <a:lstStyle/>
          <a:p>
            <a:pPr>
              <a:lnSpc>
                <a:spcPts val="6935"/>
              </a:lnSpc>
            </a:pPr>
            <a:r>
              <a:rPr lang="zh-CN" altLang="en-US" sz="3200" dirty="0">
                <a:solidFill>
                  <a:schemeClr val="bg1"/>
                </a:solidFill>
                <a:latin typeface="微软雅黑" panose="020B0503020204020204" pitchFamily="34" charset="-122"/>
                <a:ea typeface="微软雅黑" panose="020B0503020204020204" pitchFamily="34" charset="-122"/>
                <a:cs typeface="Microsoft YaHei UI" panose="020B0503020204020204" pitchFamily="18" charset="-122"/>
                <a:sym typeface="微软雅黑" panose="020B0503020204020204" pitchFamily="34" charset="-122"/>
              </a:rPr>
              <a:t>知识入门</a:t>
            </a:r>
          </a:p>
        </p:txBody>
      </p:sp>
      <p:sp>
        <p:nvSpPr>
          <p:cNvPr id="8" name="矩形 7"/>
          <p:cNvSpPr/>
          <p:nvPr/>
        </p:nvSpPr>
        <p:spPr>
          <a:xfrm>
            <a:off x="1527175" y="652145"/>
            <a:ext cx="304800" cy="914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21" name="组合 20"/>
          <p:cNvGrpSpPr/>
          <p:nvPr/>
        </p:nvGrpSpPr>
        <p:grpSpPr>
          <a:xfrm>
            <a:off x="0" y="2286635"/>
            <a:ext cx="1690370" cy="1022350"/>
            <a:chOff x="25399" y="883487"/>
            <a:chExt cx="3581401" cy="1022307"/>
          </a:xfrm>
        </p:grpSpPr>
        <p:cxnSp>
          <p:nvCxnSpPr>
            <p:cNvPr id="22" name="直接连接符 21"/>
            <p:cNvCxnSpPr/>
            <p:nvPr/>
          </p:nvCxnSpPr>
          <p:spPr>
            <a:xfrm>
              <a:off x="25399" y="883487"/>
              <a:ext cx="3581401"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a:off x="25399" y="1040650"/>
              <a:ext cx="3581401"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a:xfrm>
              <a:off x="25399" y="1212100"/>
              <a:ext cx="3581401"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a:off x="25399" y="1405731"/>
              <a:ext cx="3581401"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a:off x="25399" y="1577181"/>
              <a:ext cx="3581401"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25399" y="1734344"/>
              <a:ext cx="3581401"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a:off x="25399" y="1905794"/>
              <a:ext cx="3581401" cy="0"/>
            </a:xfrm>
            <a:prstGeom prst="line">
              <a:avLst/>
            </a:prstGeom>
            <a:ln w="19050"/>
          </p:spPr>
          <p:style>
            <a:lnRef idx="1">
              <a:schemeClr val="accent1"/>
            </a:lnRef>
            <a:fillRef idx="0">
              <a:schemeClr val="accent1"/>
            </a:fillRef>
            <a:effectRef idx="0">
              <a:schemeClr val="accent1"/>
            </a:effectRef>
            <a:fontRef idx="minor">
              <a:schemeClr val="tx1"/>
            </a:fontRef>
          </p:style>
        </p:cxnSp>
      </p:grpSp>
      <p:graphicFrame>
        <p:nvGraphicFramePr>
          <p:cNvPr id="30" name="表格 29"/>
          <p:cNvGraphicFramePr>
            <a:graphicFrameLocks noGrp="1"/>
          </p:cNvGraphicFramePr>
          <p:nvPr>
            <p:custDataLst>
              <p:tags r:id="rId1"/>
            </p:custDataLst>
            <p:extLst>
              <p:ext uri="{D42A27DB-BD31-4B8C-83A1-F6EECF244321}">
                <p14:modId xmlns:p14="http://schemas.microsoft.com/office/powerpoint/2010/main" val="1135581058"/>
              </p:ext>
            </p:extLst>
          </p:nvPr>
        </p:nvGraphicFramePr>
        <p:xfrm>
          <a:off x="2289175" y="2210435"/>
          <a:ext cx="8679815" cy="4527872"/>
        </p:xfrm>
        <a:graphic>
          <a:graphicData uri="http://schemas.openxmlformats.org/drawingml/2006/table">
            <a:tbl>
              <a:tblPr firstRow="1" bandRow="1">
                <a:tableStyleId>{3B4B98B0-60AC-42C2-AFA5-B58CD77FA1E5}</a:tableStyleId>
              </a:tblPr>
              <a:tblGrid>
                <a:gridCol w="5105400">
                  <a:extLst>
                    <a:ext uri="{9D8B030D-6E8A-4147-A177-3AD203B41FA5}">
                      <a16:colId xmlns:a16="http://schemas.microsoft.com/office/drawing/2014/main" val="20000"/>
                    </a:ext>
                  </a:extLst>
                </a:gridCol>
                <a:gridCol w="3574415">
                  <a:extLst>
                    <a:ext uri="{9D8B030D-6E8A-4147-A177-3AD203B41FA5}">
                      <a16:colId xmlns:a16="http://schemas.microsoft.com/office/drawing/2014/main" val="20001"/>
                    </a:ext>
                  </a:extLst>
                </a:gridCol>
              </a:tblGrid>
              <a:tr h="372628">
                <a:tc>
                  <a:txBody>
                    <a:bodyPr/>
                    <a:lstStyle/>
                    <a:p>
                      <a:pPr indent="0" algn="l"/>
                      <a:r>
                        <a:rPr lang="zh-CN" altLang="en-US" sz="1600" dirty="0" smtClean="0">
                          <a:latin typeface="微软雅黑" panose="020B0503020204020204" pitchFamily="34" charset="-122"/>
                          <a:ea typeface="微软雅黑" panose="020B0503020204020204" pitchFamily="34" charset="-122"/>
                          <a:sym typeface="微软雅黑" panose="020B0503020204020204" pitchFamily="34" charset="-122"/>
                        </a:rPr>
                        <a:t>知识要点</a:t>
                      </a:r>
                    </a:p>
                  </a:txBody>
                  <a:tcPr/>
                </a:tc>
                <a:tc>
                  <a:txBody>
                    <a:bodyPr/>
                    <a:lstStyle>
                      <a:lvl1pPr marL="342900" indent="-342900" algn="l">
                        <a:spcBef>
                          <a:spcPct val="20000"/>
                        </a:spcBef>
                        <a:defRPr sz="2000" b="1">
                          <a:solidFill>
                            <a:schemeClr val="tx1"/>
                          </a:solidFill>
                          <a:latin typeface="Arial" panose="020B0604020202020204" pitchFamily="34" charset="0"/>
                          <a:ea typeface="黑体" panose="02010609060101010101" pitchFamily="49" charset="-122"/>
                        </a:defRPr>
                      </a:lvl1pPr>
                      <a:lvl2pPr marL="742950" indent="-285750" algn="l">
                        <a:spcBef>
                          <a:spcPct val="20000"/>
                        </a:spcBef>
                        <a:defRPr b="1">
                          <a:solidFill>
                            <a:schemeClr val="tx1"/>
                          </a:solidFill>
                          <a:latin typeface="Arial" panose="020B0604020202020204" pitchFamily="34" charset="0"/>
                          <a:ea typeface="黑体" panose="02010609060101010101" pitchFamily="49" charset="-122"/>
                        </a:defRPr>
                      </a:lvl2pPr>
                      <a:lvl3pPr marL="1143000" indent="-228600" algn="l">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lgn="l">
                        <a:spcBef>
                          <a:spcPct val="20000"/>
                        </a:spcBef>
                        <a:defRPr>
                          <a:solidFill>
                            <a:schemeClr val="tx1"/>
                          </a:solidFill>
                          <a:latin typeface="Arial" panose="020B0604020202020204" pitchFamily="34" charset="0"/>
                          <a:ea typeface="宋体" panose="02010600030101010101" pitchFamily="2" charset="-122"/>
                        </a:defRPr>
                      </a:lvl4pPr>
                      <a:lvl5pPr marL="2057400" indent="-228600" algn="l">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zh-CN" altLang="en-US" sz="1600" b="0" i="0" u="none" strike="noStrike" cap="none" normalizeH="0" baseline="0" dirty="0">
                        <a:ln>
                          <a:noFill/>
                        </a:ln>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sym typeface="微软雅黑" panose="020B0503020204020204" pitchFamily="34" charset="-122"/>
                      </a:endParaRPr>
                    </a:p>
                  </a:txBody>
                  <a:tcPr marT="45725" marB="45725" anchor="ctr" horzOverflow="overflow"/>
                </a:tc>
                <a:extLst>
                  <a:ext uri="{0D108BD9-81ED-4DB2-BD59-A6C34878D82A}">
                    <a16:rowId xmlns:a16="http://schemas.microsoft.com/office/drawing/2014/main" val="10000"/>
                  </a:ext>
                </a:extLst>
              </a:tr>
              <a:tr h="4155244">
                <a:tc>
                  <a:txBody>
                    <a:bodyPr/>
                    <a:lstStyle/>
                    <a:p>
                      <a:pPr marL="0" marR="0" lvl="0" indent="457200" algn="l" defTabSz="914400" rtl="0" fontAlgn="base">
                        <a:lnSpc>
                          <a:spcPct val="150000"/>
                        </a:lnSpc>
                        <a:spcBef>
                          <a:spcPts val="0"/>
                        </a:spcBef>
                        <a:spcAft>
                          <a:spcPct val="0"/>
                        </a:spcAft>
                        <a:buClrTx/>
                        <a:buSzTx/>
                        <a:buFontTx/>
                        <a:buNone/>
                      </a:pPr>
                      <a:r>
                        <a:rPr kumimoji="0" lang="en-US" altLang="zh-CN" sz="1600" b="1"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1</a:t>
                      </a:r>
                      <a:r>
                        <a:rPr kumimoji="0" lang="zh-CN" altLang="en-US" sz="1600" b="1"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．随机数函数</a:t>
                      </a:r>
                      <a:endParaRPr kumimoji="0" lang="en-US" altLang="zh-CN" sz="1600" b="1"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457200" algn="l" defTabSz="914400" rtl="0" fontAlgn="base">
                        <a:lnSpc>
                          <a:spcPct val="150000"/>
                        </a:lnSpc>
                        <a:spcBef>
                          <a:spcPts val="0"/>
                        </a:spcBef>
                        <a:spcAft>
                          <a:spcPct val="0"/>
                        </a:spcAft>
                        <a:buClrTx/>
                        <a:buSzTx/>
                        <a:buFontTx/>
                        <a:buNone/>
                      </a:pPr>
                      <a:r>
                        <a:rPr kumimoji="0" lang="en-US" altLang="zh-CN" sz="1600" b="1"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2</a:t>
                      </a:r>
                      <a:r>
                        <a:rPr kumimoji="0" lang="zh-CN" altLang="en-US" sz="1600" b="1"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．使用</a:t>
                      </a:r>
                      <a:r>
                        <a:rPr kumimoji="0" lang="en-US" altLang="zh-CN" sz="1600" b="1"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pip </a:t>
                      </a:r>
                      <a:r>
                        <a:rPr kumimoji="0" lang="zh-CN" altLang="en-US" sz="1600" b="1"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命令下载与安装第三方模块</a:t>
                      </a:r>
                      <a:endParaRPr kumimoji="0" lang="en-US" altLang="zh-CN" sz="1600" b="1"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457200" algn="l" defTabSz="914400" rtl="0" fontAlgn="base">
                        <a:lnSpc>
                          <a:spcPct val="150000"/>
                        </a:lnSpc>
                        <a:spcBef>
                          <a:spcPts val="0"/>
                        </a:spcBef>
                        <a:spcAft>
                          <a:spcPct val="0"/>
                        </a:spcAft>
                        <a:buClrTx/>
                        <a:buSzTx/>
                        <a:buFontTx/>
                        <a:buNone/>
                      </a:pPr>
                      <a:r>
                        <a:rPr kumimoji="0" lang="en-US" altLang="zh-CN" sz="1600" b="1"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3</a:t>
                      </a:r>
                      <a:r>
                        <a:rPr kumimoji="0" lang="zh-CN" altLang="en-US" sz="1600" b="1"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．在</a:t>
                      </a:r>
                      <a:r>
                        <a:rPr kumimoji="0" lang="en-US" altLang="zh-CN" sz="1600" b="1" u="none" strike="noStrike" kern="1200" cap="none" normalizeH="0" baseline="0" dirty="0" err="1"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PyCharm</a:t>
                      </a:r>
                      <a:r>
                        <a:rPr kumimoji="0" lang="en-US" altLang="zh-CN" sz="1600" b="1"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 </a:t>
                      </a:r>
                      <a:r>
                        <a:rPr kumimoji="0" lang="zh-CN" altLang="en-US" sz="1600" b="1"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中自动导入相关模块</a:t>
                      </a:r>
                      <a:endParaRPr kumimoji="0" lang="en-US" altLang="zh-CN" sz="1600" b="1"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457200" algn="l" defTabSz="914400" rtl="0" fontAlgn="base">
                        <a:lnSpc>
                          <a:spcPct val="150000"/>
                        </a:lnSpc>
                        <a:spcBef>
                          <a:spcPts val="0"/>
                        </a:spcBef>
                        <a:spcAft>
                          <a:spcPct val="0"/>
                        </a:spcAft>
                        <a:buClrTx/>
                        <a:buSzTx/>
                        <a:buFontTx/>
                        <a:buNone/>
                      </a:pPr>
                      <a:endParaRPr kumimoji="0" lang="en-US" altLang="zh-CN" sz="1600" b="1"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457200" algn="l" defTabSz="914400" rtl="0" fontAlgn="base">
                        <a:lnSpc>
                          <a:spcPct val="150000"/>
                        </a:lnSpc>
                        <a:spcBef>
                          <a:spcPts val="0"/>
                        </a:spcBef>
                        <a:spcAft>
                          <a:spcPct val="0"/>
                        </a:spcAft>
                        <a:buClrTx/>
                        <a:buSzTx/>
                        <a:buFontTx/>
                        <a:buNone/>
                      </a:pPr>
                      <a:endParaRPr kumimoji="0" lang="en-US" altLang="zh-CN" sz="1600" b="1"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endParaRPr kumimoji="0" lang="en-US" altLang="zh-CN" sz="1600" b="1"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txBody>
                  <a:tcPr anchor="ctr"/>
                </a:tc>
                <a:tc>
                  <a:txBody>
                    <a:bodyPr/>
                    <a:lstStyle/>
                    <a:p>
                      <a:pPr marL="0" marR="0" lvl="0" indent="0" algn="l" defTabSz="914400" rtl="0" eaLnBrk="1" fontAlgn="base" latinLnBrk="0" hangingPunct="1">
                        <a:lnSpc>
                          <a:spcPct val="132000"/>
                        </a:lnSpc>
                        <a:spcBef>
                          <a:spcPct val="20000"/>
                        </a:spcBef>
                        <a:spcAft>
                          <a:spcPct val="0"/>
                        </a:spcAft>
                        <a:buClrTx/>
                        <a:buSzTx/>
                        <a:buFontTx/>
                        <a:buNone/>
                      </a:pPr>
                      <a:endParaRPr kumimoji="0" lang="zh-CN" altLang="en-US" sz="1600" b="0" i="0" u="none" strike="noStrike"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sym typeface="微软雅黑" panose="020B0503020204020204" pitchFamily="34" charset="-122"/>
                      </a:endParaRPr>
                    </a:p>
                  </a:txBody>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latin typeface="微软雅黑" panose="020B0503020204020204" pitchFamily="34" charset="-122"/>
                <a:ea typeface="微软雅黑" panose="020B0503020204020204" pitchFamily="34" charset="-122"/>
                <a:sym typeface="微软雅黑" panose="020B0503020204020204" pitchFamily="34" charset="-122"/>
              </a:rPr>
              <a:t>5.3.1 Python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函数的参数传递</a:t>
            </a:r>
          </a:p>
        </p:txBody>
      </p:sp>
      <p:sp>
        <p:nvSpPr>
          <p:cNvPr id="12" name="矩形 11"/>
          <p:cNvSpPr/>
          <p:nvPr/>
        </p:nvSpPr>
        <p:spPr>
          <a:xfrm>
            <a:off x="3175" y="1603242"/>
            <a:ext cx="12195175" cy="150151"/>
          </a:xfrm>
          <a:prstGeom prst="rect">
            <a:avLst/>
          </a:prstGeom>
          <a:solidFill>
            <a:srgbClr val="92D05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4" name="文本框 335"/>
          <p:cNvSpPr txBox="1"/>
          <p:nvPr/>
        </p:nvSpPr>
        <p:spPr>
          <a:xfrm>
            <a:off x="286958" y="991395"/>
            <a:ext cx="11413592" cy="458074"/>
          </a:xfrm>
          <a:prstGeom prst="rect">
            <a:avLst/>
          </a:prstGeom>
          <a:noFill/>
        </p:spPr>
        <p:txBody>
          <a:bodyPr wrap="square" rtlCol="0">
            <a:spAutoFit/>
          </a:bodyPr>
          <a:lstStyle/>
          <a:p>
            <a:pPr indent="457200">
              <a:lnSpc>
                <a:spcPct val="132000"/>
              </a:lnSpc>
            </a:pPr>
            <a:r>
              <a:rPr lang="en-US" altLang="zh-CN"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1</a:t>
            </a:r>
            <a:r>
              <a:rPr lang="zh-CN" altLang="en-US"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．形式参数和实际参数</a:t>
            </a:r>
          </a:p>
        </p:txBody>
      </p:sp>
      <p:grpSp>
        <p:nvGrpSpPr>
          <p:cNvPr id="15" name="组合 14"/>
          <p:cNvGrpSpPr/>
          <p:nvPr/>
        </p:nvGrpSpPr>
        <p:grpSpPr>
          <a:xfrm>
            <a:off x="769460" y="3807325"/>
            <a:ext cx="1011870" cy="1011870"/>
            <a:chOff x="1298575" y="4551524"/>
            <a:chExt cx="1123570" cy="1123570"/>
          </a:xfrm>
        </p:grpSpPr>
        <p:sp>
          <p:nvSpPr>
            <p:cNvPr id="16" name="i$liḋe-Oval 6">
              <a:extLst>
                <a:ext uri="{FF2B5EF4-FFF2-40B4-BE49-F238E27FC236}">
                  <a16:creationId xmlns:a16="http://schemas.microsoft.com/office/drawing/2014/main" id="{0C9D932A-05D6-4B92-99C6-87D3E25D7442}"/>
                </a:ext>
              </a:extLst>
            </p:cNvPr>
            <p:cNvSpPr/>
            <p:nvPr/>
          </p:nvSpPr>
          <p:spPr>
            <a:xfrm>
              <a:off x="1298575" y="4551524"/>
              <a:ext cx="1123570" cy="1123570"/>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7" name="i$liḋe-Freeform: Shape 7">
              <a:extLst>
                <a:ext uri="{FF2B5EF4-FFF2-40B4-BE49-F238E27FC236}">
                  <a16:creationId xmlns:a16="http://schemas.microsoft.com/office/drawing/2014/main" id="{5C222DFC-326E-495B-9A4E-5B1D5DFE00CA}"/>
                </a:ext>
              </a:extLst>
            </p:cNvPr>
            <p:cNvSpPr>
              <a:spLocks/>
            </p:cNvSpPr>
            <p:nvPr/>
          </p:nvSpPr>
          <p:spPr bwMode="auto">
            <a:xfrm>
              <a:off x="1565371" y="4839619"/>
              <a:ext cx="589979" cy="547380"/>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a:extLst/>
          </p:spPr>
          <p:txBody>
            <a:bodyPr anchor="ctr"/>
            <a:lstStyle/>
            <a:p>
              <a:pPr algn="ctr"/>
              <a:endParaRPr>
                <a:latin typeface="微软雅黑" panose="020B0503020204020204" pitchFamily="34" charset="-122"/>
                <a:ea typeface="微软雅黑" panose="020B0503020204020204" pitchFamily="34" charset="-122"/>
                <a:sym typeface="微软雅黑" panose="020B0503020204020204" pitchFamily="34" charset="-122"/>
              </a:endParaRPr>
            </a:p>
          </p:txBody>
        </p:sp>
      </p:grpSp>
      <p:grpSp>
        <p:nvGrpSpPr>
          <p:cNvPr id="18" name="组合 17"/>
          <p:cNvGrpSpPr/>
          <p:nvPr/>
        </p:nvGrpSpPr>
        <p:grpSpPr>
          <a:xfrm>
            <a:off x="772635" y="2151369"/>
            <a:ext cx="1011870" cy="1011870"/>
            <a:chOff x="1298575" y="2439194"/>
            <a:chExt cx="1123570" cy="1123570"/>
          </a:xfrm>
        </p:grpSpPr>
        <p:sp>
          <p:nvSpPr>
            <p:cNvPr id="19" name="i$liḋe-Oval 8">
              <a:extLst>
                <a:ext uri="{FF2B5EF4-FFF2-40B4-BE49-F238E27FC236}">
                  <a16:creationId xmlns:a16="http://schemas.microsoft.com/office/drawing/2014/main" id="{FC4B3D33-C1B4-4FE5-AD81-D72CD50A1AE5}"/>
                </a:ext>
              </a:extLst>
            </p:cNvPr>
            <p:cNvSpPr/>
            <p:nvPr/>
          </p:nvSpPr>
          <p:spPr>
            <a:xfrm>
              <a:off x="1298575" y="2439194"/>
              <a:ext cx="1123570" cy="1123570"/>
            </a:xfrm>
            <a:prstGeom prst="ellipse">
              <a:avLst/>
            </a:prstGeom>
            <a:solidFill>
              <a:srgbClr val="3A418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0" name="i$liḋe-Freeform: Shape 9">
              <a:extLst>
                <a:ext uri="{FF2B5EF4-FFF2-40B4-BE49-F238E27FC236}">
                  <a16:creationId xmlns:a16="http://schemas.microsoft.com/office/drawing/2014/main" id="{51D219F3-3C54-4534-9ED0-BA584A835EB6}"/>
                </a:ext>
              </a:extLst>
            </p:cNvPr>
            <p:cNvSpPr>
              <a:spLocks/>
            </p:cNvSpPr>
            <p:nvPr/>
          </p:nvSpPr>
          <p:spPr bwMode="auto">
            <a:xfrm>
              <a:off x="1581345" y="2761367"/>
              <a:ext cx="558029" cy="479224"/>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a:extLst/>
          </p:spPr>
          <p:txBody>
            <a:bodyPr anchor="ctr"/>
            <a:lstStyle/>
            <a:p>
              <a:pPr algn="ctr"/>
              <a:endParaRPr>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21" name="i$liḋe-TextBox 33">
            <a:extLst>
              <a:ext uri="{FF2B5EF4-FFF2-40B4-BE49-F238E27FC236}">
                <a16:creationId xmlns:a16="http://schemas.microsoft.com/office/drawing/2014/main" id="{0F93618B-505C-42B6-94E9-84117B0AFD52}"/>
              </a:ext>
            </a:extLst>
          </p:cNvPr>
          <p:cNvSpPr txBox="1">
            <a:spLocks/>
          </p:cNvSpPr>
          <p:nvPr/>
        </p:nvSpPr>
        <p:spPr bwMode="auto">
          <a:xfrm>
            <a:off x="1551319" y="2086383"/>
            <a:ext cx="2347947" cy="283030"/>
          </a:xfrm>
          <a:prstGeom prst="rect">
            <a:avLst/>
          </a:prstGeom>
          <a:noFill/>
          <a:ln w="9525">
            <a:noFill/>
            <a:miter lim="800000"/>
            <a:headEnd/>
            <a:tailEnd/>
          </a:ln>
        </p:spPr>
        <p:txBody>
          <a:bodyPr wrap="none" lIns="0" tIns="0" rIns="0" bIns="0" anchor="ctr" anchorCtr="1">
            <a:noAutofit/>
            <a:scene3d>
              <a:camera prst="orthographicFront"/>
              <a:lightRig rig="threePt" dir="t"/>
            </a:scene3d>
            <a:sp3d>
              <a:bevelT w="0" h="0"/>
            </a:sp3d>
          </a:bodyPr>
          <a:lstStyle/>
          <a:p>
            <a:pPr marL="0" lvl="1" algn="ctr"/>
            <a:r>
              <a:rPr lang="zh-CN" altLang="en-US" sz="2000" b="1" dirty="0">
                <a:solidFill>
                  <a:srgbClr val="3A4187"/>
                </a:solidFill>
                <a:latin typeface="微软雅黑" panose="020B0503020204020204" pitchFamily="34" charset="-122"/>
                <a:ea typeface="微软雅黑" panose="020B0503020204020204" pitchFamily="34" charset="-122"/>
                <a:sym typeface="微软雅黑" panose="020B0503020204020204" pitchFamily="34" charset="-122"/>
              </a:rPr>
              <a:t>（</a:t>
            </a:r>
            <a:r>
              <a:rPr lang="en-US" altLang="zh-CN" sz="2000" b="1" dirty="0">
                <a:solidFill>
                  <a:srgbClr val="3A4187"/>
                </a:solidFill>
                <a:latin typeface="微软雅黑" panose="020B0503020204020204" pitchFamily="34" charset="-122"/>
                <a:ea typeface="微软雅黑" panose="020B0503020204020204" pitchFamily="34" charset="-122"/>
                <a:sym typeface="微软雅黑" panose="020B0503020204020204" pitchFamily="34" charset="-122"/>
              </a:rPr>
              <a:t>1</a:t>
            </a:r>
            <a:r>
              <a:rPr lang="zh-CN" altLang="en-US" sz="2000" b="1" dirty="0">
                <a:solidFill>
                  <a:srgbClr val="3A4187"/>
                </a:solidFill>
                <a:latin typeface="微软雅黑" panose="020B0503020204020204" pitchFamily="34" charset="-122"/>
                <a:ea typeface="微软雅黑" panose="020B0503020204020204" pitchFamily="34" charset="-122"/>
                <a:sym typeface="微软雅黑" panose="020B0503020204020204" pitchFamily="34" charset="-122"/>
              </a:rPr>
              <a:t>）形式参数</a:t>
            </a:r>
          </a:p>
        </p:txBody>
      </p:sp>
      <p:sp>
        <p:nvSpPr>
          <p:cNvPr id="22" name="iS1ide-TextBox 31">
            <a:extLst>
              <a:ext uri="{FF2B5EF4-FFF2-40B4-BE49-F238E27FC236}">
                <a16:creationId xmlns:a16="http://schemas.microsoft.com/office/drawing/2014/main" id="{D78B19AF-8A51-4BB9-BAE4-1627DCA59D72}"/>
              </a:ext>
            </a:extLst>
          </p:cNvPr>
          <p:cNvSpPr txBox="1">
            <a:spLocks/>
          </p:cNvSpPr>
          <p:nvPr/>
        </p:nvSpPr>
        <p:spPr bwMode="auto">
          <a:xfrm>
            <a:off x="1513753" y="3679183"/>
            <a:ext cx="2347947" cy="283030"/>
          </a:xfrm>
          <a:prstGeom prst="rect">
            <a:avLst/>
          </a:prstGeom>
          <a:noFill/>
          <a:ln w="9525">
            <a:noFill/>
            <a:miter lim="800000"/>
            <a:headEnd/>
            <a:tailEnd/>
          </a:ln>
        </p:spPr>
        <p:txBody>
          <a:bodyPr wrap="none" lIns="0" tIns="0" rIns="0" bIns="0" anchor="ctr" anchorCtr="1">
            <a:noAutofit/>
            <a:scene3d>
              <a:camera prst="orthographicFront"/>
              <a:lightRig rig="threePt" dir="t"/>
            </a:scene3d>
            <a:sp3d>
              <a:bevelT w="0" h="0"/>
            </a:sp3d>
          </a:bodyPr>
          <a:lstStyle/>
          <a:p>
            <a:pPr marL="0" lvl="1" algn="ctr"/>
            <a:r>
              <a:rPr lang="zh-CN" altLang="en-US" sz="2000" b="1" dirty="0">
                <a:solidFill>
                  <a:schemeClr val="accent3"/>
                </a:solidFill>
                <a:latin typeface="微软雅黑" panose="020B0503020204020204" pitchFamily="34" charset="-122"/>
                <a:ea typeface="微软雅黑" panose="020B0503020204020204" pitchFamily="34" charset="-122"/>
                <a:sym typeface="微软雅黑" panose="020B0503020204020204" pitchFamily="34" charset="-122"/>
              </a:rPr>
              <a:t>（</a:t>
            </a:r>
            <a:r>
              <a:rPr lang="en-US" altLang="zh-CN" sz="2000" b="1" dirty="0">
                <a:solidFill>
                  <a:schemeClr val="accent3"/>
                </a:solidFill>
                <a:latin typeface="微软雅黑" panose="020B0503020204020204" pitchFamily="34" charset="-122"/>
                <a:ea typeface="微软雅黑" panose="020B0503020204020204" pitchFamily="34" charset="-122"/>
                <a:sym typeface="微软雅黑" panose="020B0503020204020204" pitchFamily="34" charset="-122"/>
              </a:rPr>
              <a:t>2</a:t>
            </a:r>
            <a:r>
              <a:rPr lang="zh-CN" altLang="en-US" sz="2000" b="1" dirty="0">
                <a:solidFill>
                  <a:schemeClr val="accent3"/>
                </a:solidFill>
                <a:latin typeface="微软雅黑" panose="020B0503020204020204" pitchFamily="34" charset="-122"/>
                <a:ea typeface="微软雅黑" panose="020B0503020204020204" pitchFamily="34" charset="-122"/>
                <a:sym typeface="微软雅黑" panose="020B0503020204020204" pitchFamily="34" charset="-122"/>
              </a:rPr>
              <a:t>）实际参数</a:t>
            </a:r>
          </a:p>
        </p:txBody>
      </p:sp>
      <p:sp>
        <p:nvSpPr>
          <p:cNvPr id="23" name="文本框 335"/>
          <p:cNvSpPr txBox="1"/>
          <p:nvPr/>
        </p:nvSpPr>
        <p:spPr>
          <a:xfrm>
            <a:off x="2021602" y="2426483"/>
            <a:ext cx="4996499" cy="864339"/>
          </a:xfrm>
          <a:prstGeom prst="rect">
            <a:avLst/>
          </a:prstGeom>
          <a:noFill/>
        </p:spPr>
        <p:txBody>
          <a:bodyPr wrap="square" rtlCol="0">
            <a:spAutoFit/>
          </a:bodyPr>
          <a:lstStyle/>
          <a:p>
            <a:pPr>
              <a:lnSpc>
                <a:spcPct val="132000"/>
              </a:lnSpc>
            </a:pP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定义函数时，函数名称后面小括号中的参数称为“形式参数”，简称形参。</a:t>
            </a:r>
          </a:p>
        </p:txBody>
      </p:sp>
      <p:sp>
        <p:nvSpPr>
          <p:cNvPr id="24" name="文本框 335"/>
          <p:cNvSpPr txBox="1"/>
          <p:nvPr/>
        </p:nvSpPr>
        <p:spPr>
          <a:xfrm>
            <a:off x="2021602" y="4093567"/>
            <a:ext cx="4996499" cy="864339"/>
          </a:xfrm>
          <a:prstGeom prst="rect">
            <a:avLst/>
          </a:prstGeom>
          <a:noFill/>
        </p:spPr>
        <p:txBody>
          <a:bodyPr wrap="square" rtlCol="0">
            <a:spAutoFit/>
          </a:bodyPr>
          <a:lstStyle/>
          <a:p>
            <a:pPr>
              <a:lnSpc>
                <a:spcPct val="132000"/>
              </a:lnSpc>
            </a:pP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调用函数时，函数名称后面小括号中的参数称为“实际参数”，简称实参。</a:t>
            </a:r>
          </a:p>
        </p:txBody>
      </p:sp>
      <p:pic>
        <p:nvPicPr>
          <p:cNvPr id="3" name="图片 2"/>
          <p:cNvPicPr>
            <a:picLocks noChangeAspect="1"/>
          </p:cNvPicPr>
          <p:nvPr/>
        </p:nvPicPr>
        <p:blipFill>
          <a:blip r:embed="rId3">
            <a:duotone>
              <a:prstClr val="black"/>
              <a:schemeClr val="accent3">
                <a:tint val="45000"/>
                <a:satMod val="400000"/>
              </a:schemeClr>
            </a:duotone>
          </a:blip>
          <a:stretch>
            <a:fillRect/>
          </a:stretch>
        </p:blipFill>
        <p:spPr>
          <a:xfrm>
            <a:off x="7018101" y="2759239"/>
            <a:ext cx="4780871" cy="1738499"/>
          </a:xfrm>
          <a:prstGeom prst="rect">
            <a:avLst/>
          </a:prstGeom>
        </p:spPr>
      </p:pic>
      <p:sp>
        <p:nvSpPr>
          <p:cNvPr id="25" name="矩形 24"/>
          <p:cNvSpPr/>
          <p:nvPr/>
        </p:nvSpPr>
        <p:spPr>
          <a:xfrm>
            <a:off x="0" y="5271983"/>
            <a:ext cx="12206061" cy="16921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6" name="文本框 335"/>
          <p:cNvSpPr txBox="1"/>
          <p:nvPr/>
        </p:nvSpPr>
        <p:spPr>
          <a:xfrm>
            <a:off x="286957" y="5439769"/>
            <a:ext cx="11679618" cy="1189172"/>
          </a:xfrm>
          <a:prstGeom prst="rect">
            <a:avLst/>
          </a:prstGeom>
          <a:noFill/>
        </p:spPr>
        <p:txBody>
          <a:bodyPr wrap="square" rtlCol="0">
            <a:spAutoFit/>
          </a:bodyPr>
          <a:lstStyle/>
          <a:p>
            <a:pPr indent="457200">
              <a:lnSpc>
                <a:spcPct val="132000"/>
              </a:lnSpc>
            </a:pP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根据实参的类型，可以将实参的值或实参的引用传递给形参。当实参为不可变对象时</a:t>
            </a:r>
            <a:r>
              <a:rPr lang="zh-CN" altLang="en-US" sz="18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，传递</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实参的值；当实参为可变对象时，传递实参的引用。值传递和引用传递的基本区别是</a:t>
            </a:r>
            <a:r>
              <a:rPr lang="zh-CN" altLang="en-US" sz="18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：对于</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值传递，改变形参的值，实参的值不会改变；对于引用传递，改变形参的值，实参的</a:t>
            </a:r>
            <a:r>
              <a:rPr lang="zh-CN" altLang="en-US" sz="18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值也</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一同改变。</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latin typeface="微软雅黑" panose="020B0503020204020204" pitchFamily="34" charset="-122"/>
                <a:ea typeface="微软雅黑" panose="020B0503020204020204" pitchFamily="34" charset="-122"/>
                <a:sym typeface="微软雅黑" panose="020B0503020204020204" pitchFamily="34" charset="-122"/>
              </a:rPr>
              <a:t>5.3.1 Python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函数的参数传递</a:t>
            </a:r>
          </a:p>
        </p:txBody>
      </p:sp>
      <p:sp>
        <p:nvSpPr>
          <p:cNvPr id="12" name="矩形 11"/>
          <p:cNvSpPr/>
          <p:nvPr/>
        </p:nvSpPr>
        <p:spPr>
          <a:xfrm>
            <a:off x="3175" y="1603242"/>
            <a:ext cx="12195175" cy="150151"/>
          </a:xfrm>
          <a:prstGeom prst="rect">
            <a:avLst/>
          </a:prstGeom>
          <a:solidFill>
            <a:srgbClr val="92D05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4" name="文本框 335"/>
          <p:cNvSpPr txBox="1"/>
          <p:nvPr/>
        </p:nvSpPr>
        <p:spPr>
          <a:xfrm>
            <a:off x="286958" y="991395"/>
            <a:ext cx="11413592" cy="458074"/>
          </a:xfrm>
          <a:prstGeom prst="rect">
            <a:avLst/>
          </a:prstGeom>
          <a:noFill/>
        </p:spPr>
        <p:txBody>
          <a:bodyPr wrap="square" rtlCol="0">
            <a:spAutoFit/>
          </a:bodyPr>
          <a:lstStyle/>
          <a:p>
            <a:pPr indent="457200">
              <a:lnSpc>
                <a:spcPct val="132000"/>
              </a:lnSpc>
            </a:pPr>
            <a:r>
              <a:rPr lang="en-US" altLang="zh-CN"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2</a:t>
            </a:r>
            <a:r>
              <a:rPr lang="zh-CN" altLang="en-US"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．可变对象与不可变对象的参数传递</a:t>
            </a:r>
          </a:p>
        </p:txBody>
      </p:sp>
      <p:sp>
        <p:nvSpPr>
          <p:cNvPr id="28" name="i$liḋe-Freeform: Shape 11">
            <a:extLst>
              <a:ext uri="{FF2B5EF4-FFF2-40B4-BE49-F238E27FC236}">
                <a16:creationId xmlns:a16="http://schemas.microsoft.com/office/drawing/2014/main" id="{659EA1C2-5F67-404C-B35C-C01BD7EC24FD}"/>
              </a:ext>
            </a:extLst>
          </p:cNvPr>
          <p:cNvSpPr>
            <a:spLocks/>
          </p:cNvSpPr>
          <p:nvPr/>
        </p:nvSpPr>
        <p:spPr bwMode="auto">
          <a:xfrm>
            <a:off x="892505" y="2167493"/>
            <a:ext cx="587847" cy="664522"/>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rgbClr val="3A4187"/>
          </a:solidFill>
          <a:ln>
            <a:noFill/>
          </a:ln>
          <a:extLst/>
        </p:spPr>
        <p:txBody>
          <a:bodyPr anchor="ctr"/>
          <a:lstStyle/>
          <a:p>
            <a:pPr algn="ctr"/>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9" name="i$liḋe-TextBox 35">
            <a:extLst>
              <a:ext uri="{FF2B5EF4-FFF2-40B4-BE49-F238E27FC236}">
                <a16:creationId xmlns:a16="http://schemas.microsoft.com/office/drawing/2014/main" id="{90FCD3EC-CBF1-4C12-B8A4-FD775FD141D5}"/>
              </a:ext>
            </a:extLst>
          </p:cNvPr>
          <p:cNvSpPr txBox="1">
            <a:spLocks/>
          </p:cNvSpPr>
          <p:nvPr/>
        </p:nvSpPr>
        <p:spPr bwMode="auto">
          <a:xfrm>
            <a:off x="1483527" y="2276722"/>
            <a:ext cx="3167848" cy="497483"/>
          </a:xfrm>
          <a:prstGeom prst="rect">
            <a:avLst/>
          </a:prstGeom>
          <a:noFill/>
          <a:ln w="9525">
            <a:noFill/>
            <a:miter lim="800000"/>
            <a:headEnd/>
            <a:tailEnd/>
          </a:ln>
        </p:spPr>
        <p:txBody>
          <a:bodyPr wrap="none" lIns="0" tIns="0" rIns="0" bIns="0" anchor="ctr" anchorCtr="1">
            <a:normAutofit/>
            <a:scene3d>
              <a:camera prst="orthographicFront"/>
              <a:lightRig rig="threePt" dir="t"/>
            </a:scene3d>
            <a:sp3d>
              <a:bevelT w="0" h="0"/>
            </a:sp3d>
          </a:bodyPr>
          <a:lstStyle/>
          <a:p>
            <a:pPr marL="0" lvl="1"/>
            <a:r>
              <a:rPr lang="zh-CN" altLang="en-US" sz="2000" b="1" dirty="0">
                <a:solidFill>
                  <a:srgbClr val="3A4187"/>
                </a:solidFill>
                <a:latin typeface="微软雅黑" panose="020B0503020204020204" pitchFamily="34" charset="-122"/>
                <a:ea typeface="微软雅黑" panose="020B0503020204020204" pitchFamily="34" charset="-122"/>
                <a:sym typeface="微软雅黑" panose="020B0503020204020204" pitchFamily="34" charset="-122"/>
              </a:rPr>
              <a:t>（</a:t>
            </a:r>
            <a:r>
              <a:rPr lang="en-US" altLang="zh-CN" sz="2000" b="1" dirty="0">
                <a:solidFill>
                  <a:srgbClr val="3A4187"/>
                </a:solidFill>
                <a:latin typeface="微软雅黑" panose="020B0503020204020204" pitchFamily="34" charset="-122"/>
                <a:ea typeface="微软雅黑" panose="020B0503020204020204" pitchFamily="34" charset="-122"/>
                <a:sym typeface="微软雅黑" panose="020B0503020204020204" pitchFamily="34" charset="-122"/>
              </a:rPr>
              <a:t>1</a:t>
            </a:r>
            <a:r>
              <a:rPr lang="zh-CN" altLang="en-US" sz="2000" b="1" dirty="0">
                <a:solidFill>
                  <a:srgbClr val="3A4187"/>
                </a:solidFill>
                <a:latin typeface="微软雅黑" panose="020B0503020204020204" pitchFamily="34" charset="-122"/>
                <a:ea typeface="微软雅黑" panose="020B0503020204020204" pitchFamily="34" charset="-122"/>
                <a:sym typeface="微软雅黑" panose="020B0503020204020204" pitchFamily="34" charset="-122"/>
              </a:rPr>
              <a:t>）可变对象的参数传递</a:t>
            </a:r>
          </a:p>
        </p:txBody>
      </p:sp>
      <p:sp>
        <p:nvSpPr>
          <p:cNvPr id="30" name="文本框 335"/>
          <p:cNvSpPr txBox="1"/>
          <p:nvPr/>
        </p:nvSpPr>
        <p:spPr>
          <a:xfrm>
            <a:off x="1139077" y="2941244"/>
            <a:ext cx="10526548" cy="421526"/>
          </a:xfrm>
          <a:prstGeom prst="rect">
            <a:avLst/>
          </a:prstGeom>
          <a:noFill/>
        </p:spPr>
        <p:txBody>
          <a:bodyPr wrap="square" rtlCol="0">
            <a:spAutoFit/>
          </a:bodyPr>
          <a:lstStyle/>
          <a:p>
            <a:pPr indent="457200">
              <a:lnSpc>
                <a:spcPct val="132000"/>
              </a:lnSpc>
            </a:pP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对于代码</a:t>
            </a:r>
            <a:r>
              <a:rPr lang="en-US" altLang="zh-CN"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x=[1,2,3]</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a:t>
            </a:r>
            <a:r>
              <a:rPr lang="en-US" altLang="zh-CN"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[1,2,3] </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是列表类型</a:t>
            </a:r>
            <a:r>
              <a:rPr lang="zh-CN" altLang="en-US" sz="18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a:t>
            </a:r>
            <a:endPar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7" name="文本框 335"/>
          <p:cNvSpPr txBox="1"/>
          <p:nvPr/>
        </p:nvSpPr>
        <p:spPr>
          <a:xfrm>
            <a:off x="2060575" y="3580368"/>
            <a:ext cx="8996198" cy="2959400"/>
          </a:xfrm>
          <a:prstGeom prst="rect">
            <a:avLst/>
          </a:prstGeom>
          <a:noFill/>
        </p:spPr>
        <p:txBody>
          <a:bodyPr wrap="square" rtlCol="0">
            <a:spAutoFit/>
          </a:bodyPr>
          <a:lstStyle/>
          <a:p>
            <a:pPr>
              <a:lnSpc>
                <a:spcPct val="132000"/>
              </a:lnSpc>
            </a:pPr>
            <a:r>
              <a:rPr lang="zh-CN" altLang="en-US" sz="18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先</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使变量</a:t>
            </a:r>
            <a:r>
              <a:rPr lang="en-US" altLang="zh-CN"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x=[1,2,3,4]</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，然后再使</a:t>
            </a:r>
            <a:r>
              <a:rPr lang="en-US" altLang="zh-CN"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x[2]=5</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，则是将列表的第</a:t>
            </a:r>
            <a:r>
              <a:rPr lang="en-US" altLang="zh-CN"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3 </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个元素值进行更改，</a:t>
            </a:r>
            <a:r>
              <a:rPr lang="en-US" altLang="zh-CN"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x </a:t>
            </a:r>
            <a:r>
              <a:rPr lang="zh-CN" altLang="en-US" sz="18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还是那个</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列表，只是其内部的一部分值被修改了</a:t>
            </a:r>
            <a:r>
              <a:rPr lang="zh-CN" altLang="en-US" sz="18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a:t>
            </a:r>
            <a:endParaRPr lang="en-US" altLang="zh-CN" sz="18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ts val="1200"/>
              </a:lnSpc>
            </a:pPr>
            <a:endPar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ct val="132000"/>
              </a:lnSpc>
            </a:pP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参数传递的如果是可变对象，就类似</a:t>
            </a:r>
            <a:r>
              <a:rPr lang="en-US" altLang="zh-CN"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C++ </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的引用传递，包括列表、字典等对象。</a:t>
            </a:r>
            <a:r>
              <a:rPr lang="zh-CN" altLang="en-US" sz="18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例如函数</a:t>
            </a:r>
            <a:r>
              <a:rPr lang="en-US" altLang="zh-CN"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fun(x)</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，则是将</a:t>
            </a:r>
            <a:r>
              <a:rPr lang="en-US" altLang="zh-CN"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x </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真正地传过去，在函数</a:t>
            </a:r>
            <a:r>
              <a:rPr lang="en-US" altLang="zh-CN"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fun(x) </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内部修改</a:t>
            </a:r>
            <a:r>
              <a:rPr lang="en-US" altLang="zh-CN"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x </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的值，函数</a:t>
            </a:r>
            <a:r>
              <a:rPr lang="en-US" altLang="zh-CN"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fun(x) </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外部的</a:t>
            </a:r>
            <a:r>
              <a:rPr lang="en-US" altLang="zh-CN" sz="18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x</a:t>
            </a:r>
            <a:r>
              <a:rPr lang="zh-CN" altLang="en-US" sz="18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也</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会受影响</a:t>
            </a:r>
            <a:r>
              <a:rPr lang="zh-CN" altLang="en-US" sz="18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a:t>
            </a:r>
            <a:endParaRPr lang="en-US" altLang="zh-CN" sz="18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ts val="1200"/>
              </a:lnSpc>
            </a:pPr>
            <a:endPar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ct val="132000"/>
              </a:lnSpc>
            </a:pP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若可变对象作为函数参数，在函数里修改了参数的值，那么在调用这个函数时的原始</a:t>
            </a:r>
            <a:r>
              <a:rPr lang="zh-CN" altLang="en-US" sz="18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参数</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也会被改变。</a:t>
            </a:r>
          </a:p>
        </p:txBody>
      </p:sp>
      <p:sp>
        <p:nvSpPr>
          <p:cNvPr id="38" name="Form"/>
          <p:cNvSpPr/>
          <p:nvPr/>
        </p:nvSpPr>
        <p:spPr>
          <a:xfrm>
            <a:off x="1537389" y="3631959"/>
            <a:ext cx="406401" cy="406401"/>
          </a:xfrm>
          <a:custGeom>
            <a:avLst/>
            <a:gdLst/>
            <a:ahLst/>
            <a:cxnLst>
              <a:cxn ang="0">
                <a:pos x="wd2" y="hd2"/>
              </a:cxn>
              <a:cxn ang="5400000">
                <a:pos x="wd2" y="hd2"/>
              </a:cxn>
              <a:cxn ang="10800000">
                <a:pos x="wd2" y="hd2"/>
              </a:cxn>
              <a:cxn ang="16200000">
                <a:pos x="wd2" y="hd2"/>
              </a:cxn>
            </a:cxnLst>
            <a:rect l="0" t="0" r="r" b="b"/>
            <a:pathLst>
              <a:path w="21600" h="21600" extrusionOk="0">
                <a:moveTo>
                  <a:pt x="10807" y="0"/>
                </a:moveTo>
                <a:cubicBezTo>
                  <a:pt x="4838" y="0"/>
                  <a:pt x="0" y="4838"/>
                  <a:pt x="0" y="10807"/>
                </a:cubicBezTo>
                <a:cubicBezTo>
                  <a:pt x="0" y="16777"/>
                  <a:pt x="4838" y="21600"/>
                  <a:pt x="10807" y="21600"/>
                </a:cubicBezTo>
                <a:cubicBezTo>
                  <a:pt x="16777" y="21600"/>
                  <a:pt x="21600" y="16777"/>
                  <a:pt x="21600" y="10807"/>
                </a:cubicBezTo>
                <a:cubicBezTo>
                  <a:pt x="21600" y="4838"/>
                  <a:pt x="16777" y="0"/>
                  <a:pt x="10807" y="0"/>
                </a:cubicBezTo>
                <a:close/>
                <a:moveTo>
                  <a:pt x="10807" y="1184"/>
                </a:moveTo>
                <a:cubicBezTo>
                  <a:pt x="16066" y="1184"/>
                  <a:pt x="20371" y="5489"/>
                  <a:pt x="20371" y="10748"/>
                </a:cubicBezTo>
                <a:cubicBezTo>
                  <a:pt x="20371" y="16054"/>
                  <a:pt x="16113" y="20327"/>
                  <a:pt x="10807" y="20327"/>
                </a:cubicBezTo>
                <a:cubicBezTo>
                  <a:pt x="5549" y="20327"/>
                  <a:pt x="1229" y="16007"/>
                  <a:pt x="1229" y="10748"/>
                </a:cubicBezTo>
                <a:cubicBezTo>
                  <a:pt x="1229" y="5490"/>
                  <a:pt x="5549" y="1184"/>
                  <a:pt x="10807" y="1184"/>
                </a:cubicBezTo>
                <a:close/>
                <a:moveTo>
                  <a:pt x="14849" y="7491"/>
                </a:moveTo>
                <a:cubicBezTo>
                  <a:pt x="14689" y="7491"/>
                  <a:pt x="14523" y="7550"/>
                  <a:pt x="14405" y="7669"/>
                </a:cubicBezTo>
                <a:lnTo>
                  <a:pt x="9431" y="12643"/>
                </a:lnTo>
                <a:lnTo>
                  <a:pt x="7210" y="10408"/>
                </a:lnTo>
                <a:cubicBezTo>
                  <a:pt x="6973" y="10171"/>
                  <a:pt x="6588" y="10171"/>
                  <a:pt x="6351" y="10408"/>
                </a:cubicBezTo>
                <a:cubicBezTo>
                  <a:pt x="6114" y="10645"/>
                  <a:pt x="6114" y="11029"/>
                  <a:pt x="6351" y="11266"/>
                </a:cubicBezTo>
                <a:lnTo>
                  <a:pt x="9001" y="13916"/>
                </a:lnTo>
                <a:cubicBezTo>
                  <a:pt x="9143" y="14058"/>
                  <a:pt x="9288" y="14109"/>
                  <a:pt x="9431" y="14109"/>
                </a:cubicBezTo>
                <a:cubicBezTo>
                  <a:pt x="9573" y="14109"/>
                  <a:pt x="9765" y="14058"/>
                  <a:pt x="9860" y="13916"/>
                </a:cubicBezTo>
                <a:lnTo>
                  <a:pt x="15264" y="8513"/>
                </a:lnTo>
                <a:cubicBezTo>
                  <a:pt x="15500" y="8276"/>
                  <a:pt x="15500" y="7906"/>
                  <a:pt x="15264" y="7669"/>
                </a:cubicBezTo>
                <a:cubicBezTo>
                  <a:pt x="15169" y="7550"/>
                  <a:pt x="15009" y="7491"/>
                  <a:pt x="14849" y="7491"/>
                </a:cubicBezTo>
                <a:close/>
              </a:path>
            </a:pathLst>
          </a:custGeom>
          <a:solidFill>
            <a:srgbClr val="5E5E5E"/>
          </a:solidFill>
          <a:ln w="12700">
            <a:solidFill>
              <a:srgbClr val="92D050"/>
            </a:solidFill>
            <a:miter lim="400000"/>
          </a:ln>
        </p:spPr>
        <p:txBody>
          <a:bodyPr lIns="19050" tIns="19050" rIns="19050" bIns="1905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228600">
              <a:defRPr sz="3000" spc="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39" name="Form"/>
          <p:cNvSpPr/>
          <p:nvPr/>
        </p:nvSpPr>
        <p:spPr>
          <a:xfrm>
            <a:off x="1537389" y="5746509"/>
            <a:ext cx="406401" cy="406401"/>
          </a:xfrm>
          <a:custGeom>
            <a:avLst/>
            <a:gdLst/>
            <a:ahLst/>
            <a:cxnLst>
              <a:cxn ang="0">
                <a:pos x="wd2" y="hd2"/>
              </a:cxn>
              <a:cxn ang="5400000">
                <a:pos x="wd2" y="hd2"/>
              </a:cxn>
              <a:cxn ang="10800000">
                <a:pos x="wd2" y="hd2"/>
              </a:cxn>
              <a:cxn ang="16200000">
                <a:pos x="wd2" y="hd2"/>
              </a:cxn>
            </a:cxnLst>
            <a:rect l="0" t="0" r="r" b="b"/>
            <a:pathLst>
              <a:path w="21600" h="21600" extrusionOk="0">
                <a:moveTo>
                  <a:pt x="10807" y="0"/>
                </a:moveTo>
                <a:cubicBezTo>
                  <a:pt x="4838" y="0"/>
                  <a:pt x="0" y="4838"/>
                  <a:pt x="0" y="10807"/>
                </a:cubicBezTo>
                <a:cubicBezTo>
                  <a:pt x="0" y="16777"/>
                  <a:pt x="4838" y="21600"/>
                  <a:pt x="10807" y="21600"/>
                </a:cubicBezTo>
                <a:cubicBezTo>
                  <a:pt x="16777" y="21600"/>
                  <a:pt x="21600" y="16777"/>
                  <a:pt x="21600" y="10807"/>
                </a:cubicBezTo>
                <a:cubicBezTo>
                  <a:pt x="21600" y="4838"/>
                  <a:pt x="16777" y="0"/>
                  <a:pt x="10807" y="0"/>
                </a:cubicBezTo>
                <a:close/>
                <a:moveTo>
                  <a:pt x="10807" y="1184"/>
                </a:moveTo>
                <a:cubicBezTo>
                  <a:pt x="16066" y="1184"/>
                  <a:pt x="20371" y="5489"/>
                  <a:pt x="20371" y="10748"/>
                </a:cubicBezTo>
                <a:cubicBezTo>
                  <a:pt x="20371" y="16054"/>
                  <a:pt x="16113" y="20327"/>
                  <a:pt x="10807" y="20327"/>
                </a:cubicBezTo>
                <a:cubicBezTo>
                  <a:pt x="5549" y="20327"/>
                  <a:pt x="1229" y="16007"/>
                  <a:pt x="1229" y="10748"/>
                </a:cubicBezTo>
                <a:cubicBezTo>
                  <a:pt x="1229" y="5490"/>
                  <a:pt x="5549" y="1184"/>
                  <a:pt x="10807" y="1184"/>
                </a:cubicBezTo>
                <a:close/>
                <a:moveTo>
                  <a:pt x="14849" y="7491"/>
                </a:moveTo>
                <a:cubicBezTo>
                  <a:pt x="14689" y="7491"/>
                  <a:pt x="14523" y="7550"/>
                  <a:pt x="14405" y="7669"/>
                </a:cubicBezTo>
                <a:lnTo>
                  <a:pt x="9431" y="12643"/>
                </a:lnTo>
                <a:lnTo>
                  <a:pt x="7210" y="10408"/>
                </a:lnTo>
                <a:cubicBezTo>
                  <a:pt x="6973" y="10171"/>
                  <a:pt x="6588" y="10171"/>
                  <a:pt x="6351" y="10408"/>
                </a:cubicBezTo>
                <a:cubicBezTo>
                  <a:pt x="6114" y="10645"/>
                  <a:pt x="6114" y="11029"/>
                  <a:pt x="6351" y="11266"/>
                </a:cubicBezTo>
                <a:lnTo>
                  <a:pt x="9001" y="13916"/>
                </a:lnTo>
                <a:cubicBezTo>
                  <a:pt x="9143" y="14058"/>
                  <a:pt x="9288" y="14109"/>
                  <a:pt x="9431" y="14109"/>
                </a:cubicBezTo>
                <a:cubicBezTo>
                  <a:pt x="9573" y="14109"/>
                  <a:pt x="9765" y="14058"/>
                  <a:pt x="9860" y="13916"/>
                </a:cubicBezTo>
                <a:lnTo>
                  <a:pt x="15264" y="8513"/>
                </a:lnTo>
                <a:cubicBezTo>
                  <a:pt x="15500" y="8276"/>
                  <a:pt x="15500" y="7906"/>
                  <a:pt x="15264" y="7669"/>
                </a:cubicBezTo>
                <a:cubicBezTo>
                  <a:pt x="15169" y="7550"/>
                  <a:pt x="15009" y="7491"/>
                  <a:pt x="14849" y="7491"/>
                </a:cubicBezTo>
                <a:close/>
              </a:path>
            </a:pathLst>
          </a:custGeom>
          <a:solidFill>
            <a:srgbClr val="5E5E5E"/>
          </a:solidFill>
          <a:ln w="12700">
            <a:solidFill>
              <a:srgbClr val="92D050"/>
            </a:solidFill>
            <a:miter lim="400000"/>
          </a:ln>
        </p:spPr>
        <p:txBody>
          <a:bodyPr lIns="19050" tIns="19050" rIns="19050" bIns="1905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228600">
              <a:defRPr sz="3000" spc="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40" name="Form"/>
          <p:cNvSpPr/>
          <p:nvPr/>
        </p:nvSpPr>
        <p:spPr>
          <a:xfrm>
            <a:off x="1537389" y="4607319"/>
            <a:ext cx="406401" cy="406401"/>
          </a:xfrm>
          <a:custGeom>
            <a:avLst/>
            <a:gdLst/>
            <a:ahLst/>
            <a:cxnLst>
              <a:cxn ang="0">
                <a:pos x="wd2" y="hd2"/>
              </a:cxn>
              <a:cxn ang="5400000">
                <a:pos x="wd2" y="hd2"/>
              </a:cxn>
              <a:cxn ang="10800000">
                <a:pos x="wd2" y="hd2"/>
              </a:cxn>
              <a:cxn ang="16200000">
                <a:pos x="wd2" y="hd2"/>
              </a:cxn>
            </a:cxnLst>
            <a:rect l="0" t="0" r="r" b="b"/>
            <a:pathLst>
              <a:path w="21600" h="21600" extrusionOk="0">
                <a:moveTo>
                  <a:pt x="10807" y="0"/>
                </a:moveTo>
                <a:cubicBezTo>
                  <a:pt x="4838" y="0"/>
                  <a:pt x="0" y="4838"/>
                  <a:pt x="0" y="10807"/>
                </a:cubicBezTo>
                <a:cubicBezTo>
                  <a:pt x="0" y="16777"/>
                  <a:pt x="4838" y="21600"/>
                  <a:pt x="10807" y="21600"/>
                </a:cubicBezTo>
                <a:cubicBezTo>
                  <a:pt x="16777" y="21600"/>
                  <a:pt x="21600" y="16777"/>
                  <a:pt x="21600" y="10807"/>
                </a:cubicBezTo>
                <a:cubicBezTo>
                  <a:pt x="21600" y="4838"/>
                  <a:pt x="16777" y="0"/>
                  <a:pt x="10807" y="0"/>
                </a:cubicBezTo>
                <a:close/>
                <a:moveTo>
                  <a:pt x="10807" y="1184"/>
                </a:moveTo>
                <a:cubicBezTo>
                  <a:pt x="16066" y="1184"/>
                  <a:pt x="20371" y="5489"/>
                  <a:pt x="20371" y="10748"/>
                </a:cubicBezTo>
                <a:cubicBezTo>
                  <a:pt x="20371" y="16054"/>
                  <a:pt x="16113" y="20327"/>
                  <a:pt x="10807" y="20327"/>
                </a:cubicBezTo>
                <a:cubicBezTo>
                  <a:pt x="5549" y="20327"/>
                  <a:pt x="1229" y="16007"/>
                  <a:pt x="1229" y="10748"/>
                </a:cubicBezTo>
                <a:cubicBezTo>
                  <a:pt x="1229" y="5490"/>
                  <a:pt x="5549" y="1184"/>
                  <a:pt x="10807" y="1184"/>
                </a:cubicBezTo>
                <a:close/>
                <a:moveTo>
                  <a:pt x="14849" y="7491"/>
                </a:moveTo>
                <a:cubicBezTo>
                  <a:pt x="14689" y="7491"/>
                  <a:pt x="14523" y="7550"/>
                  <a:pt x="14405" y="7669"/>
                </a:cubicBezTo>
                <a:lnTo>
                  <a:pt x="9431" y="12643"/>
                </a:lnTo>
                <a:lnTo>
                  <a:pt x="7210" y="10408"/>
                </a:lnTo>
                <a:cubicBezTo>
                  <a:pt x="6973" y="10171"/>
                  <a:pt x="6588" y="10171"/>
                  <a:pt x="6351" y="10408"/>
                </a:cubicBezTo>
                <a:cubicBezTo>
                  <a:pt x="6114" y="10645"/>
                  <a:pt x="6114" y="11029"/>
                  <a:pt x="6351" y="11266"/>
                </a:cubicBezTo>
                <a:lnTo>
                  <a:pt x="9001" y="13916"/>
                </a:lnTo>
                <a:cubicBezTo>
                  <a:pt x="9143" y="14058"/>
                  <a:pt x="9288" y="14109"/>
                  <a:pt x="9431" y="14109"/>
                </a:cubicBezTo>
                <a:cubicBezTo>
                  <a:pt x="9573" y="14109"/>
                  <a:pt x="9765" y="14058"/>
                  <a:pt x="9860" y="13916"/>
                </a:cubicBezTo>
                <a:lnTo>
                  <a:pt x="15264" y="8513"/>
                </a:lnTo>
                <a:cubicBezTo>
                  <a:pt x="15500" y="8276"/>
                  <a:pt x="15500" y="7906"/>
                  <a:pt x="15264" y="7669"/>
                </a:cubicBezTo>
                <a:cubicBezTo>
                  <a:pt x="15169" y="7550"/>
                  <a:pt x="15009" y="7491"/>
                  <a:pt x="14849" y="7491"/>
                </a:cubicBezTo>
                <a:close/>
              </a:path>
            </a:pathLst>
          </a:custGeom>
          <a:solidFill>
            <a:srgbClr val="5E5E5E"/>
          </a:solidFill>
          <a:ln w="12700">
            <a:solidFill>
              <a:srgbClr val="92D050"/>
            </a:solidFill>
            <a:miter lim="400000"/>
          </a:ln>
        </p:spPr>
        <p:txBody>
          <a:bodyPr lIns="19050" tIns="19050" rIns="19050" bIns="1905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228600">
              <a:defRPr sz="3000" spc="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Tree>
    <p:extLst>
      <p:ext uri="{BB962C8B-B14F-4D97-AF65-F5344CB8AC3E}">
        <p14:creationId xmlns:p14="http://schemas.microsoft.com/office/powerpoint/2010/main" val="41754629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latin typeface="微软雅黑" panose="020B0503020204020204" pitchFamily="34" charset="-122"/>
                <a:ea typeface="微软雅黑" panose="020B0503020204020204" pitchFamily="34" charset="-122"/>
                <a:sym typeface="微软雅黑" panose="020B0503020204020204" pitchFamily="34" charset="-122"/>
              </a:rPr>
              <a:t>5.3.1 Python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函数的参数传递</a:t>
            </a:r>
          </a:p>
        </p:txBody>
      </p:sp>
      <p:sp>
        <p:nvSpPr>
          <p:cNvPr id="13" name="矩形 12"/>
          <p:cNvSpPr/>
          <p:nvPr/>
        </p:nvSpPr>
        <p:spPr>
          <a:xfrm>
            <a:off x="5184775" y="1485452"/>
            <a:ext cx="7013574" cy="341399"/>
          </a:xfrm>
          <a:prstGeom prst="rect">
            <a:avLst/>
          </a:prstGeom>
          <a:solidFill>
            <a:srgbClr val="92D05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5" name="文本框 335"/>
          <p:cNvSpPr txBox="1"/>
          <p:nvPr/>
        </p:nvSpPr>
        <p:spPr>
          <a:xfrm>
            <a:off x="286957" y="1372394"/>
            <a:ext cx="11070017" cy="458074"/>
          </a:xfrm>
          <a:prstGeom prst="rect">
            <a:avLst/>
          </a:prstGeom>
          <a:noFill/>
        </p:spPr>
        <p:txBody>
          <a:bodyPr wrap="square" rtlCol="0">
            <a:spAutoFit/>
          </a:bodyPr>
          <a:lstStyle/>
          <a:p>
            <a:pPr indent="457200">
              <a:lnSpc>
                <a:spcPct val="132000"/>
              </a:lnSpc>
            </a:pPr>
            <a:r>
              <a:rPr lang="en-US" altLang="zh-CN"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实例</a:t>
            </a:r>
            <a:r>
              <a:rPr lang="en-US" altLang="zh-CN"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5-3】</a:t>
            </a:r>
            <a:r>
              <a:rPr lang="zh-CN" altLang="en-US"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演示可变对象的参数传递</a:t>
            </a:r>
            <a:endParaRPr lang="en-US" altLang="zh-CN"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7" name="矩形 16"/>
          <p:cNvSpPr/>
          <p:nvPr/>
        </p:nvSpPr>
        <p:spPr>
          <a:xfrm>
            <a:off x="0" y="2716864"/>
            <a:ext cx="12206061" cy="414272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8" name="文本框 335"/>
          <p:cNvSpPr txBox="1"/>
          <p:nvPr/>
        </p:nvSpPr>
        <p:spPr>
          <a:xfrm>
            <a:off x="286957" y="2963069"/>
            <a:ext cx="5883127" cy="3748462"/>
          </a:xfrm>
          <a:prstGeom prst="rect">
            <a:avLst/>
          </a:prstGeom>
          <a:noFill/>
        </p:spPr>
        <p:txBody>
          <a:bodyPr wrap="square" rtlCol="0">
            <a:spAutoFit/>
          </a:bodyPr>
          <a:lstStyle/>
          <a:p>
            <a:pPr indent="457200">
              <a:lnSpc>
                <a:spcPct val="132000"/>
              </a:lnSpc>
            </a:pP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可变对象参数传递实例</a:t>
            </a:r>
          </a:p>
          <a:p>
            <a:pPr indent="457200">
              <a:lnSpc>
                <a:spcPct val="132000"/>
              </a:lnSpc>
            </a:pP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def</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mutable(</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mylist</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p>
          <a:p>
            <a:pPr indent="457200">
              <a:lnSpc>
                <a:spcPct val="132000"/>
              </a:lnSpc>
            </a:pPr>
            <a:r>
              <a:rPr lang="en-US" altLang="zh-CN"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修改传入的列表</a:t>
            </a:r>
          </a:p>
          <a:p>
            <a:pPr indent="457200">
              <a:lnSpc>
                <a:spcPct val="132000"/>
              </a:lnSpc>
            </a:pPr>
            <a:r>
              <a:rPr lang="en-US" altLang="zh-CN"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en-US" altLang="zh-CN" sz="1800" dirty="0" err="1"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mylist.append</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([40,50])</a:t>
            </a:r>
          </a:p>
          <a:p>
            <a:pPr indent="457200">
              <a:lnSpc>
                <a:spcPct val="132000"/>
              </a:lnSpc>
            </a:pPr>
            <a:r>
              <a:rPr lang="en-US" altLang="zh-CN"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print</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函数内取值：</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mylist</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p>
          <a:p>
            <a:pPr indent="457200">
              <a:lnSpc>
                <a:spcPct val="132000"/>
              </a:lnSpc>
            </a:pPr>
            <a:r>
              <a:rPr lang="en-US" altLang="zh-CN"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return</a:t>
            </a:r>
            <a:endPar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a:p>
            <a:pPr indent="457200">
              <a:lnSpc>
                <a:spcPct val="132000"/>
              </a:lnSpc>
            </a:pP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调用</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mutable()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函数</a:t>
            </a:r>
          </a:p>
          <a:p>
            <a:pPr indent="457200">
              <a:lnSpc>
                <a:spcPct val="132000"/>
              </a:lnSpc>
            </a:pP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mylist</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 [10, 20, 30]</a:t>
            </a:r>
          </a:p>
          <a:p>
            <a:pPr indent="457200">
              <a:lnSpc>
                <a:spcPct val="132000"/>
              </a:lnSpc>
            </a:pP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mutable(</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mylist</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p>
          <a:p>
            <a:pPr indent="457200">
              <a:lnSpc>
                <a:spcPct val="132000"/>
              </a:lnSpc>
            </a:pP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print("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函数外取值：</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mylist</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endPar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9" name="文本框 8"/>
          <p:cNvSpPr txBox="1"/>
          <p:nvPr/>
        </p:nvSpPr>
        <p:spPr>
          <a:xfrm>
            <a:off x="774700" y="2351860"/>
            <a:ext cx="5395384" cy="412576"/>
          </a:xfrm>
          <a:prstGeom prst="roundRect">
            <a:avLst>
              <a:gd name="adj" fmla="val 50000"/>
            </a:avLst>
          </a:prstGeom>
          <a:solidFill>
            <a:schemeClr val="accent3"/>
          </a:solidFill>
          <a:effectLst>
            <a:outerShdw blurRad="127000" dist="38100" dir="8100000" algn="tr" rotWithShape="0">
              <a:srgbClr val="0070C0">
                <a:alpha val="30000"/>
              </a:srgbClr>
            </a:outerShdw>
          </a:effectLst>
        </p:spPr>
        <p:txBody>
          <a:bodyPr wrap="square" rtlCol="0" anchor="ctr" anchorCtr="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zh-CN" altLang="en-US" sz="2000" b="1" kern="0" dirty="0" smtClean="0">
                <a:solidFill>
                  <a:srgbClr val="060E11"/>
                </a:solidFill>
                <a:latin typeface="微软雅黑" panose="020B0503020204020204" pitchFamily="34" charset="-122"/>
                <a:ea typeface="微软雅黑" panose="020B0503020204020204" pitchFamily="34" charset="-122"/>
                <a:sym typeface="微软雅黑" panose="020B0503020204020204" pitchFamily="34" charset="-122"/>
              </a:rPr>
              <a:t>实例</a:t>
            </a:r>
            <a:r>
              <a:rPr lang="en-US" altLang="zh-CN" sz="2000" b="1" kern="0" dirty="0" smtClean="0">
                <a:solidFill>
                  <a:srgbClr val="060E11"/>
                </a:solidFill>
                <a:latin typeface="微软雅黑" panose="020B0503020204020204" pitchFamily="34" charset="-122"/>
                <a:ea typeface="微软雅黑" panose="020B0503020204020204" pitchFamily="34" charset="-122"/>
                <a:sym typeface="微软雅黑" panose="020B0503020204020204" pitchFamily="34" charset="-122"/>
              </a:rPr>
              <a:t>5-3 </a:t>
            </a:r>
            <a:r>
              <a:rPr lang="zh-CN" altLang="en-US" sz="2000" b="1" kern="0" dirty="0">
                <a:solidFill>
                  <a:srgbClr val="060E11"/>
                </a:solidFill>
                <a:latin typeface="微软雅黑" panose="020B0503020204020204" pitchFamily="34" charset="-122"/>
                <a:ea typeface="微软雅黑" panose="020B0503020204020204" pitchFamily="34" charset="-122"/>
                <a:sym typeface="微软雅黑" panose="020B0503020204020204" pitchFamily="34" charset="-122"/>
              </a:rPr>
              <a:t>的代码如下所示。</a:t>
            </a:r>
          </a:p>
        </p:txBody>
      </p:sp>
      <p:sp>
        <p:nvSpPr>
          <p:cNvPr id="21" name="文本框 335"/>
          <p:cNvSpPr txBox="1"/>
          <p:nvPr/>
        </p:nvSpPr>
        <p:spPr>
          <a:xfrm>
            <a:off x="7165975" y="3984364"/>
            <a:ext cx="5883127" cy="787139"/>
          </a:xfrm>
          <a:prstGeom prst="rect">
            <a:avLst/>
          </a:prstGeom>
          <a:noFill/>
        </p:spPr>
        <p:txBody>
          <a:bodyPr wrap="square" rtlCol="0">
            <a:spAutoFit/>
          </a:bodyPr>
          <a:lstStyle/>
          <a:p>
            <a:pPr indent="457200">
              <a:lnSpc>
                <a:spcPct val="132000"/>
              </a:lnSpc>
            </a:pP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函数内取值</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[10, 20, 30, [40, 50]]</a:t>
            </a:r>
          </a:p>
          <a:p>
            <a:pPr indent="457200">
              <a:lnSpc>
                <a:spcPct val="132000"/>
              </a:lnSpc>
            </a:pP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函数外取值</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[10, 20, 30, [40, 50]]</a:t>
            </a:r>
            <a:endPar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2" name="圆角矩形 21"/>
          <p:cNvSpPr/>
          <p:nvPr/>
        </p:nvSpPr>
        <p:spPr>
          <a:xfrm>
            <a:off x="7356475" y="3201194"/>
            <a:ext cx="4152900" cy="2869981"/>
          </a:xfrm>
          <a:prstGeom prst="roundRect">
            <a:avLst>
              <a:gd name="adj" fmla="val 5654"/>
            </a:avLst>
          </a:prstGeom>
          <a:noFill/>
          <a:ln w="12700" cap="flat" cmpd="sng" algn="ctr">
            <a:solidFill>
              <a:srgbClr val="92D050"/>
            </a:solidFill>
            <a:prstDash val="solid"/>
            <a:miter lim="800000"/>
          </a:ln>
          <a:effectLst/>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zh-CN" altLang="en-US" kern="0" dirty="0">
              <a:solidFill>
                <a:prstClr val="white"/>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4" name="文本框 12"/>
          <p:cNvSpPr txBox="1"/>
          <p:nvPr/>
        </p:nvSpPr>
        <p:spPr>
          <a:xfrm>
            <a:off x="7555844" y="3465934"/>
            <a:ext cx="3572531" cy="412576"/>
          </a:xfrm>
          <a:prstGeom prst="roundRect">
            <a:avLst>
              <a:gd name="adj" fmla="val 50000"/>
            </a:avLst>
          </a:prstGeom>
          <a:solidFill>
            <a:srgbClr val="92D050"/>
          </a:solidFill>
          <a:effectLst>
            <a:outerShdw blurRad="127000" dist="38100" dir="8100000" algn="tr" rotWithShape="0">
              <a:srgbClr val="0070C0">
                <a:alpha val="30000"/>
              </a:srgbClr>
            </a:outerShdw>
          </a:effectLst>
        </p:spPr>
        <p:txBody>
          <a:bodyPr wrap="square" rtlCol="0" anchor="ctr" anchorCtr="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zh-CN" altLang="en-US" sz="1600" kern="0" dirty="0">
                <a:solidFill>
                  <a:prstClr val="white"/>
                </a:solidFill>
                <a:latin typeface="微软雅黑" panose="020B0503020204020204" pitchFamily="34" charset="-122"/>
                <a:ea typeface="微软雅黑" panose="020B0503020204020204" pitchFamily="34" charset="-122"/>
                <a:sym typeface="微软雅黑" panose="020B0503020204020204" pitchFamily="34" charset="-122"/>
              </a:rPr>
              <a:t>运行结果</a:t>
            </a:r>
            <a:endParaRPr kumimoji="0" lang="zh-CN" altLang="en-US" sz="1050" b="0" i="0" u="none" strike="noStrike" kern="0" cap="none" spc="0" normalizeH="0" baseline="0" noProof="0" dirty="0" smtClean="0">
              <a:ln>
                <a:noFill/>
              </a:ln>
              <a:solidFill>
                <a:prstClr val="white"/>
              </a:solidFill>
              <a:effectLst/>
              <a:uLnTx/>
              <a:uFillTx/>
              <a:latin typeface="微软雅黑" panose="020B0503020204020204" pitchFamily="34" charset="-122"/>
              <a:ea typeface="微软雅黑" panose="020B0503020204020204" pitchFamily="34" charset="-122"/>
              <a:sym typeface="微软雅黑" panose="020B0503020204020204" pitchFamily="34" charset="-122"/>
            </a:endParaRPr>
          </a:p>
        </p:txBody>
      </p:sp>
    </p:spTree>
    <p:extLst>
      <p:ext uri="{BB962C8B-B14F-4D97-AF65-F5344CB8AC3E}">
        <p14:creationId xmlns:p14="http://schemas.microsoft.com/office/powerpoint/2010/main" val="18395452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latin typeface="微软雅黑" panose="020B0503020204020204" pitchFamily="34" charset="-122"/>
                <a:ea typeface="微软雅黑" panose="020B0503020204020204" pitchFamily="34" charset="-122"/>
                <a:sym typeface="微软雅黑" panose="020B0503020204020204" pitchFamily="34" charset="-122"/>
              </a:rPr>
              <a:t>5.3.1 Python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函数的参数传递</a:t>
            </a:r>
          </a:p>
        </p:txBody>
      </p:sp>
      <p:sp>
        <p:nvSpPr>
          <p:cNvPr id="12" name="矩形 11"/>
          <p:cNvSpPr/>
          <p:nvPr/>
        </p:nvSpPr>
        <p:spPr>
          <a:xfrm>
            <a:off x="3175" y="1603242"/>
            <a:ext cx="12195175" cy="150151"/>
          </a:xfrm>
          <a:prstGeom prst="rect">
            <a:avLst/>
          </a:prstGeom>
          <a:solidFill>
            <a:srgbClr val="92D05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4" name="文本框 335"/>
          <p:cNvSpPr txBox="1"/>
          <p:nvPr/>
        </p:nvSpPr>
        <p:spPr>
          <a:xfrm>
            <a:off x="286958" y="991395"/>
            <a:ext cx="11413592" cy="458074"/>
          </a:xfrm>
          <a:prstGeom prst="rect">
            <a:avLst/>
          </a:prstGeom>
          <a:noFill/>
        </p:spPr>
        <p:txBody>
          <a:bodyPr wrap="square" rtlCol="0">
            <a:spAutoFit/>
          </a:bodyPr>
          <a:lstStyle/>
          <a:p>
            <a:pPr indent="457200">
              <a:lnSpc>
                <a:spcPct val="132000"/>
              </a:lnSpc>
            </a:pPr>
            <a:r>
              <a:rPr lang="en-US" altLang="zh-CN"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2</a:t>
            </a:r>
            <a:r>
              <a:rPr lang="zh-CN" altLang="en-US"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．可变对象与不可变对象的参数传递</a:t>
            </a:r>
          </a:p>
        </p:txBody>
      </p:sp>
      <p:sp>
        <p:nvSpPr>
          <p:cNvPr id="13" name="i$liḋe-Freeform: Shape 9">
            <a:extLst>
              <a:ext uri="{FF2B5EF4-FFF2-40B4-BE49-F238E27FC236}">
                <a16:creationId xmlns:a16="http://schemas.microsoft.com/office/drawing/2014/main" id="{51D219F3-3C54-4534-9ED0-BA584A835EB6}"/>
              </a:ext>
            </a:extLst>
          </p:cNvPr>
          <p:cNvSpPr>
            <a:spLocks/>
          </p:cNvSpPr>
          <p:nvPr/>
        </p:nvSpPr>
        <p:spPr bwMode="auto">
          <a:xfrm>
            <a:off x="774700" y="2187481"/>
            <a:ext cx="558029" cy="479224"/>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rgbClr val="92D050"/>
          </a:solidFill>
          <a:ln>
            <a:noFill/>
          </a:ln>
          <a:extLst/>
        </p:spPr>
        <p:txBody>
          <a:bodyPr anchor="ctr"/>
          <a:lstStyle/>
          <a:p>
            <a:pPr algn="ctr"/>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5" name="i$liḋe-TextBox 33">
            <a:extLst>
              <a:ext uri="{FF2B5EF4-FFF2-40B4-BE49-F238E27FC236}">
                <a16:creationId xmlns:a16="http://schemas.microsoft.com/office/drawing/2014/main" id="{0F93618B-505C-42B6-94E9-84117B0AFD52}"/>
              </a:ext>
            </a:extLst>
          </p:cNvPr>
          <p:cNvSpPr txBox="1">
            <a:spLocks/>
          </p:cNvSpPr>
          <p:nvPr/>
        </p:nvSpPr>
        <p:spPr bwMode="auto">
          <a:xfrm>
            <a:off x="1332729" y="2204494"/>
            <a:ext cx="4385446" cy="479225"/>
          </a:xfrm>
          <a:prstGeom prst="rect">
            <a:avLst/>
          </a:prstGeom>
          <a:noFill/>
          <a:ln w="9525">
            <a:noFill/>
            <a:miter lim="800000"/>
            <a:headEnd/>
            <a:tailEnd/>
          </a:ln>
        </p:spPr>
        <p:txBody>
          <a:bodyPr wrap="none" lIns="0" tIns="0" rIns="0" bIns="0" anchor="ctr" anchorCtr="1">
            <a:noAutofit/>
            <a:scene3d>
              <a:camera prst="orthographicFront"/>
              <a:lightRig rig="threePt" dir="t"/>
            </a:scene3d>
            <a:sp3d>
              <a:bevelT w="0" h="0"/>
            </a:sp3d>
          </a:bodyPr>
          <a:lstStyle/>
          <a:p>
            <a:pPr marL="0" lvl="1" algn="ctr"/>
            <a:r>
              <a:rPr lang="zh-CN" altLang="en-US" sz="2000" b="1" dirty="0">
                <a:solidFill>
                  <a:srgbClr val="92D050"/>
                </a:solidFill>
                <a:latin typeface="微软雅黑" panose="020B0503020204020204" pitchFamily="34" charset="-122"/>
                <a:ea typeface="微软雅黑" panose="020B0503020204020204" pitchFamily="34" charset="-122"/>
                <a:sym typeface="微软雅黑" panose="020B0503020204020204" pitchFamily="34" charset="-122"/>
              </a:rPr>
              <a:t>（</a:t>
            </a:r>
            <a:r>
              <a:rPr lang="en-US" altLang="zh-CN" sz="2000" b="1" dirty="0">
                <a:solidFill>
                  <a:srgbClr val="92D050"/>
                </a:solidFill>
                <a:latin typeface="微软雅黑" panose="020B0503020204020204" pitchFamily="34" charset="-122"/>
                <a:ea typeface="微软雅黑" panose="020B0503020204020204" pitchFamily="34" charset="-122"/>
                <a:sym typeface="微软雅黑" panose="020B0503020204020204" pitchFamily="34" charset="-122"/>
              </a:rPr>
              <a:t>2</a:t>
            </a:r>
            <a:r>
              <a:rPr lang="zh-CN" altLang="en-US" sz="2000" b="1" dirty="0">
                <a:solidFill>
                  <a:srgbClr val="92D050"/>
                </a:solidFill>
                <a:latin typeface="微软雅黑" panose="020B0503020204020204" pitchFamily="34" charset="-122"/>
                <a:ea typeface="微软雅黑" panose="020B0503020204020204" pitchFamily="34" charset="-122"/>
                <a:sym typeface="微软雅黑" panose="020B0503020204020204" pitchFamily="34" charset="-122"/>
              </a:rPr>
              <a:t>）不可变对象的参数传递</a:t>
            </a:r>
          </a:p>
        </p:txBody>
      </p:sp>
      <p:sp>
        <p:nvSpPr>
          <p:cNvPr id="17" name="文本框 335"/>
          <p:cNvSpPr txBox="1"/>
          <p:nvPr/>
        </p:nvSpPr>
        <p:spPr>
          <a:xfrm>
            <a:off x="1603375" y="2941244"/>
            <a:ext cx="9448800" cy="3342453"/>
          </a:xfrm>
          <a:prstGeom prst="rect">
            <a:avLst/>
          </a:prstGeom>
          <a:noFill/>
        </p:spPr>
        <p:txBody>
          <a:bodyPr wrap="square" rtlCol="0">
            <a:spAutoFit/>
          </a:bodyPr>
          <a:lstStyle/>
          <a:p>
            <a:pPr marL="342900" indent="-342900">
              <a:lnSpc>
                <a:spcPct val="132000"/>
              </a:lnSpc>
              <a:buClr>
                <a:srgbClr val="3A4187"/>
              </a:buClr>
              <a:buFont typeface="Wingdings" panose="05000000000000000000" pitchFamily="2" charset="2"/>
              <a:buChar char="n"/>
            </a:pP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在</a:t>
            </a:r>
            <a:r>
              <a:rPr lang="en-US" altLang="zh-CN"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Python </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中，类型属于对象，变量是没有类型的。对于代码</a:t>
            </a:r>
            <a:r>
              <a:rPr lang="en-US" altLang="zh-CN"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y=5</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，数值</a:t>
            </a:r>
            <a:r>
              <a:rPr lang="en-US" altLang="zh-CN"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5 </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是</a:t>
            </a:r>
            <a:r>
              <a:rPr lang="en-US" altLang="zh-CN" sz="2000" dirty="0" err="1">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int</a:t>
            </a:r>
            <a:r>
              <a:rPr lang="en-US" altLang="zh-CN"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类型</a:t>
            </a:r>
            <a:r>
              <a:rPr lang="zh-CN" altLang="en-US" sz="20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，而</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变量</a:t>
            </a:r>
            <a:r>
              <a:rPr lang="en-US" altLang="zh-CN"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y </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没有类型，它仅仅是一个对象的引用，可以指向</a:t>
            </a:r>
            <a:r>
              <a:rPr lang="en-US" altLang="zh-CN"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list </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类型对象，也可以指向</a:t>
            </a:r>
            <a:r>
              <a:rPr lang="en-US" altLang="zh-CN" sz="2000" dirty="0" err="1">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int</a:t>
            </a:r>
            <a:r>
              <a:rPr lang="en-US" altLang="zh-CN"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20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类型</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对象。</a:t>
            </a:r>
          </a:p>
          <a:p>
            <a:pPr marL="342900" indent="-342900">
              <a:lnSpc>
                <a:spcPct val="132000"/>
              </a:lnSpc>
              <a:buClr>
                <a:srgbClr val="3A4187"/>
              </a:buClr>
              <a:buFont typeface="Wingdings" panose="05000000000000000000" pitchFamily="2" charset="2"/>
              <a:buChar char="n"/>
            </a:pP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先使变量</a:t>
            </a:r>
            <a:r>
              <a:rPr lang="en-US" altLang="zh-CN"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y=5</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，然后再使</a:t>
            </a:r>
            <a:r>
              <a:rPr lang="en-US" altLang="zh-CN"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y=10</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，实际上是新生成一个</a:t>
            </a:r>
            <a:r>
              <a:rPr lang="en-US" altLang="zh-CN" sz="2000" dirty="0" err="1">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int</a:t>
            </a:r>
            <a:r>
              <a:rPr lang="en-US" altLang="zh-CN"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对象</a:t>
            </a:r>
            <a:r>
              <a:rPr lang="en-US" altLang="zh-CN"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10</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，再让</a:t>
            </a:r>
            <a:r>
              <a:rPr lang="en-US" altLang="zh-CN"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y </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指向它，而</a:t>
            </a:r>
            <a:r>
              <a:rPr lang="en-US" altLang="zh-CN" sz="20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5</a:t>
            </a:r>
            <a:r>
              <a:rPr lang="zh-CN" altLang="en-US" sz="20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被</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丢弃，这不是改变</a:t>
            </a:r>
            <a:r>
              <a:rPr lang="en-US" altLang="zh-CN"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y </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的值，而是新生成了</a:t>
            </a:r>
            <a:r>
              <a:rPr lang="en-US" altLang="zh-CN"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y</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a:t>
            </a:r>
          </a:p>
          <a:p>
            <a:pPr marL="342900" indent="-342900">
              <a:lnSpc>
                <a:spcPct val="132000"/>
              </a:lnSpc>
              <a:buClr>
                <a:srgbClr val="3A4187"/>
              </a:buClr>
              <a:buFont typeface="Wingdings" panose="05000000000000000000" pitchFamily="2" charset="2"/>
              <a:buChar char="n"/>
            </a:pP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参数传递的如果是不可变对象，就类似</a:t>
            </a:r>
            <a:r>
              <a:rPr lang="en-US" altLang="zh-CN"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C++ </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的值传递，包括整数、元组和字符串等对象</a:t>
            </a:r>
            <a:r>
              <a:rPr lang="zh-CN" altLang="en-US" sz="20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。例如</a:t>
            </a:r>
            <a:r>
              <a:rPr lang="en-US" altLang="zh-CN"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fun(x) </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传递的只是</a:t>
            </a:r>
            <a:r>
              <a:rPr lang="en-US" altLang="zh-CN"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x </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的值，没有影响</a:t>
            </a:r>
            <a:r>
              <a:rPr lang="en-US" altLang="zh-CN"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x </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对象本身。在</a:t>
            </a:r>
            <a:r>
              <a:rPr lang="en-US" altLang="zh-CN"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fun(x) </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内部修改</a:t>
            </a:r>
            <a:r>
              <a:rPr lang="en-US" altLang="zh-CN"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x </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的值，只是</a:t>
            </a:r>
            <a:r>
              <a:rPr lang="zh-CN" altLang="en-US" sz="20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修改另</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一个复制的对象，不会影响</a:t>
            </a:r>
            <a:r>
              <a:rPr lang="en-US" altLang="zh-CN"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x </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本身。</a:t>
            </a:r>
          </a:p>
        </p:txBody>
      </p:sp>
    </p:spTree>
    <p:extLst>
      <p:ext uri="{BB962C8B-B14F-4D97-AF65-F5344CB8AC3E}">
        <p14:creationId xmlns:p14="http://schemas.microsoft.com/office/powerpoint/2010/main" val="18451776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latin typeface="微软雅黑" panose="020B0503020204020204" pitchFamily="34" charset="-122"/>
                <a:ea typeface="微软雅黑" panose="020B0503020204020204" pitchFamily="34" charset="-122"/>
                <a:sym typeface="微软雅黑" panose="020B0503020204020204" pitchFamily="34" charset="-122"/>
              </a:rPr>
              <a:t>5.3.1 Python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函数的参数传递</a:t>
            </a:r>
          </a:p>
        </p:txBody>
      </p:sp>
      <p:sp>
        <p:nvSpPr>
          <p:cNvPr id="8" name="矩形 7"/>
          <p:cNvSpPr/>
          <p:nvPr/>
        </p:nvSpPr>
        <p:spPr>
          <a:xfrm>
            <a:off x="5641975" y="1612590"/>
            <a:ext cx="6556374" cy="390061"/>
          </a:xfrm>
          <a:prstGeom prst="rect">
            <a:avLst/>
          </a:prstGeom>
          <a:solidFill>
            <a:srgbClr val="92D05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9" name="文本框 335"/>
          <p:cNvSpPr txBox="1"/>
          <p:nvPr/>
        </p:nvSpPr>
        <p:spPr>
          <a:xfrm>
            <a:off x="286957" y="1499533"/>
            <a:ext cx="11070017" cy="458074"/>
          </a:xfrm>
          <a:prstGeom prst="rect">
            <a:avLst/>
          </a:prstGeom>
          <a:noFill/>
        </p:spPr>
        <p:txBody>
          <a:bodyPr wrap="square" rtlCol="0">
            <a:spAutoFit/>
          </a:bodyPr>
          <a:lstStyle/>
          <a:p>
            <a:pPr indent="457200">
              <a:lnSpc>
                <a:spcPct val="132000"/>
              </a:lnSpc>
            </a:pPr>
            <a:r>
              <a:rPr lang="en-US" altLang="zh-CN"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实例</a:t>
            </a:r>
            <a:r>
              <a:rPr lang="en-US" altLang="zh-CN"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5-4】</a:t>
            </a:r>
            <a:r>
              <a:rPr lang="zh-CN" altLang="en-US"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演示不可变对象的参数传递</a:t>
            </a:r>
            <a:endParaRPr lang="en-US" altLang="zh-CN"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0" name="矩形 9"/>
          <p:cNvSpPr/>
          <p:nvPr/>
        </p:nvSpPr>
        <p:spPr>
          <a:xfrm>
            <a:off x="0" y="2640665"/>
            <a:ext cx="12206061" cy="362731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1" name="文本框 335"/>
          <p:cNvSpPr txBox="1"/>
          <p:nvPr/>
        </p:nvSpPr>
        <p:spPr>
          <a:xfrm>
            <a:off x="286957" y="2886869"/>
            <a:ext cx="5883127" cy="3017236"/>
          </a:xfrm>
          <a:prstGeom prst="rect">
            <a:avLst/>
          </a:prstGeom>
          <a:noFill/>
        </p:spPr>
        <p:txBody>
          <a:bodyPr wrap="square" rtlCol="0">
            <a:spAutoFit/>
          </a:bodyPr>
          <a:lstStyle/>
          <a:p>
            <a:pPr indent="457200">
              <a:lnSpc>
                <a:spcPct val="132000"/>
              </a:lnSpc>
            </a:pP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不可变对象的参数传递实例</a:t>
            </a:r>
          </a:p>
          <a:p>
            <a:pPr indent="457200">
              <a:lnSpc>
                <a:spcPct val="132000"/>
              </a:lnSpc>
            </a:pP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def</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immutable(y):</a:t>
            </a:r>
          </a:p>
          <a:p>
            <a:pPr indent="457200">
              <a:lnSpc>
                <a:spcPct val="132000"/>
              </a:lnSpc>
            </a:pPr>
            <a:r>
              <a:rPr lang="en-US" altLang="zh-CN"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y</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5</a:t>
            </a:r>
          </a:p>
          <a:p>
            <a:pPr indent="457200">
              <a:lnSpc>
                <a:spcPct val="132000"/>
              </a:lnSpc>
            </a:pPr>
            <a:r>
              <a:rPr lang="en-US" altLang="zh-CN"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print</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变量</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y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值为：</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y) #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结果是</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5</a:t>
            </a:r>
          </a:p>
          <a:p>
            <a:pPr indent="457200">
              <a:lnSpc>
                <a:spcPct val="132000"/>
              </a:lnSpc>
            </a:pPr>
            <a:r>
              <a:rPr lang="en-US" altLang="zh-CN"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return </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y</a:t>
            </a:r>
          </a:p>
          <a:p>
            <a:pPr indent="457200">
              <a:lnSpc>
                <a:spcPct val="132000"/>
              </a:lnSpc>
            </a:pP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x = 2</a:t>
            </a:r>
          </a:p>
          <a:p>
            <a:pPr indent="457200">
              <a:lnSpc>
                <a:spcPct val="132000"/>
              </a:lnSpc>
            </a:pP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print("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函数返回值为：</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",immutable(x))</a:t>
            </a:r>
          </a:p>
          <a:p>
            <a:pPr indent="457200">
              <a:lnSpc>
                <a:spcPct val="132000"/>
              </a:lnSpc>
            </a:pP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print("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变量</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x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值为：</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",x ) #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结果是</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2</a:t>
            </a:r>
            <a:endPar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6" name="文本框 8"/>
          <p:cNvSpPr txBox="1"/>
          <p:nvPr/>
        </p:nvSpPr>
        <p:spPr>
          <a:xfrm>
            <a:off x="774700" y="2275660"/>
            <a:ext cx="5395384" cy="412576"/>
          </a:xfrm>
          <a:prstGeom prst="roundRect">
            <a:avLst>
              <a:gd name="adj" fmla="val 50000"/>
            </a:avLst>
          </a:prstGeom>
          <a:solidFill>
            <a:srgbClr val="3A4187"/>
          </a:solidFill>
          <a:effectLst>
            <a:outerShdw blurRad="127000" dist="38100" dir="8100000" algn="tr" rotWithShape="0">
              <a:srgbClr val="0070C0">
                <a:alpha val="30000"/>
              </a:srgbClr>
            </a:outerShdw>
          </a:effectLst>
        </p:spPr>
        <p:txBody>
          <a:bodyPr wrap="square" rtlCol="0" anchor="ctr" anchorCtr="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zh-CN" altLang="en-US" sz="2000" b="1" kern="0" dirty="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实例</a:t>
            </a:r>
            <a:r>
              <a:rPr lang="en-US" altLang="zh-CN" sz="2000" b="1" kern="0" dirty="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5-4 </a:t>
            </a:r>
            <a:r>
              <a:rPr lang="zh-CN" altLang="en-US" sz="2000" b="1" kern="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的代码如下所示。</a:t>
            </a:r>
          </a:p>
        </p:txBody>
      </p:sp>
      <p:sp>
        <p:nvSpPr>
          <p:cNvPr id="18" name="文本框 335"/>
          <p:cNvSpPr txBox="1"/>
          <p:nvPr/>
        </p:nvSpPr>
        <p:spPr>
          <a:xfrm>
            <a:off x="7165975" y="4111503"/>
            <a:ext cx="5883127" cy="1189172"/>
          </a:xfrm>
          <a:prstGeom prst="rect">
            <a:avLst/>
          </a:prstGeom>
          <a:noFill/>
        </p:spPr>
        <p:txBody>
          <a:bodyPr wrap="square" rtlCol="0">
            <a:spAutoFit/>
          </a:bodyPr>
          <a:lstStyle/>
          <a:p>
            <a:pPr indent="457200">
              <a:lnSpc>
                <a:spcPct val="132000"/>
              </a:lnSpc>
            </a:pP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变量</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y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值为： </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5</a:t>
            </a:r>
          </a:p>
          <a:p>
            <a:pPr indent="457200">
              <a:lnSpc>
                <a:spcPct val="132000"/>
              </a:lnSpc>
            </a:pP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函数返回值为： </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5</a:t>
            </a:r>
          </a:p>
          <a:p>
            <a:pPr indent="457200">
              <a:lnSpc>
                <a:spcPct val="132000"/>
              </a:lnSpc>
            </a:pP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变量</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x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值为： </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2</a:t>
            </a:r>
            <a:endPar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9" name="圆角矩形 18"/>
          <p:cNvSpPr/>
          <p:nvPr/>
        </p:nvSpPr>
        <p:spPr>
          <a:xfrm>
            <a:off x="7356475" y="3124994"/>
            <a:ext cx="4152900" cy="2869981"/>
          </a:xfrm>
          <a:prstGeom prst="roundRect">
            <a:avLst>
              <a:gd name="adj" fmla="val 5654"/>
            </a:avLst>
          </a:prstGeom>
          <a:noFill/>
          <a:ln w="12700" cap="flat" cmpd="sng" algn="ctr">
            <a:solidFill>
              <a:srgbClr val="3A4187"/>
            </a:solidFill>
            <a:prstDash val="solid"/>
            <a:miter lim="800000"/>
          </a:ln>
          <a:effectLst/>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zh-CN" altLang="en-US" kern="0" dirty="0">
              <a:solidFill>
                <a:prstClr val="white"/>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0" name="文本框 12"/>
          <p:cNvSpPr txBox="1"/>
          <p:nvPr/>
        </p:nvSpPr>
        <p:spPr>
          <a:xfrm>
            <a:off x="7555844" y="3389734"/>
            <a:ext cx="3572531" cy="412576"/>
          </a:xfrm>
          <a:prstGeom prst="roundRect">
            <a:avLst>
              <a:gd name="adj" fmla="val 50000"/>
            </a:avLst>
          </a:prstGeom>
          <a:solidFill>
            <a:srgbClr val="3A4187"/>
          </a:solidFill>
          <a:effectLst>
            <a:outerShdw blurRad="127000" dist="38100" dir="8100000" algn="tr" rotWithShape="0">
              <a:srgbClr val="0070C0">
                <a:alpha val="30000"/>
              </a:srgbClr>
            </a:outerShdw>
          </a:effectLst>
        </p:spPr>
        <p:txBody>
          <a:bodyPr wrap="square" rtlCol="0" anchor="ctr" anchorCtr="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zh-CN" altLang="en-US" sz="1600" kern="0" dirty="0">
                <a:solidFill>
                  <a:prstClr val="white"/>
                </a:solidFill>
                <a:latin typeface="微软雅黑" panose="020B0503020204020204" pitchFamily="34" charset="-122"/>
                <a:ea typeface="微软雅黑" panose="020B0503020204020204" pitchFamily="34" charset="-122"/>
                <a:sym typeface="微软雅黑" panose="020B0503020204020204" pitchFamily="34" charset="-122"/>
              </a:rPr>
              <a:t>运行结果</a:t>
            </a:r>
            <a:endParaRPr kumimoji="0" lang="zh-CN" altLang="en-US" sz="1050" b="0" i="0" u="none" strike="noStrike" kern="0" cap="none" spc="0" normalizeH="0" baseline="0" noProof="0" dirty="0" smtClean="0">
              <a:ln>
                <a:noFill/>
              </a:ln>
              <a:solidFill>
                <a:prstClr val="white"/>
              </a:solidFill>
              <a:effectLst/>
              <a:uLnTx/>
              <a:uFillTx/>
              <a:latin typeface="微软雅黑" panose="020B0503020204020204" pitchFamily="34" charset="-122"/>
              <a:ea typeface="微软雅黑" panose="020B0503020204020204" pitchFamily="34" charset="-122"/>
              <a:sym typeface="微软雅黑" panose="020B0503020204020204" pitchFamily="34" charset="-122"/>
            </a:endParaRPr>
          </a:p>
        </p:txBody>
      </p:sp>
    </p:spTree>
    <p:extLst>
      <p:ext uri="{BB962C8B-B14F-4D97-AF65-F5344CB8AC3E}">
        <p14:creationId xmlns:p14="http://schemas.microsoft.com/office/powerpoint/2010/main" val="82858097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latin typeface="微软雅黑" panose="020B0503020204020204" pitchFamily="34" charset="-122"/>
                <a:ea typeface="微软雅黑" panose="020B0503020204020204" pitchFamily="34" charset="-122"/>
                <a:sym typeface="微软雅黑" panose="020B0503020204020204" pitchFamily="34" charset="-122"/>
              </a:rPr>
              <a:t>5.3.2 Python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函数的参数类型</a:t>
            </a:r>
          </a:p>
        </p:txBody>
      </p:sp>
      <p:sp>
        <p:nvSpPr>
          <p:cNvPr id="14" name="文本框 335"/>
          <p:cNvSpPr txBox="1"/>
          <p:nvPr/>
        </p:nvSpPr>
        <p:spPr>
          <a:xfrm>
            <a:off x="286958" y="991395"/>
            <a:ext cx="11413592" cy="458074"/>
          </a:xfrm>
          <a:prstGeom prst="rect">
            <a:avLst/>
          </a:prstGeom>
          <a:noFill/>
        </p:spPr>
        <p:txBody>
          <a:bodyPr wrap="square" rtlCol="0">
            <a:spAutoFit/>
          </a:bodyPr>
          <a:lstStyle/>
          <a:p>
            <a:pPr indent="457200">
              <a:lnSpc>
                <a:spcPct val="132000"/>
              </a:lnSpc>
            </a:pPr>
            <a:r>
              <a:rPr lang="en-US" altLang="zh-CN"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1</a:t>
            </a:r>
            <a:r>
              <a:rPr lang="zh-CN" altLang="en-US"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．位置参数</a:t>
            </a:r>
          </a:p>
        </p:txBody>
      </p:sp>
      <p:sp>
        <p:nvSpPr>
          <p:cNvPr id="12" name="矩形 11"/>
          <p:cNvSpPr/>
          <p:nvPr/>
        </p:nvSpPr>
        <p:spPr>
          <a:xfrm>
            <a:off x="3175" y="1603242"/>
            <a:ext cx="12195175" cy="150151"/>
          </a:xfrm>
          <a:prstGeom prst="rect">
            <a:avLst/>
          </a:prstGeom>
          <a:solidFill>
            <a:srgbClr val="92D05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3" name="文本框 335"/>
          <p:cNvSpPr txBox="1"/>
          <p:nvPr/>
        </p:nvSpPr>
        <p:spPr>
          <a:xfrm>
            <a:off x="837488" y="2362994"/>
            <a:ext cx="10526548" cy="2123658"/>
          </a:xfrm>
          <a:prstGeom prst="rect">
            <a:avLst/>
          </a:prstGeom>
          <a:noFill/>
        </p:spPr>
        <p:txBody>
          <a:bodyPr wrap="square" rtlCol="0">
            <a:spAutoFit/>
          </a:bodyPr>
          <a:lstStyle/>
          <a:p>
            <a:pPr indent="457200">
              <a:lnSpc>
                <a:spcPct val="132000"/>
              </a:lnSpc>
            </a:pP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位置参数也称为必需参数，调用函数时，函数的位置参数必须以正确的顺序传入函数</a:t>
            </a:r>
            <a:r>
              <a:rPr lang="zh-CN" altLang="en-US" sz="20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，参数</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数量必须和函数定义时一样，即调用函数的位置和数量必须和定义时是一样的。调用</a:t>
            </a:r>
            <a:r>
              <a:rPr lang="zh-CN" altLang="en-US" sz="20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函数</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时，如果指定的实参数量与形参数量不一致会出现</a:t>
            </a:r>
            <a:r>
              <a:rPr lang="en-US" altLang="zh-CN" sz="2000" dirty="0" err="1">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TypeError</a:t>
            </a:r>
            <a:r>
              <a:rPr lang="en-US" altLang="zh-CN"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异常，并提示缺少必要的</a:t>
            </a:r>
            <a:r>
              <a:rPr lang="zh-CN" altLang="en-US" sz="20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位置参数</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。如果指定的实参位置与形参位置不一致，有时会出现</a:t>
            </a:r>
            <a:r>
              <a:rPr lang="en-US" altLang="zh-CN" sz="2000" dirty="0" err="1">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TypeError</a:t>
            </a:r>
            <a:r>
              <a:rPr lang="en-US" altLang="zh-CN"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异常，有时不会</a:t>
            </a:r>
            <a:r>
              <a:rPr lang="zh-CN" altLang="en-US" sz="20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抛出</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异常，但得到的结果与预期不符，即产生</a:t>
            </a:r>
            <a:r>
              <a:rPr lang="en-US" altLang="zh-CN"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Bug</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a:t>
            </a:r>
          </a:p>
        </p:txBody>
      </p:sp>
      <p:sp>
        <p:nvSpPr>
          <p:cNvPr id="15" name="矩形 14"/>
          <p:cNvSpPr/>
          <p:nvPr/>
        </p:nvSpPr>
        <p:spPr>
          <a:xfrm>
            <a:off x="0" y="5563394"/>
            <a:ext cx="12206061" cy="1296194"/>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Tree>
    <p:extLst>
      <p:ext uri="{BB962C8B-B14F-4D97-AF65-F5344CB8AC3E}">
        <p14:creationId xmlns:p14="http://schemas.microsoft.com/office/powerpoint/2010/main" val="300471863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latin typeface="微软雅黑" panose="020B0503020204020204" pitchFamily="34" charset="-122"/>
                <a:ea typeface="微软雅黑" panose="020B0503020204020204" pitchFamily="34" charset="-122"/>
                <a:sym typeface="微软雅黑" panose="020B0503020204020204" pitchFamily="34" charset="-122"/>
              </a:rPr>
              <a:t>5.3.2 Python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函数的参数类型</a:t>
            </a:r>
          </a:p>
        </p:txBody>
      </p:sp>
      <p:sp>
        <p:nvSpPr>
          <p:cNvPr id="7" name="矩形 6"/>
          <p:cNvSpPr/>
          <p:nvPr/>
        </p:nvSpPr>
        <p:spPr>
          <a:xfrm>
            <a:off x="7165975" y="1612591"/>
            <a:ext cx="5032374" cy="345016"/>
          </a:xfrm>
          <a:prstGeom prst="rect">
            <a:avLst/>
          </a:prstGeom>
          <a:solidFill>
            <a:srgbClr val="92D05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8" name="文本框 335"/>
          <p:cNvSpPr txBox="1"/>
          <p:nvPr/>
        </p:nvSpPr>
        <p:spPr>
          <a:xfrm>
            <a:off x="286957" y="1499533"/>
            <a:ext cx="11070017" cy="458074"/>
          </a:xfrm>
          <a:prstGeom prst="rect">
            <a:avLst/>
          </a:prstGeom>
          <a:noFill/>
        </p:spPr>
        <p:txBody>
          <a:bodyPr wrap="square" rtlCol="0">
            <a:spAutoFit/>
          </a:bodyPr>
          <a:lstStyle/>
          <a:p>
            <a:pPr indent="457200">
              <a:lnSpc>
                <a:spcPct val="132000"/>
              </a:lnSpc>
            </a:pPr>
            <a:r>
              <a:rPr lang="en-US" altLang="zh-CN"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实例</a:t>
            </a:r>
            <a:r>
              <a:rPr lang="en-US" altLang="zh-CN"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5-5】</a:t>
            </a:r>
            <a:r>
              <a:rPr lang="zh-CN" altLang="en-US"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演示位置参数必须按指定顺序传递的情形</a:t>
            </a:r>
            <a:endParaRPr lang="en-US" altLang="zh-CN"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9" name="矩形 8"/>
          <p:cNvSpPr/>
          <p:nvPr/>
        </p:nvSpPr>
        <p:spPr>
          <a:xfrm>
            <a:off x="0" y="2640665"/>
            <a:ext cx="12206061" cy="362731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0" name="文本框 335"/>
          <p:cNvSpPr txBox="1"/>
          <p:nvPr/>
        </p:nvSpPr>
        <p:spPr>
          <a:xfrm>
            <a:off x="286957" y="2886869"/>
            <a:ext cx="5883127" cy="3017236"/>
          </a:xfrm>
          <a:prstGeom prst="rect">
            <a:avLst/>
          </a:prstGeom>
          <a:noFill/>
        </p:spPr>
        <p:txBody>
          <a:bodyPr wrap="square" rtlCol="0">
            <a:spAutoFit/>
          </a:bodyPr>
          <a:lstStyle/>
          <a:p>
            <a:pPr indent="457200">
              <a:lnSpc>
                <a:spcPct val="132000"/>
              </a:lnSpc>
            </a:pP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def</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printInfo</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(name, </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age,gender</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p>
          <a:p>
            <a:pPr indent="457200">
              <a:lnSpc>
                <a:spcPct val="132000"/>
              </a:lnSpc>
            </a:pPr>
            <a:r>
              <a:rPr lang="en-US" altLang="zh-CN"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输出对应传入的字符串</a:t>
            </a:r>
          </a:p>
          <a:p>
            <a:pPr indent="457200">
              <a:lnSpc>
                <a:spcPct val="132000"/>
              </a:lnSpc>
            </a:pPr>
            <a:r>
              <a:rPr lang="en-US" altLang="zh-CN"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print</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姓名：</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name)</a:t>
            </a:r>
          </a:p>
          <a:p>
            <a:pPr indent="457200">
              <a:lnSpc>
                <a:spcPct val="132000"/>
              </a:lnSpc>
            </a:pPr>
            <a:r>
              <a:rPr lang="en-US" altLang="zh-CN"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print</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年龄：</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age)</a:t>
            </a:r>
          </a:p>
          <a:p>
            <a:pPr indent="457200">
              <a:lnSpc>
                <a:spcPct val="132000"/>
              </a:lnSpc>
            </a:pPr>
            <a:r>
              <a:rPr lang="en-US" altLang="zh-CN"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print</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性别：</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gender</a:t>
            </a:r>
            <a:r>
              <a:rPr lang="en-US" altLang="zh-CN"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p>
          <a:p>
            <a:pPr indent="457200">
              <a:lnSpc>
                <a:spcPct val="132000"/>
              </a:lnSpc>
            </a:pPr>
            <a:r>
              <a:rPr lang="en-US" altLang="zh-CN"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return</a:t>
            </a:r>
            <a:endPar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a:p>
            <a:pPr indent="457200">
              <a:lnSpc>
                <a:spcPct val="132000"/>
              </a:lnSpc>
            </a:pP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调用</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printInfo</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函数</a:t>
            </a:r>
          </a:p>
          <a:p>
            <a:pPr indent="457200">
              <a:lnSpc>
                <a:spcPct val="132000"/>
              </a:lnSpc>
            </a:pP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printInfo</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("LiMing",21,"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男</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endPar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1" name="文本框 8"/>
          <p:cNvSpPr txBox="1"/>
          <p:nvPr/>
        </p:nvSpPr>
        <p:spPr>
          <a:xfrm>
            <a:off x="774700" y="2275660"/>
            <a:ext cx="5395384" cy="412576"/>
          </a:xfrm>
          <a:prstGeom prst="roundRect">
            <a:avLst>
              <a:gd name="adj" fmla="val 50000"/>
            </a:avLst>
          </a:prstGeom>
          <a:solidFill>
            <a:srgbClr val="92D050"/>
          </a:solidFill>
          <a:effectLst>
            <a:outerShdw blurRad="127000" dist="38100" dir="8100000" algn="tr" rotWithShape="0">
              <a:srgbClr val="0070C0">
                <a:alpha val="30000"/>
              </a:srgbClr>
            </a:outerShdw>
          </a:effectLst>
        </p:spPr>
        <p:txBody>
          <a:bodyPr wrap="square" rtlCol="0" anchor="ctr" anchorCtr="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zh-CN" altLang="en-US" sz="2000" b="1" kern="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实例</a:t>
            </a:r>
            <a:r>
              <a:rPr lang="en-US" altLang="zh-CN" sz="2000" b="1" kern="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5-5 </a:t>
            </a:r>
            <a:r>
              <a:rPr lang="zh-CN" altLang="en-US" sz="2000" b="1" kern="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的代码如下所示。</a:t>
            </a:r>
          </a:p>
        </p:txBody>
      </p:sp>
      <p:sp>
        <p:nvSpPr>
          <p:cNvPr id="16" name="文本框 335"/>
          <p:cNvSpPr txBox="1"/>
          <p:nvPr/>
        </p:nvSpPr>
        <p:spPr>
          <a:xfrm>
            <a:off x="7165975" y="4111503"/>
            <a:ext cx="5883127" cy="1189172"/>
          </a:xfrm>
          <a:prstGeom prst="rect">
            <a:avLst/>
          </a:prstGeom>
          <a:noFill/>
        </p:spPr>
        <p:txBody>
          <a:bodyPr wrap="square" rtlCol="0">
            <a:spAutoFit/>
          </a:bodyPr>
          <a:lstStyle/>
          <a:p>
            <a:pPr indent="457200">
              <a:lnSpc>
                <a:spcPct val="132000"/>
              </a:lnSpc>
            </a:pP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姓名： </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LiMing</a:t>
            </a:r>
            <a:endPar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a:p>
            <a:pPr indent="457200">
              <a:lnSpc>
                <a:spcPct val="132000"/>
              </a:lnSpc>
            </a:pP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年龄： </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21</a:t>
            </a:r>
          </a:p>
          <a:p>
            <a:pPr indent="457200">
              <a:lnSpc>
                <a:spcPct val="132000"/>
              </a:lnSpc>
            </a:pP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性别： 男</a:t>
            </a:r>
          </a:p>
        </p:txBody>
      </p:sp>
      <p:sp>
        <p:nvSpPr>
          <p:cNvPr id="17" name="圆角矩形 16"/>
          <p:cNvSpPr/>
          <p:nvPr/>
        </p:nvSpPr>
        <p:spPr>
          <a:xfrm>
            <a:off x="7356475" y="3124994"/>
            <a:ext cx="4152900" cy="2869981"/>
          </a:xfrm>
          <a:prstGeom prst="roundRect">
            <a:avLst>
              <a:gd name="adj" fmla="val 5654"/>
            </a:avLst>
          </a:prstGeom>
          <a:noFill/>
          <a:ln w="12700" cap="flat" cmpd="sng" algn="ctr">
            <a:solidFill>
              <a:srgbClr val="92D050"/>
            </a:solidFill>
            <a:prstDash val="solid"/>
            <a:miter lim="800000"/>
          </a:ln>
          <a:effectLst/>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zh-CN" altLang="en-US" kern="0" dirty="0">
              <a:solidFill>
                <a:prstClr val="white"/>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8" name="文本框 12"/>
          <p:cNvSpPr txBox="1"/>
          <p:nvPr/>
        </p:nvSpPr>
        <p:spPr>
          <a:xfrm>
            <a:off x="7555844" y="3389734"/>
            <a:ext cx="3572531" cy="412576"/>
          </a:xfrm>
          <a:prstGeom prst="roundRect">
            <a:avLst>
              <a:gd name="adj" fmla="val 50000"/>
            </a:avLst>
          </a:prstGeom>
          <a:solidFill>
            <a:srgbClr val="92D050"/>
          </a:solidFill>
          <a:effectLst>
            <a:outerShdw blurRad="127000" dist="38100" dir="8100000" algn="tr" rotWithShape="0">
              <a:srgbClr val="0070C0">
                <a:alpha val="30000"/>
              </a:srgbClr>
            </a:outerShdw>
          </a:effectLst>
        </p:spPr>
        <p:txBody>
          <a:bodyPr wrap="square" rtlCol="0" anchor="ctr" anchorCtr="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zh-CN" altLang="en-US" sz="1600" kern="0" dirty="0">
                <a:solidFill>
                  <a:prstClr val="white"/>
                </a:solidFill>
                <a:latin typeface="微软雅黑" panose="020B0503020204020204" pitchFamily="34" charset="-122"/>
                <a:ea typeface="微软雅黑" panose="020B0503020204020204" pitchFamily="34" charset="-122"/>
                <a:sym typeface="微软雅黑" panose="020B0503020204020204" pitchFamily="34" charset="-122"/>
              </a:rPr>
              <a:t>运行结果</a:t>
            </a:r>
            <a:endParaRPr kumimoji="0" lang="zh-CN" altLang="en-US" sz="1050" b="0" i="0" u="none" strike="noStrike" kern="0" cap="none" spc="0" normalizeH="0" baseline="0" noProof="0" dirty="0" smtClean="0">
              <a:ln>
                <a:noFill/>
              </a:ln>
              <a:solidFill>
                <a:prstClr val="white"/>
              </a:solidFill>
              <a:effectLst/>
              <a:uLnTx/>
              <a:uFillTx/>
              <a:latin typeface="微软雅黑" panose="020B0503020204020204" pitchFamily="34" charset="-122"/>
              <a:ea typeface="微软雅黑" panose="020B0503020204020204" pitchFamily="34" charset="-122"/>
              <a:sym typeface="微软雅黑" panose="020B0503020204020204" pitchFamily="34" charset="-122"/>
            </a:endParaRPr>
          </a:p>
        </p:txBody>
      </p:sp>
    </p:spTree>
    <p:extLst>
      <p:ext uri="{BB962C8B-B14F-4D97-AF65-F5344CB8AC3E}">
        <p14:creationId xmlns:p14="http://schemas.microsoft.com/office/powerpoint/2010/main" val="21530316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latin typeface="微软雅黑" panose="020B0503020204020204" pitchFamily="34" charset="-122"/>
                <a:ea typeface="微软雅黑" panose="020B0503020204020204" pitchFamily="34" charset="-122"/>
                <a:sym typeface="微软雅黑" panose="020B0503020204020204" pitchFamily="34" charset="-122"/>
              </a:rPr>
              <a:t>5.3.2 Python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函数的参数类型</a:t>
            </a:r>
          </a:p>
        </p:txBody>
      </p:sp>
      <p:sp>
        <p:nvSpPr>
          <p:cNvPr id="14" name="文本框 335"/>
          <p:cNvSpPr txBox="1"/>
          <p:nvPr/>
        </p:nvSpPr>
        <p:spPr>
          <a:xfrm>
            <a:off x="286958" y="991395"/>
            <a:ext cx="11413592" cy="458074"/>
          </a:xfrm>
          <a:prstGeom prst="rect">
            <a:avLst/>
          </a:prstGeom>
          <a:noFill/>
        </p:spPr>
        <p:txBody>
          <a:bodyPr wrap="square" rtlCol="0">
            <a:spAutoFit/>
          </a:bodyPr>
          <a:lstStyle/>
          <a:p>
            <a:pPr indent="457200">
              <a:lnSpc>
                <a:spcPct val="132000"/>
              </a:lnSpc>
            </a:pPr>
            <a:r>
              <a:rPr lang="en-US" altLang="zh-CN"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2</a:t>
            </a:r>
            <a:r>
              <a:rPr lang="zh-CN" altLang="en-US"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．关键字参数</a:t>
            </a:r>
          </a:p>
        </p:txBody>
      </p:sp>
      <p:sp>
        <p:nvSpPr>
          <p:cNvPr id="12" name="矩形 11"/>
          <p:cNvSpPr/>
          <p:nvPr/>
        </p:nvSpPr>
        <p:spPr>
          <a:xfrm>
            <a:off x="3175" y="1603242"/>
            <a:ext cx="12195175" cy="150151"/>
          </a:xfrm>
          <a:prstGeom prst="rect">
            <a:avLst/>
          </a:prstGeom>
          <a:solidFill>
            <a:srgbClr val="92D05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7" name="组合 6"/>
          <p:cNvGrpSpPr/>
          <p:nvPr/>
        </p:nvGrpSpPr>
        <p:grpSpPr>
          <a:xfrm>
            <a:off x="750981" y="4198969"/>
            <a:ext cx="1831021" cy="2074514"/>
            <a:chOff x="1512565" y="4104183"/>
            <a:chExt cx="1944216" cy="2202762"/>
          </a:xfrm>
        </p:grpSpPr>
        <p:sp>
          <p:nvSpPr>
            <p:cNvPr id="8" name="椭圆 7"/>
            <p:cNvSpPr/>
            <p:nvPr/>
          </p:nvSpPr>
          <p:spPr>
            <a:xfrm>
              <a:off x="1872605" y="4583978"/>
              <a:ext cx="1224136" cy="1224136"/>
            </a:xfrm>
            <a:prstGeom prst="ellipse">
              <a:avLst/>
            </a:prstGeom>
            <a:solidFill>
              <a:schemeClr val="accent4"/>
            </a:solidFill>
            <a:ln w="25400" cap="flat" cmpd="sng" algn="ctr">
              <a:noFill/>
              <a:prstDash val="solid"/>
            </a:ln>
            <a:effectLst/>
          </p:spPr>
          <p:txBody>
            <a:bodyPr rtlCol="0" anchor="ctr"/>
            <a:lstStyle/>
            <a:p>
              <a:pPr algn="ctr">
                <a:defRPr/>
              </a:pPr>
              <a:endParaRPr lang="zh-CN" altLang="en-US" kern="0" smtClean="0">
                <a:solidFill>
                  <a:prstClr val="white"/>
                </a:solidFill>
                <a:latin typeface="微软雅黑" panose="020B0503020204020204" pitchFamily="34" charset="-122"/>
                <a:ea typeface="微软雅黑" panose="020B0503020204020204" pitchFamily="34" charset="-122"/>
                <a:sym typeface="微软雅黑" panose="020B0503020204020204" pitchFamily="34" charset="-122"/>
              </a:endParaRPr>
            </a:p>
          </p:txBody>
        </p:sp>
        <p:pic>
          <p:nvPicPr>
            <p:cNvPr id="9" name="Picture 16" descr="C:\Users\Administrator\Desktop\03.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12565" y="4104183"/>
              <a:ext cx="1944216" cy="2202762"/>
            </a:xfrm>
            <a:prstGeom prst="rect">
              <a:avLst/>
            </a:prstGeom>
            <a:noFill/>
            <a:extLst>
              <a:ext uri="{909E8E84-426E-40DD-AFC4-6F175D3DCCD1}">
                <a14:hiddenFill xmlns:a14="http://schemas.microsoft.com/office/drawing/2010/main">
                  <a:solidFill>
                    <a:srgbClr val="FFFFFF"/>
                  </a:solidFill>
                </a14:hiddenFill>
              </a:ext>
            </a:extLst>
          </p:spPr>
        </p:pic>
      </p:grpSp>
      <p:sp>
        <p:nvSpPr>
          <p:cNvPr id="10" name="矩形 9"/>
          <p:cNvSpPr/>
          <p:nvPr/>
        </p:nvSpPr>
        <p:spPr>
          <a:xfrm>
            <a:off x="2503304" y="2755162"/>
            <a:ext cx="8419940" cy="961289"/>
          </a:xfrm>
          <a:prstGeom prst="rect">
            <a:avLst/>
          </a:prstGeom>
        </p:spPr>
        <p:txBody>
          <a:bodyPr wrap="square">
            <a:spAutoFit/>
          </a:bodyPr>
          <a:lstStyle/>
          <a:p>
            <a:pPr defTabSz="1176924">
              <a:lnSpc>
                <a:spcPct val="150000"/>
              </a:lnSpc>
            </a:pPr>
            <a:r>
              <a:rPr lang="zh-CN" altLang="en-US" sz="2000" dirty="0">
                <a:solidFill>
                  <a:srgbClr val="474747"/>
                </a:solidFill>
                <a:latin typeface="微软雅黑" panose="020B0503020204020204" pitchFamily="34" charset="-122"/>
                <a:ea typeface="微软雅黑" panose="020B0503020204020204" pitchFamily="34" charset="-122"/>
                <a:sym typeface="微软雅黑" panose="020B0503020204020204" pitchFamily="34" charset="-122"/>
              </a:rPr>
              <a:t>关键字参数使用形参的名称来确定传递的参数值，函数调用时可以使用“</a:t>
            </a:r>
            <a:r>
              <a:rPr lang="en-US" altLang="zh-CN" sz="2000" dirty="0">
                <a:solidFill>
                  <a:srgbClr val="474747"/>
                </a:solidFill>
                <a:latin typeface="微软雅黑" panose="020B0503020204020204" pitchFamily="34" charset="-122"/>
                <a:ea typeface="微软雅黑" panose="020B0503020204020204" pitchFamily="34" charset="-122"/>
                <a:sym typeface="微软雅黑" panose="020B0503020204020204" pitchFamily="34" charset="-122"/>
              </a:rPr>
              <a:t>key=value</a:t>
            </a:r>
            <a:r>
              <a:rPr lang="en-US" altLang="zh-CN" sz="2000" dirty="0" smtClean="0">
                <a:solidFill>
                  <a:srgbClr val="474747"/>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2000" dirty="0" smtClean="0">
                <a:solidFill>
                  <a:srgbClr val="474747"/>
                </a:solidFill>
                <a:latin typeface="微软雅黑" panose="020B0503020204020204" pitchFamily="34" charset="-122"/>
                <a:ea typeface="微软雅黑" panose="020B0503020204020204" pitchFamily="34" charset="-122"/>
                <a:sym typeface="微软雅黑" panose="020B0503020204020204" pitchFamily="34" charset="-122"/>
              </a:rPr>
              <a:t>的</a:t>
            </a:r>
            <a:r>
              <a:rPr lang="zh-CN" altLang="en-US" sz="2000" dirty="0">
                <a:solidFill>
                  <a:srgbClr val="474747"/>
                </a:solidFill>
                <a:latin typeface="微软雅黑" panose="020B0503020204020204" pitchFamily="34" charset="-122"/>
                <a:ea typeface="微软雅黑" panose="020B0503020204020204" pitchFamily="34" charset="-122"/>
                <a:sym typeface="微软雅黑" panose="020B0503020204020204" pitchFamily="34" charset="-122"/>
              </a:rPr>
              <a:t>关键字参数形式。关键字参数用来确定传入的参数值。</a:t>
            </a:r>
          </a:p>
        </p:txBody>
      </p:sp>
      <p:sp>
        <p:nvSpPr>
          <p:cNvPr id="11" name="矩形 10"/>
          <p:cNvSpPr/>
          <p:nvPr/>
        </p:nvSpPr>
        <p:spPr>
          <a:xfrm>
            <a:off x="2503304" y="4524749"/>
            <a:ext cx="8419939" cy="1477328"/>
          </a:xfrm>
          <a:prstGeom prst="rect">
            <a:avLst/>
          </a:prstGeom>
        </p:spPr>
        <p:txBody>
          <a:bodyPr wrap="square">
            <a:spAutoFit/>
          </a:bodyPr>
          <a:lstStyle/>
          <a:p>
            <a:pPr defTabSz="1176924">
              <a:lnSpc>
                <a:spcPct val="150000"/>
              </a:lnSpc>
            </a:pPr>
            <a:r>
              <a:rPr lang="zh-CN" altLang="en-US" sz="2000" dirty="0">
                <a:solidFill>
                  <a:srgbClr val="474747"/>
                </a:solidFill>
                <a:latin typeface="微软雅黑" panose="020B0503020204020204" pitchFamily="34" charset="-122"/>
                <a:ea typeface="微软雅黑" panose="020B0503020204020204" pitchFamily="34" charset="-122"/>
                <a:sym typeface="微软雅黑" panose="020B0503020204020204" pitchFamily="34" charset="-122"/>
              </a:rPr>
              <a:t>使用关键字参数允许调用函数时参数的顺序与定义时不一致，只要参数名称正确即可</a:t>
            </a:r>
            <a:r>
              <a:rPr lang="zh-CN" altLang="en-US" sz="2000" dirty="0" smtClean="0">
                <a:solidFill>
                  <a:srgbClr val="474747"/>
                </a:solidFill>
                <a:latin typeface="微软雅黑" panose="020B0503020204020204" pitchFamily="34" charset="-122"/>
                <a:ea typeface="微软雅黑" panose="020B0503020204020204" pitchFamily="34" charset="-122"/>
                <a:sym typeface="微软雅黑" panose="020B0503020204020204" pitchFamily="34" charset="-122"/>
              </a:rPr>
              <a:t>，因为</a:t>
            </a:r>
            <a:r>
              <a:rPr lang="en-US" altLang="zh-CN" sz="2000" dirty="0">
                <a:solidFill>
                  <a:srgbClr val="474747"/>
                </a:solidFill>
                <a:latin typeface="微软雅黑" panose="020B0503020204020204" pitchFamily="34" charset="-122"/>
                <a:ea typeface="微软雅黑" panose="020B0503020204020204" pitchFamily="34" charset="-122"/>
                <a:sym typeface="微软雅黑" panose="020B0503020204020204" pitchFamily="34" charset="-122"/>
              </a:rPr>
              <a:t>Python </a:t>
            </a:r>
            <a:r>
              <a:rPr lang="zh-CN" altLang="en-US" sz="2000" dirty="0">
                <a:solidFill>
                  <a:srgbClr val="474747"/>
                </a:solidFill>
                <a:latin typeface="微软雅黑" panose="020B0503020204020204" pitchFamily="34" charset="-122"/>
                <a:ea typeface="微软雅黑" panose="020B0503020204020204" pitchFamily="34" charset="-122"/>
                <a:sym typeface="微软雅黑" panose="020B0503020204020204" pitchFamily="34" charset="-122"/>
              </a:rPr>
              <a:t>解释器能够用参数名匹配参数值。这样可以避免需要牢记参数位置的麻烦，</a:t>
            </a:r>
            <a:r>
              <a:rPr lang="zh-CN" altLang="en-US" sz="2000" dirty="0" smtClean="0">
                <a:solidFill>
                  <a:srgbClr val="474747"/>
                </a:solidFill>
                <a:latin typeface="微软雅黑" panose="020B0503020204020204" pitchFamily="34" charset="-122"/>
                <a:ea typeface="微软雅黑" panose="020B0503020204020204" pitchFamily="34" charset="-122"/>
                <a:sym typeface="微软雅黑" panose="020B0503020204020204" pitchFamily="34" charset="-122"/>
              </a:rPr>
              <a:t>使得</a:t>
            </a:r>
            <a:r>
              <a:rPr lang="zh-CN" altLang="en-US" sz="2000" dirty="0">
                <a:solidFill>
                  <a:srgbClr val="474747"/>
                </a:solidFill>
                <a:latin typeface="微软雅黑" panose="020B0503020204020204" pitchFamily="34" charset="-122"/>
                <a:ea typeface="微软雅黑" panose="020B0503020204020204" pitchFamily="34" charset="-122"/>
                <a:sym typeface="微软雅黑" panose="020B0503020204020204" pitchFamily="34" charset="-122"/>
              </a:rPr>
              <a:t>函数调用和参数传递更加灵活方便。</a:t>
            </a:r>
          </a:p>
        </p:txBody>
      </p:sp>
      <p:grpSp>
        <p:nvGrpSpPr>
          <p:cNvPr id="16" name="组合 15"/>
          <p:cNvGrpSpPr/>
          <p:nvPr/>
        </p:nvGrpSpPr>
        <p:grpSpPr>
          <a:xfrm>
            <a:off x="1111689" y="2836134"/>
            <a:ext cx="1109606" cy="1109606"/>
            <a:chOff x="1872605" y="1439887"/>
            <a:chExt cx="1224136" cy="1224136"/>
          </a:xfrm>
        </p:grpSpPr>
        <p:sp>
          <p:nvSpPr>
            <p:cNvPr id="17" name="椭圆 16"/>
            <p:cNvSpPr/>
            <p:nvPr/>
          </p:nvSpPr>
          <p:spPr>
            <a:xfrm>
              <a:off x="1872605" y="1439887"/>
              <a:ext cx="1224136" cy="1224136"/>
            </a:xfrm>
            <a:prstGeom prst="ellipse">
              <a:avLst/>
            </a:prstGeom>
            <a:solidFill>
              <a:schemeClr val="accent2"/>
            </a:solidFill>
            <a:ln w="25400" cap="flat" cmpd="sng" algn="ctr">
              <a:noFill/>
              <a:prstDash val="solid"/>
            </a:ln>
            <a:effectLst/>
          </p:spPr>
          <p:txBody>
            <a:bodyPr rtlCol="0" anchor="ctr"/>
            <a:lstStyle/>
            <a:p>
              <a:pPr algn="ctr">
                <a:defRPr/>
              </a:pPr>
              <a:endParaRPr lang="zh-CN" altLang="en-US" kern="0" smtClean="0">
                <a:solidFill>
                  <a:prstClr val="white"/>
                </a:solidFill>
                <a:latin typeface="微软雅黑" panose="020B0503020204020204" pitchFamily="34" charset="-122"/>
                <a:ea typeface="微软雅黑" panose="020B0503020204020204" pitchFamily="34" charset="-122"/>
                <a:sym typeface="微软雅黑" panose="020B0503020204020204" pitchFamily="34" charset="-122"/>
              </a:endParaRPr>
            </a:p>
          </p:txBody>
        </p:sp>
        <p:pic>
          <p:nvPicPr>
            <p:cNvPr id="18" name="Picture 14" descr="C:\Users\Administrator\Desktop\01.pn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33811" t="34835" r="32541" b="30165"/>
            <a:stretch/>
          </p:blipFill>
          <p:spPr bwMode="auto">
            <a:xfrm>
              <a:off x="2156359" y="1701565"/>
              <a:ext cx="656628" cy="773897"/>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92952733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latin typeface="微软雅黑" panose="020B0503020204020204" pitchFamily="34" charset="-122"/>
                <a:ea typeface="微软雅黑" panose="020B0503020204020204" pitchFamily="34" charset="-122"/>
                <a:sym typeface="微软雅黑" panose="020B0503020204020204" pitchFamily="34" charset="-122"/>
              </a:rPr>
              <a:t>5.3.2 Python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函数的参数类型</a:t>
            </a:r>
          </a:p>
        </p:txBody>
      </p:sp>
      <p:sp>
        <p:nvSpPr>
          <p:cNvPr id="13" name="矩形 12"/>
          <p:cNvSpPr/>
          <p:nvPr/>
        </p:nvSpPr>
        <p:spPr>
          <a:xfrm>
            <a:off x="7165975" y="1612591"/>
            <a:ext cx="5032374" cy="345016"/>
          </a:xfrm>
          <a:prstGeom prst="rect">
            <a:avLst/>
          </a:prstGeom>
          <a:solidFill>
            <a:srgbClr val="92D05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5" name="文本框 335"/>
          <p:cNvSpPr txBox="1"/>
          <p:nvPr/>
        </p:nvSpPr>
        <p:spPr>
          <a:xfrm>
            <a:off x="286957" y="1499533"/>
            <a:ext cx="11070017" cy="458074"/>
          </a:xfrm>
          <a:prstGeom prst="rect">
            <a:avLst/>
          </a:prstGeom>
          <a:noFill/>
        </p:spPr>
        <p:txBody>
          <a:bodyPr wrap="square" rtlCol="0">
            <a:spAutoFit/>
          </a:bodyPr>
          <a:lstStyle/>
          <a:p>
            <a:pPr indent="457200">
              <a:lnSpc>
                <a:spcPct val="132000"/>
              </a:lnSpc>
            </a:pPr>
            <a:r>
              <a:rPr lang="en-US" altLang="zh-CN"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实例</a:t>
            </a:r>
            <a:r>
              <a:rPr lang="en-US" altLang="zh-CN"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5-6】</a:t>
            </a:r>
            <a:r>
              <a:rPr lang="zh-CN" altLang="en-US"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演示关键字参数不需要按指定顺序传递的情形</a:t>
            </a:r>
            <a:endParaRPr lang="en-US" altLang="zh-CN"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9" name="矩形 18"/>
          <p:cNvSpPr/>
          <p:nvPr/>
        </p:nvSpPr>
        <p:spPr>
          <a:xfrm>
            <a:off x="0" y="2640664"/>
            <a:ext cx="12206061" cy="421892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0" name="文本框 335"/>
          <p:cNvSpPr txBox="1"/>
          <p:nvPr/>
        </p:nvSpPr>
        <p:spPr>
          <a:xfrm>
            <a:off x="286957" y="2886869"/>
            <a:ext cx="5883127" cy="3748462"/>
          </a:xfrm>
          <a:prstGeom prst="rect">
            <a:avLst/>
          </a:prstGeom>
          <a:noFill/>
        </p:spPr>
        <p:txBody>
          <a:bodyPr wrap="square" rtlCol="0">
            <a:spAutoFit/>
          </a:bodyPr>
          <a:lstStyle/>
          <a:p>
            <a:pPr indent="457200">
              <a:lnSpc>
                <a:spcPct val="132000"/>
              </a:lnSpc>
            </a:pP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def</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printInfo</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(name, </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age,gender</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p>
          <a:p>
            <a:pPr indent="457200">
              <a:lnSpc>
                <a:spcPct val="132000"/>
              </a:lnSpc>
            </a:pPr>
            <a:r>
              <a:rPr lang="en-US" altLang="zh-CN"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输出传入的字符串</a:t>
            </a:r>
          </a:p>
          <a:p>
            <a:pPr indent="457200">
              <a:lnSpc>
                <a:spcPct val="132000"/>
              </a:lnSpc>
            </a:pPr>
            <a:r>
              <a:rPr lang="en-US" altLang="zh-CN"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print</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姓名：</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name,end</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p>
          <a:p>
            <a:pPr indent="457200">
              <a:lnSpc>
                <a:spcPct val="132000"/>
              </a:lnSpc>
            </a:pPr>
            <a:r>
              <a:rPr lang="en-US" altLang="zh-CN"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print</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年龄：</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age,end</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p>
          <a:p>
            <a:pPr indent="457200">
              <a:lnSpc>
                <a:spcPct val="132000"/>
              </a:lnSpc>
            </a:pPr>
            <a:r>
              <a:rPr lang="en-US" altLang="zh-CN"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print</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性别：</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gender)</a:t>
            </a:r>
          </a:p>
          <a:p>
            <a:pPr indent="457200">
              <a:lnSpc>
                <a:spcPct val="132000"/>
              </a:lnSpc>
            </a:pPr>
            <a:r>
              <a:rPr lang="en-US" altLang="zh-CN"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return</a:t>
            </a:r>
            <a:endPar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a:p>
            <a:pPr indent="457200">
              <a:lnSpc>
                <a:spcPct val="132000"/>
              </a:lnSpc>
            </a:pP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调用</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printInfo</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函数</a:t>
            </a:r>
          </a:p>
          <a:p>
            <a:pPr indent="457200">
              <a:lnSpc>
                <a:spcPct val="132000"/>
              </a:lnSpc>
            </a:pP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printInfo</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(name="</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LiMing</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",age=21,gender="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男</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p>
          <a:p>
            <a:pPr indent="457200">
              <a:lnSpc>
                <a:spcPct val="132000"/>
              </a:lnSpc>
            </a:pP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printInfo</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(age=21,name="</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LiMing</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",gender="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男</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p>
          <a:p>
            <a:pPr indent="457200">
              <a:lnSpc>
                <a:spcPct val="132000"/>
              </a:lnSpc>
            </a:pP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printInfo</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(gender="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男</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",age=21,name="</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LiMing</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endPar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1" name="文本框 8"/>
          <p:cNvSpPr txBox="1"/>
          <p:nvPr/>
        </p:nvSpPr>
        <p:spPr>
          <a:xfrm>
            <a:off x="774700" y="2275660"/>
            <a:ext cx="5395384" cy="412576"/>
          </a:xfrm>
          <a:prstGeom prst="roundRect">
            <a:avLst>
              <a:gd name="adj" fmla="val 50000"/>
            </a:avLst>
          </a:prstGeom>
          <a:solidFill>
            <a:srgbClr val="92D050"/>
          </a:solidFill>
          <a:effectLst>
            <a:outerShdw blurRad="127000" dist="38100" dir="8100000" algn="tr" rotWithShape="0">
              <a:srgbClr val="0070C0">
                <a:alpha val="30000"/>
              </a:srgbClr>
            </a:outerShdw>
          </a:effectLst>
        </p:spPr>
        <p:txBody>
          <a:bodyPr wrap="square" rtlCol="0" anchor="ctr" anchorCtr="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zh-CN" altLang="en-US" sz="2000" b="1" kern="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实例</a:t>
            </a:r>
            <a:r>
              <a:rPr lang="en-US" altLang="zh-CN" sz="2000" b="1" kern="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5-6 </a:t>
            </a:r>
            <a:r>
              <a:rPr lang="zh-CN" altLang="en-US" sz="2000" b="1" kern="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的代码如下所示。</a:t>
            </a:r>
          </a:p>
        </p:txBody>
      </p:sp>
      <p:sp>
        <p:nvSpPr>
          <p:cNvPr id="22" name="文本框 335"/>
          <p:cNvSpPr txBox="1"/>
          <p:nvPr/>
        </p:nvSpPr>
        <p:spPr>
          <a:xfrm>
            <a:off x="7013575" y="4111503"/>
            <a:ext cx="5883127" cy="1189172"/>
          </a:xfrm>
          <a:prstGeom prst="rect">
            <a:avLst/>
          </a:prstGeom>
          <a:noFill/>
        </p:spPr>
        <p:txBody>
          <a:bodyPr wrap="square" rtlCol="0">
            <a:spAutoFit/>
          </a:bodyPr>
          <a:lstStyle/>
          <a:p>
            <a:pPr indent="457200">
              <a:lnSpc>
                <a:spcPct val="132000"/>
              </a:lnSpc>
            </a:pP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姓名： </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LiMing</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年龄： </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21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性别： 男</a:t>
            </a:r>
          </a:p>
          <a:p>
            <a:pPr indent="457200">
              <a:lnSpc>
                <a:spcPct val="132000"/>
              </a:lnSpc>
            </a:pP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姓名： </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LiMing</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年龄： </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21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性别： 男</a:t>
            </a:r>
          </a:p>
          <a:p>
            <a:pPr indent="457200">
              <a:lnSpc>
                <a:spcPct val="132000"/>
              </a:lnSpc>
            </a:pP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姓名： </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LiMing</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年龄： </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21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性别： 男</a:t>
            </a:r>
          </a:p>
        </p:txBody>
      </p:sp>
      <p:sp>
        <p:nvSpPr>
          <p:cNvPr id="23" name="圆角矩形 22"/>
          <p:cNvSpPr/>
          <p:nvPr/>
        </p:nvSpPr>
        <p:spPr>
          <a:xfrm>
            <a:off x="7356475" y="3124994"/>
            <a:ext cx="4152900" cy="2869981"/>
          </a:xfrm>
          <a:prstGeom prst="roundRect">
            <a:avLst>
              <a:gd name="adj" fmla="val 5654"/>
            </a:avLst>
          </a:prstGeom>
          <a:noFill/>
          <a:ln w="12700" cap="flat" cmpd="sng" algn="ctr">
            <a:solidFill>
              <a:srgbClr val="92D050"/>
            </a:solidFill>
            <a:prstDash val="solid"/>
            <a:miter lim="800000"/>
          </a:ln>
          <a:effectLst/>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zh-CN" altLang="en-US" kern="0" dirty="0">
              <a:solidFill>
                <a:prstClr val="white"/>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4" name="文本框 12"/>
          <p:cNvSpPr txBox="1"/>
          <p:nvPr/>
        </p:nvSpPr>
        <p:spPr>
          <a:xfrm>
            <a:off x="7555844" y="3389734"/>
            <a:ext cx="3572531" cy="412576"/>
          </a:xfrm>
          <a:prstGeom prst="roundRect">
            <a:avLst>
              <a:gd name="adj" fmla="val 50000"/>
            </a:avLst>
          </a:prstGeom>
          <a:solidFill>
            <a:srgbClr val="92D050"/>
          </a:solidFill>
          <a:effectLst>
            <a:outerShdw blurRad="127000" dist="38100" dir="8100000" algn="tr" rotWithShape="0">
              <a:srgbClr val="0070C0">
                <a:alpha val="30000"/>
              </a:srgbClr>
            </a:outerShdw>
          </a:effectLst>
        </p:spPr>
        <p:txBody>
          <a:bodyPr wrap="square" rtlCol="0" anchor="ctr" anchorCtr="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zh-CN" altLang="en-US" sz="1600" kern="0" dirty="0">
                <a:solidFill>
                  <a:prstClr val="white"/>
                </a:solidFill>
                <a:latin typeface="微软雅黑" panose="020B0503020204020204" pitchFamily="34" charset="-122"/>
                <a:ea typeface="微软雅黑" panose="020B0503020204020204" pitchFamily="34" charset="-122"/>
                <a:sym typeface="微软雅黑" panose="020B0503020204020204" pitchFamily="34" charset="-122"/>
              </a:rPr>
              <a:t>运行结果</a:t>
            </a:r>
            <a:endParaRPr kumimoji="0" lang="zh-CN" altLang="en-US" sz="1050" b="0" i="0" u="none" strike="noStrike" kern="0" cap="none" spc="0" normalizeH="0" baseline="0" noProof="0" dirty="0" smtClean="0">
              <a:ln>
                <a:noFill/>
              </a:ln>
              <a:solidFill>
                <a:prstClr val="white"/>
              </a:solidFill>
              <a:effectLst/>
              <a:uLnTx/>
              <a:uFillTx/>
              <a:latin typeface="微软雅黑" panose="020B0503020204020204" pitchFamily="34" charset="-122"/>
              <a:ea typeface="微软雅黑" panose="020B0503020204020204" pitchFamily="34" charset="-122"/>
              <a:sym typeface="微软雅黑" panose="020B0503020204020204" pitchFamily="34" charset="-122"/>
            </a:endParaRPr>
          </a:p>
        </p:txBody>
      </p:sp>
    </p:spTree>
    <p:extLst>
      <p:ext uri="{BB962C8B-B14F-4D97-AF65-F5344CB8AC3E}">
        <p14:creationId xmlns:p14="http://schemas.microsoft.com/office/powerpoint/2010/main" val="25326328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latin typeface="微软雅黑" panose="020B0503020204020204" pitchFamily="34" charset="-122"/>
                <a:ea typeface="微软雅黑" panose="020B0503020204020204" pitchFamily="34" charset="-122"/>
                <a:sym typeface="微软雅黑" panose="020B0503020204020204" pitchFamily="34" charset="-122"/>
              </a:rPr>
              <a:t>5.3.2 Python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函数的参数类型</a:t>
            </a:r>
          </a:p>
        </p:txBody>
      </p:sp>
      <p:sp>
        <p:nvSpPr>
          <p:cNvPr id="14" name="文本框 335"/>
          <p:cNvSpPr txBox="1"/>
          <p:nvPr/>
        </p:nvSpPr>
        <p:spPr>
          <a:xfrm>
            <a:off x="286958" y="991395"/>
            <a:ext cx="11413592" cy="458074"/>
          </a:xfrm>
          <a:prstGeom prst="rect">
            <a:avLst/>
          </a:prstGeom>
          <a:noFill/>
        </p:spPr>
        <p:txBody>
          <a:bodyPr wrap="square" rtlCol="0">
            <a:spAutoFit/>
          </a:bodyPr>
          <a:lstStyle/>
          <a:p>
            <a:pPr indent="457200">
              <a:lnSpc>
                <a:spcPct val="132000"/>
              </a:lnSpc>
            </a:pPr>
            <a:r>
              <a:rPr lang="en-US" altLang="zh-CN"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3</a:t>
            </a:r>
            <a:r>
              <a:rPr lang="zh-CN" altLang="en-US"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．默认值参数</a:t>
            </a:r>
          </a:p>
        </p:txBody>
      </p:sp>
      <p:sp>
        <p:nvSpPr>
          <p:cNvPr id="12" name="矩形 11"/>
          <p:cNvSpPr/>
          <p:nvPr/>
        </p:nvSpPr>
        <p:spPr>
          <a:xfrm>
            <a:off x="3175" y="1603242"/>
            <a:ext cx="12195175" cy="150151"/>
          </a:xfrm>
          <a:prstGeom prst="rect">
            <a:avLst/>
          </a:prstGeom>
          <a:solidFill>
            <a:srgbClr val="92D05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3" name="矩形 12"/>
          <p:cNvSpPr/>
          <p:nvPr/>
        </p:nvSpPr>
        <p:spPr>
          <a:xfrm>
            <a:off x="0" y="3658394"/>
            <a:ext cx="12206061" cy="1524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5" name="文本框 335"/>
          <p:cNvSpPr txBox="1"/>
          <p:nvPr/>
        </p:nvSpPr>
        <p:spPr>
          <a:xfrm>
            <a:off x="612775" y="2134394"/>
            <a:ext cx="10210800" cy="4561249"/>
          </a:xfrm>
          <a:prstGeom prst="rect">
            <a:avLst/>
          </a:prstGeom>
          <a:noFill/>
        </p:spPr>
        <p:txBody>
          <a:bodyPr wrap="square" rtlCol="0">
            <a:spAutoFit/>
          </a:bodyPr>
          <a:lstStyle/>
          <a:p>
            <a:pPr indent="457200">
              <a:lnSpc>
                <a:spcPct val="132000"/>
              </a:lnSpc>
            </a:pP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定义函数时可以为某些参数定义默认值，构成可选参数。在调用参数设置了默认值的</a:t>
            </a:r>
            <a:r>
              <a:rPr lang="zh-CN" altLang="en-US" sz="20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函数</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时，如果没有传递参数值，则会直接使用函数定义时设置的默认参数值。</a:t>
            </a:r>
          </a:p>
          <a:p>
            <a:pPr indent="457200">
              <a:lnSpc>
                <a:spcPct val="132000"/>
              </a:lnSpc>
            </a:pP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定义带有默认值参数的函数的基本语法格式如下。</a:t>
            </a:r>
          </a:p>
          <a:p>
            <a:pPr indent="457200">
              <a:lnSpc>
                <a:spcPct val="132000"/>
              </a:lnSpc>
            </a:pPr>
            <a:endParaRPr lang="en-US" altLang="zh-CN" sz="20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a:p>
            <a:pPr indent="457200">
              <a:lnSpc>
                <a:spcPct val="132000"/>
              </a:lnSpc>
            </a:pPr>
            <a:r>
              <a:rPr lang="en-US" altLang="zh-CN" sz="2000" dirty="0" err="1"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def</a:t>
            </a:r>
            <a:r>
              <a:rPr lang="en-US" altLang="zh-CN" sz="20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20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函数名称</a:t>
            </a:r>
            <a:r>
              <a:rPr lang="en-US" altLang="zh-CN" sz="20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 [ </a:t>
            </a:r>
            <a:r>
              <a:rPr lang="zh-CN" altLang="en-US" sz="20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参数名称</a:t>
            </a:r>
            <a:r>
              <a:rPr lang="en-US" altLang="zh-CN" sz="20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20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参数的默认值 </a:t>
            </a:r>
            <a:r>
              <a:rPr lang="en-US" altLang="zh-CN" sz="20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p>
          <a:p>
            <a:pPr indent="457200">
              <a:lnSpc>
                <a:spcPct val="132000"/>
              </a:lnSpc>
            </a:pPr>
            <a:r>
              <a:rPr lang="en-US" altLang="zh-CN" sz="20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&lt; </a:t>
            </a:r>
            <a:r>
              <a:rPr lang="zh-CN" altLang="en-US" sz="20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函数体</a:t>
            </a:r>
            <a:r>
              <a:rPr lang="en-US" altLang="zh-CN" sz="20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&gt;</a:t>
            </a:r>
          </a:p>
          <a:p>
            <a:pPr indent="457200">
              <a:lnSpc>
                <a:spcPct val="132000"/>
              </a:lnSpc>
            </a:pPr>
            <a:r>
              <a:rPr lang="en-US" altLang="zh-CN" sz="20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return [ </a:t>
            </a:r>
            <a:r>
              <a:rPr lang="zh-CN" altLang="en-US" sz="20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表达式</a:t>
            </a:r>
            <a:r>
              <a:rPr lang="en-US" altLang="zh-CN" sz="20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p>
          <a:p>
            <a:pPr indent="457200">
              <a:lnSpc>
                <a:spcPct val="132000"/>
              </a:lnSpc>
            </a:pPr>
            <a:endParaRPr lang="en-US" altLang="zh-CN" sz="20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a:p>
            <a:pPr indent="457200">
              <a:lnSpc>
                <a:spcPct val="132000"/>
              </a:lnSpc>
            </a:pPr>
            <a:r>
              <a:rPr lang="zh-CN" altLang="en-US" sz="20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定义</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函数时，指定默认值的形参必须位于其他所有参数后，否则将会出现语法错误。</a:t>
            </a:r>
            <a:r>
              <a:rPr lang="zh-CN" altLang="en-US" sz="20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并且</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默认值参数必须指向不可变对象，如果使用可变对象作为函数参数的默认值，多次调用</a:t>
            </a:r>
            <a:r>
              <a:rPr lang="zh-CN" altLang="en-US" sz="20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函数</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时可能会出现结果不一致的情况。</a:t>
            </a:r>
            <a:endParaRPr lang="en-US" altLang="zh-CN" sz="20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extLst>
      <p:ext uri="{BB962C8B-B14F-4D97-AF65-F5344CB8AC3E}">
        <p14:creationId xmlns:p14="http://schemas.microsoft.com/office/powerpoint/2010/main" val="35784250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latin typeface="微软雅黑" panose="020B0503020204020204" pitchFamily="34" charset="-122"/>
                <a:ea typeface="微软雅黑" panose="020B0503020204020204" pitchFamily="34" charset="-122"/>
                <a:sym typeface="微软雅黑" panose="020B0503020204020204" pitchFamily="34" charset="-122"/>
              </a:rPr>
              <a:t>1</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．随机数函数</a:t>
            </a:r>
          </a:p>
        </p:txBody>
      </p:sp>
      <p:sp>
        <p:nvSpPr>
          <p:cNvPr id="12" name="文本框 335"/>
          <p:cNvSpPr txBox="1"/>
          <p:nvPr/>
        </p:nvSpPr>
        <p:spPr>
          <a:xfrm>
            <a:off x="286957" y="1291470"/>
            <a:ext cx="11413593" cy="864339"/>
          </a:xfrm>
          <a:prstGeom prst="rect">
            <a:avLst/>
          </a:prstGeom>
          <a:noFill/>
        </p:spPr>
        <p:txBody>
          <a:bodyPr wrap="square" rtlCol="0">
            <a:spAutoFit/>
          </a:bodyPr>
          <a:lstStyle/>
          <a:p>
            <a:pPr indent="457200">
              <a:lnSpc>
                <a:spcPct val="132000"/>
              </a:lnSpc>
            </a:pP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随机数函数可以用于数学运算、游戏、安全等领域中，还经常被嵌入算法中，用以</a:t>
            </a:r>
            <a:r>
              <a:rPr lang="zh-CN" altLang="en-US" sz="20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提高算法</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效率，并增强程序的安全性。</a:t>
            </a:r>
            <a:r>
              <a:rPr lang="en-US" altLang="zh-CN"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Python </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中常用的随机数函数及说明如</a:t>
            </a:r>
            <a:r>
              <a:rPr lang="zh-CN" altLang="en-US" sz="20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表所</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示。</a:t>
            </a:r>
          </a:p>
        </p:txBody>
      </p:sp>
      <p:graphicFrame>
        <p:nvGraphicFramePr>
          <p:cNvPr id="3" name="表格 2"/>
          <p:cNvGraphicFramePr>
            <a:graphicFrameLocks noGrp="1"/>
          </p:cNvGraphicFramePr>
          <p:nvPr>
            <p:extLst>
              <p:ext uri="{D42A27DB-BD31-4B8C-83A1-F6EECF244321}">
                <p14:modId xmlns:p14="http://schemas.microsoft.com/office/powerpoint/2010/main" val="2206654065"/>
              </p:ext>
            </p:extLst>
          </p:nvPr>
        </p:nvGraphicFramePr>
        <p:xfrm>
          <a:off x="774702" y="2439195"/>
          <a:ext cx="10658475" cy="3962401"/>
        </p:xfrm>
        <a:graphic>
          <a:graphicData uri="http://schemas.openxmlformats.org/drawingml/2006/table">
            <a:tbl>
              <a:tblPr firstRow="1" firstCol="1" bandRow="1">
                <a:tableStyleId>{1FECB4D8-DB02-4DC6-A0A2-4F2EBAE1DC90}</a:tableStyleId>
              </a:tblPr>
              <a:tblGrid>
                <a:gridCol w="904807">
                  <a:extLst>
                    <a:ext uri="{9D8B030D-6E8A-4147-A177-3AD203B41FA5}">
                      <a16:colId xmlns:a16="http://schemas.microsoft.com/office/drawing/2014/main" val="20000"/>
                    </a:ext>
                  </a:extLst>
                </a:gridCol>
                <a:gridCol w="2911063">
                  <a:extLst>
                    <a:ext uri="{9D8B030D-6E8A-4147-A177-3AD203B41FA5}">
                      <a16:colId xmlns:a16="http://schemas.microsoft.com/office/drawing/2014/main" val="20001"/>
                    </a:ext>
                  </a:extLst>
                </a:gridCol>
                <a:gridCol w="6842605">
                  <a:extLst>
                    <a:ext uri="{9D8B030D-6E8A-4147-A177-3AD203B41FA5}">
                      <a16:colId xmlns:a16="http://schemas.microsoft.com/office/drawing/2014/main" val="20002"/>
                    </a:ext>
                  </a:extLst>
                </a:gridCol>
              </a:tblGrid>
              <a:tr h="440267">
                <a:tc>
                  <a:txBody>
                    <a:bodyPr/>
                    <a:lstStyle/>
                    <a:p>
                      <a:pPr algn="ctr">
                        <a:spcAft>
                          <a:spcPts val="0"/>
                        </a:spcAft>
                      </a:pPr>
                      <a:r>
                        <a:rPr lang="zh-CN" sz="1800" kern="0" dirty="0">
                          <a:effectLst/>
                          <a:latin typeface="微软雅黑" panose="020B0503020204020204" pitchFamily="34" charset="-122"/>
                          <a:ea typeface="微软雅黑" panose="020B0503020204020204" pitchFamily="34" charset="-122"/>
                          <a:sym typeface="微软雅黑" panose="020B0503020204020204" pitchFamily="34" charset="-122"/>
                        </a:rPr>
                        <a:t>序号</a:t>
                      </a:r>
                      <a:endParaRPr lang="zh-CN" sz="1800" kern="100" dirty="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tc>
                  <a:txBody>
                    <a:bodyPr/>
                    <a:lstStyle/>
                    <a:p>
                      <a:pPr algn="ctr">
                        <a:spcAft>
                          <a:spcPts val="0"/>
                        </a:spcAft>
                      </a:pPr>
                      <a:r>
                        <a:rPr lang="zh-CN" sz="1800" kern="0" dirty="0">
                          <a:effectLst/>
                          <a:latin typeface="微软雅黑" panose="020B0503020204020204" pitchFamily="34" charset="-122"/>
                          <a:ea typeface="微软雅黑" panose="020B0503020204020204" pitchFamily="34" charset="-122"/>
                          <a:sym typeface="微软雅黑" panose="020B0503020204020204" pitchFamily="34" charset="-122"/>
                        </a:rPr>
                        <a:t>函数</a:t>
                      </a:r>
                      <a:endParaRPr lang="zh-CN" sz="1800" kern="100" dirty="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tc>
                  <a:txBody>
                    <a:bodyPr/>
                    <a:lstStyle/>
                    <a:p>
                      <a:pPr algn="ctr">
                        <a:spcAft>
                          <a:spcPts val="0"/>
                        </a:spcAft>
                      </a:pPr>
                      <a:r>
                        <a:rPr lang="zh-CN" sz="1800" kern="0" dirty="0">
                          <a:effectLst/>
                          <a:latin typeface="微软雅黑" panose="020B0503020204020204" pitchFamily="34" charset="-122"/>
                          <a:ea typeface="微软雅黑" panose="020B0503020204020204" pitchFamily="34" charset="-122"/>
                          <a:sym typeface="微软雅黑" panose="020B0503020204020204" pitchFamily="34" charset="-122"/>
                        </a:rPr>
                        <a:t>说明</a:t>
                      </a:r>
                      <a:endParaRPr lang="zh-CN" sz="1800" kern="100" dirty="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extLst>
                  <a:ext uri="{0D108BD9-81ED-4DB2-BD59-A6C34878D82A}">
                    <a16:rowId xmlns:a16="http://schemas.microsoft.com/office/drawing/2014/main" val="10000"/>
                  </a:ext>
                </a:extLst>
              </a:tr>
              <a:tr h="880533">
                <a:tc>
                  <a:txBody>
                    <a:bodyPr/>
                    <a:lstStyle/>
                    <a:p>
                      <a:pPr algn="ctr">
                        <a:spcAft>
                          <a:spcPts val="0"/>
                        </a:spcAft>
                      </a:pPr>
                      <a:r>
                        <a:rPr lang="en-US" sz="1800" kern="0" dirty="0">
                          <a:effectLst/>
                          <a:latin typeface="微软雅黑" panose="020B0503020204020204" pitchFamily="34" charset="-122"/>
                          <a:ea typeface="微软雅黑" panose="020B0503020204020204" pitchFamily="34" charset="-122"/>
                          <a:sym typeface="微软雅黑" panose="020B0503020204020204" pitchFamily="34" charset="-122"/>
                        </a:rPr>
                        <a:t>1</a:t>
                      </a:r>
                      <a:endParaRPr lang="zh-CN" sz="1800" kern="100" dirty="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tc>
                  <a:txBody>
                    <a:bodyPr/>
                    <a:lstStyle/>
                    <a:p>
                      <a:pPr algn="just">
                        <a:spcAft>
                          <a:spcPts val="0"/>
                        </a:spcAft>
                      </a:pPr>
                      <a:r>
                        <a:rPr lang="en-US" sz="1800" kern="0">
                          <a:effectLst/>
                          <a:latin typeface="微软雅黑" panose="020B0503020204020204" pitchFamily="34" charset="-122"/>
                          <a:ea typeface="微软雅黑" panose="020B0503020204020204" pitchFamily="34" charset="-122"/>
                          <a:sym typeface="微软雅黑" panose="020B0503020204020204" pitchFamily="34" charset="-122"/>
                        </a:rPr>
                        <a:t>choice(seq)</a:t>
                      </a:r>
                      <a:endParaRPr lang="zh-CN" sz="18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tc>
                  <a:txBody>
                    <a:bodyPr/>
                    <a:lstStyle/>
                    <a:p>
                      <a:pPr algn="just">
                        <a:spcAft>
                          <a:spcPts val="0"/>
                        </a:spcAft>
                      </a:pPr>
                      <a:r>
                        <a:rPr lang="zh-CN" sz="1800" kern="0">
                          <a:effectLst/>
                          <a:latin typeface="微软雅黑" panose="020B0503020204020204" pitchFamily="34" charset="-122"/>
                          <a:ea typeface="微软雅黑" panose="020B0503020204020204" pitchFamily="34" charset="-122"/>
                          <a:sym typeface="微软雅黑" panose="020B0503020204020204" pitchFamily="34" charset="-122"/>
                        </a:rPr>
                        <a:t>从序列的元素中随机挑选一个元素，例如：</a:t>
                      </a:r>
                      <a:endParaRPr lang="zh-CN" sz="1800" kern="100">
                        <a:effectLst/>
                        <a:latin typeface="微软雅黑" panose="020B0503020204020204" pitchFamily="34" charset="-122"/>
                        <a:ea typeface="微软雅黑" panose="020B0503020204020204" pitchFamily="34" charset="-122"/>
                        <a:sym typeface="微软雅黑" panose="020B0503020204020204" pitchFamily="34" charset="-122"/>
                      </a:endParaRPr>
                    </a:p>
                    <a:p>
                      <a:pPr algn="just">
                        <a:spcAft>
                          <a:spcPts val="0"/>
                        </a:spcAft>
                      </a:pPr>
                      <a:r>
                        <a:rPr lang="en-US" sz="1800" kern="0">
                          <a:effectLst/>
                          <a:latin typeface="微软雅黑" panose="020B0503020204020204" pitchFamily="34" charset="-122"/>
                          <a:ea typeface="微软雅黑" panose="020B0503020204020204" pitchFamily="34" charset="-122"/>
                          <a:sym typeface="微软雅黑" panose="020B0503020204020204" pitchFamily="34" charset="-122"/>
                        </a:rPr>
                        <a:t>random.choice(range(10))</a:t>
                      </a:r>
                      <a:r>
                        <a:rPr lang="zh-CN" sz="1800" kern="0">
                          <a:effectLst/>
                          <a:latin typeface="微软雅黑" panose="020B0503020204020204" pitchFamily="34" charset="-122"/>
                          <a:ea typeface="微软雅黑" panose="020B0503020204020204" pitchFamily="34" charset="-122"/>
                          <a:sym typeface="微软雅黑" panose="020B0503020204020204" pitchFamily="34" charset="-122"/>
                        </a:rPr>
                        <a:t>，从</a:t>
                      </a:r>
                      <a:r>
                        <a:rPr lang="en-US" sz="1800" kern="0">
                          <a:effectLst/>
                          <a:latin typeface="微软雅黑" panose="020B0503020204020204" pitchFamily="34" charset="-122"/>
                          <a:ea typeface="微软雅黑" panose="020B0503020204020204" pitchFamily="34" charset="-122"/>
                          <a:sym typeface="微软雅黑" panose="020B0503020204020204" pitchFamily="34" charset="-122"/>
                        </a:rPr>
                        <a:t>0</a:t>
                      </a:r>
                      <a:r>
                        <a:rPr lang="zh-CN" sz="1800" kern="0">
                          <a:effectLst/>
                          <a:latin typeface="微软雅黑" panose="020B0503020204020204" pitchFamily="34" charset="-122"/>
                          <a:ea typeface="微软雅黑" panose="020B0503020204020204" pitchFamily="34" charset="-122"/>
                          <a:sym typeface="微软雅黑" panose="020B0503020204020204" pitchFamily="34" charset="-122"/>
                        </a:rPr>
                        <a:t>到</a:t>
                      </a:r>
                      <a:r>
                        <a:rPr lang="en-US" sz="1800" kern="0">
                          <a:effectLst/>
                          <a:latin typeface="微软雅黑" panose="020B0503020204020204" pitchFamily="34" charset="-122"/>
                          <a:ea typeface="微软雅黑" panose="020B0503020204020204" pitchFamily="34" charset="-122"/>
                          <a:sym typeface="微软雅黑" panose="020B0503020204020204" pitchFamily="34" charset="-122"/>
                        </a:rPr>
                        <a:t>9</a:t>
                      </a:r>
                      <a:r>
                        <a:rPr lang="zh-CN" sz="1800" kern="0">
                          <a:effectLst/>
                          <a:latin typeface="微软雅黑" panose="020B0503020204020204" pitchFamily="34" charset="-122"/>
                          <a:ea typeface="微软雅黑" panose="020B0503020204020204" pitchFamily="34" charset="-122"/>
                          <a:sym typeface="微软雅黑" panose="020B0503020204020204" pitchFamily="34" charset="-122"/>
                        </a:rPr>
                        <a:t>中随机挑选一个整数</a:t>
                      </a:r>
                      <a:endParaRPr lang="zh-CN" sz="18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extLst>
                  <a:ext uri="{0D108BD9-81ED-4DB2-BD59-A6C34878D82A}">
                    <a16:rowId xmlns:a16="http://schemas.microsoft.com/office/drawing/2014/main" val="10001"/>
                  </a:ext>
                </a:extLst>
              </a:tr>
              <a:tr h="880533">
                <a:tc>
                  <a:txBody>
                    <a:bodyPr/>
                    <a:lstStyle/>
                    <a:p>
                      <a:pPr algn="ctr">
                        <a:spcAft>
                          <a:spcPts val="0"/>
                        </a:spcAft>
                      </a:pPr>
                      <a:r>
                        <a:rPr lang="en-US" sz="1800" kern="0" dirty="0">
                          <a:effectLst/>
                          <a:latin typeface="微软雅黑" panose="020B0503020204020204" pitchFamily="34" charset="-122"/>
                          <a:ea typeface="微软雅黑" panose="020B0503020204020204" pitchFamily="34" charset="-122"/>
                          <a:sym typeface="微软雅黑" panose="020B0503020204020204" pitchFamily="34" charset="-122"/>
                        </a:rPr>
                        <a:t>2</a:t>
                      </a:r>
                      <a:endParaRPr lang="zh-CN" sz="1800" kern="100" dirty="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tc>
                  <a:txBody>
                    <a:bodyPr/>
                    <a:lstStyle/>
                    <a:p>
                      <a:pPr algn="just">
                        <a:spcAft>
                          <a:spcPts val="0"/>
                        </a:spcAft>
                      </a:pPr>
                      <a:r>
                        <a:rPr lang="en-US" sz="1800" kern="0">
                          <a:effectLst/>
                          <a:latin typeface="微软雅黑" panose="020B0503020204020204" pitchFamily="34" charset="-122"/>
                          <a:ea typeface="微软雅黑" panose="020B0503020204020204" pitchFamily="34" charset="-122"/>
                          <a:sym typeface="微软雅黑" panose="020B0503020204020204" pitchFamily="34" charset="-122"/>
                        </a:rPr>
                        <a:t>randrange([start,]stop[,step])</a:t>
                      </a:r>
                      <a:endParaRPr lang="zh-CN" sz="18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tc>
                  <a:txBody>
                    <a:bodyPr/>
                    <a:lstStyle/>
                    <a:p>
                      <a:pPr algn="just">
                        <a:spcAft>
                          <a:spcPts val="0"/>
                        </a:spcAft>
                      </a:pPr>
                      <a:r>
                        <a:rPr lang="zh-CN" sz="1800" kern="0">
                          <a:effectLst/>
                          <a:latin typeface="微软雅黑" panose="020B0503020204020204" pitchFamily="34" charset="-122"/>
                          <a:ea typeface="微软雅黑" panose="020B0503020204020204" pitchFamily="34" charset="-122"/>
                          <a:sym typeface="微软雅黑" panose="020B0503020204020204" pitchFamily="34" charset="-122"/>
                        </a:rPr>
                        <a:t>从指定递增基数的集合中获取一个随机数，基数默认值为</a:t>
                      </a:r>
                      <a:r>
                        <a:rPr lang="en-US" sz="1800" kern="0">
                          <a:effectLst/>
                          <a:latin typeface="微软雅黑" panose="020B0503020204020204" pitchFamily="34" charset="-122"/>
                          <a:ea typeface="微软雅黑" panose="020B0503020204020204" pitchFamily="34" charset="-122"/>
                          <a:sym typeface="微软雅黑" panose="020B0503020204020204" pitchFamily="34" charset="-122"/>
                        </a:rPr>
                        <a:t>1 </a:t>
                      </a:r>
                      <a:endParaRPr lang="zh-CN" sz="18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extLst>
                  <a:ext uri="{0D108BD9-81ED-4DB2-BD59-A6C34878D82A}">
                    <a16:rowId xmlns:a16="http://schemas.microsoft.com/office/drawing/2014/main" val="10002"/>
                  </a:ext>
                </a:extLst>
              </a:tr>
              <a:tr h="440267">
                <a:tc>
                  <a:txBody>
                    <a:bodyPr/>
                    <a:lstStyle/>
                    <a:p>
                      <a:pPr algn="ctr">
                        <a:spcAft>
                          <a:spcPts val="0"/>
                        </a:spcAft>
                      </a:pPr>
                      <a:r>
                        <a:rPr lang="en-US" sz="1800" kern="0" dirty="0">
                          <a:effectLst/>
                          <a:latin typeface="微软雅黑" panose="020B0503020204020204" pitchFamily="34" charset="-122"/>
                          <a:ea typeface="微软雅黑" panose="020B0503020204020204" pitchFamily="34" charset="-122"/>
                          <a:sym typeface="微软雅黑" panose="020B0503020204020204" pitchFamily="34" charset="-122"/>
                        </a:rPr>
                        <a:t>3</a:t>
                      </a:r>
                      <a:endParaRPr lang="zh-CN" sz="1800" kern="100" dirty="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tc>
                  <a:txBody>
                    <a:bodyPr/>
                    <a:lstStyle/>
                    <a:p>
                      <a:pPr algn="just">
                        <a:spcAft>
                          <a:spcPts val="0"/>
                        </a:spcAft>
                      </a:pPr>
                      <a:r>
                        <a:rPr lang="en-US" sz="1800" kern="0">
                          <a:effectLst/>
                          <a:latin typeface="微软雅黑" panose="020B0503020204020204" pitchFamily="34" charset="-122"/>
                          <a:ea typeface="微软雅黑" panose="020B0503020204020204" pitchFamily="34" charset="-122"/>
                          <a:sym typeface="微软雅黑" panose="020B0503020204020204" pitchFamily="34" charset="-122"/>
                        </a:rPr>
                        <a:t>random()</a:t>
                      </a:r>
                      <a:endParaRPr lang="zh-CN" sz="18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tc>
                  <a:txBody>
                    <a:bodyPr/>
                    <a:lstStyle/>
                    <a:p>
                      <a:pPr algn="just">
                        <a:spcAft>
                          <a:spcPts val="0"/>
                        </a:spcAft>
                      </a:pPr>
                      <a:r>
                        <a:rPr lang="zh-CN" sz="1800" kern="0">
                          <a:effectLst/>
                          <a:latin typeface="微软雅黑" panose="020B0503020204020204" pitchFamily="34" charset="-122"/>
                          <a:ea typeface="微软雅黑" panose="020B0503020204020204" pitchFamily="34" charset="-122"/>
                          <a:sym typeface="微软雅黑" panose="020B0503020204020204" pitchFamily="34" charset="-122"/>
                        </a:rPr>
                        <a:t>在</a:t>
                      </a:r>
                      <a:r>
                        <a:rPr lang="en-US" sz="1800" kern="0">
                          <a:effectLst/>
                          <a:latin typeface="微软雅黑" panose="020B0503020204020204" pitchFamily="34" charset="-122"/>
                          <a:ea typeface="微软雅黑" panose="020B0503020204020204" pitchFamily="34" charset="-122"/>
                          <a:sym typeface="微软雅黑" panose="020B0503020204020204" pitchFamily="34" charset="-122"/>
                        </a:rPr>
                        <a:t>[0,1)</a:t>
                      </a:r>
                      <a:r>
                        <a:rPr lang="zh-CN" sz="1800" kern="0">
                          <a:effectLst/>
                          <a:latin typeface="微软雅黑" panose="020B0503020204020204" pitchFamily="34" charset="-122"/>
                          <a:ea typeface="微软雅黑" panose="020B0503020204020204" pitchFamily="34" charset="-122"/>
                          <a:sym typeface="微软雅黑" panose="020B0503020204020204" pitchFamily="34" charset="-122"/>
                        </a:rPr>
                        <a:t>范围内随机生成一个实数</a:t>
                      </a:r>
                      <a:endParaRPr lang="zh-CN" sz="18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extLst>
                  <a:ext uri="{0D108BD9-81ED-4DB2-BD59-A6C34878D82A}">
                    <a16:rowId xmlns:a16="http://schemas.microsoft.com/office/drawing/2014/main" val="10003"/>
                  </a:ext>
                </a:extLst>
              </a:tr>
              <a:tr h="440267">
                <a:tc>
                  <a:txBody>
                    <a:bodyPr/>
                    <a:lstStyle/>
                    <a:p>
                      <a:pPr algn="ctr">
                        <a:spcAft>
                          <a:spcPts val="0"/>
                        </a:spcAft>
                      </a:pPr>
                      <a:r>
                        <a:rPr lang="en-US" sz="1800" kern="0" dirty="0">
                          <a:effectLst/>
                          <a:latin typeface="微软雅黑" panose="020B0503020204020204" pitchFamily="34" charset="-122"/>
                          <a:ea typeface="微软雅黑" panose="020B0503020204020204" pitchFamily="34" charset="-122"/>
                          <a:sym typeface="微软雅黑" panose="020B0503020204020204" pitchFamily="34" charset="-122"/>
                        </a:rPr>
                        <a:t>4</a:t>
                      </a:r>
                      <a:endParaRPr lang="zh-CN" sz="1800" kern="100" dirty="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tc>
                  <a:txBody>
                    <a:bodyPr/>
                    <a:lstStyle/>
                    <a:p>
                      <a:pPr algn="just">
                        <a:spcAft>
                          <a:spcPts val="0"/>
                        </a:spcAft>
                      </a:pPr>
                      <a:r>
                        <a:rPr lang="en-US" sz="1800" kern="0">
                          <a:effectLst/>
                          <a:latin typeface="微软雅黑" panose="020B0503020204020204" pitchFamily="34" charset="-122"/>
                          <a:ea typeface="微软雅黑" panose="020B0503020204020204" pitchFamily="34" charset="-122"/>
                          <a:sym typeface="微软雅黑" panose="020B0503020204020204" pitchFamily="34" charset="-122"/>
                        </a:rPr>
                        <a:t>seed([x])</a:t>
                      </a:r>
                      <a:endParaRPr lang="zh-CN" sz="18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tc>
                  <a:txBody>
                    <a:bodyPr/>
                    <a:lstStyle/>
                    <a:p>
                      <a:pPr algn="just">
                        <a:spcAft>
                          <a:spcPts val="0"/>
                        </a:spcAft>
                      </a:pPr>
                      <a:r>
                        <a:rPr lang="zh-CN" sz="1800" kern="0">
                          <a:effectLst/>
                          <a:latin typeface="微软雅黑" panose="020B0503020204020204" pitchFamily="34" charset="-122"/>
                          <a:ea typeface="微软雅黑" panose="020B0503020204020204" pitchFamily="34" charset="-122"/>
                          <a:sym typeface="微软雅黑" panose="020B0503020204020204" pitchFamily="34" charset="-122"/>
                        </a:rPr>
                        <a:t>改变随机数生成器的种子</a:t>
                      </a:r>
                      <a:r>
                        <a:rPr lang="en-US" sz="1800" kern="0">
                          <a:effectLst/>
                          <a:latin typeface="微软雅黑" panose="020B0503020204020204" pitchFamily="34" charset="-122"/>
                          <a:ea typeface="微软雅黑" panose="020B0503020204020204" pitchFamily="34" charset="-122"/>
                          <a:sym typeface="微软雅黑" panose="020B0503020204020204" pitchFamily="34" charset="-122"/>
                        </a:rPr>
                        <a:t>seed</a:t>
                      </a:r>
                      <a:endParaRPr lang="zh-CN" sz="18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extLst>
                  <a:ext uri="{0D108BD9-81ED-4DB2-BD59-A6C34878D82A}">
                    <a16:rowId xmlns:a16="http://schemas.microsoft.com/office/drawing/2014/main" val="10004"/>
                  </a:ext>
                </a:extLst>
              </a:tr>
              <a:tr h="440267">
                <a:tc>
                  <a:txBody>
                    <a:bodyPr/>
                    <a:lstStyle/>
                    <a:p>
                      <a:pPr algn="ctr">
                        <a:spcAft>
                          <a:spcPts val="0"/>
                        </a:spcAft>
                      </a:pPr>
                      <a:r>
                        <a:rPr lang="en-US" sz="1800" kern="0" dirty="0">
                          <a:effectLst/>
                          <a:latin typeface="微软雅黑" panose="020B0503020204020204" pitchFamily="34" charset="-122"/>
                          <a:ea typeface="微软雅黑" panose="020B0503020204020204" pitchFamily="34" charset="-122"/>
                          <a:sym typeface="微软雅黑" panose="020B0503020204020204" pitchFamily="34" charset="-122"/>
                        </a:rPr>
                        <a:t>5</a:t>
                      </a:r>
                      <a:endParaRPr lang="zh-CN" sz="1800" kern="100" dirty="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tc>
                  <a:txBody>
                    <a:bodyPr/>
                    <a:lstStyle/>
                    <a:p>
                      <a:pPr algn="just">
                        <a:spcAft>
                          <a:spcPts val="0"/>
                        </a:spcAft>
                      </a:pPr>
                      <a:r>
                        <a:rPr lang="en-US" sz="1800" kern="0">
                          <a:effectLst/>
                          <a:latin typeface="微软雅黑" panose="020B0503020204020204" pitchFamily="34" charset="-122"/>
                          <a:ea typeface="微软雅黑" panose="020B0503020204020204" pitchFamily="34" charset="-122"/>
                          <a:sym typeface="微软雅黑" panose="020B0503020204020204" pitchFamily="34" charset="-122"/>
                        </a:rPr>
                        <a:t>shuffle(lst)</a:t>
                      </a:r>
                      <a:endParaRPr lang="zh-CN" sz="18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tc>
                  <a:txBody>
                    <a:bodyPr/>
                    <a:lstStyle/>
                    <a:p>
                      <a:pPr algn="just">
                        <a:spcAft>
                          <a:spcPts val="0"/>
                        </a:spcAft>
                      </a:pPr>
                      <a:r>
                        <a:rPr lang="zh-CN" sz="1800" kern="0">
                          <a:effectLst/>
                          <a:latin typeface="微软雅黑" panose="020B0503020204020204" pitchFamily="34" charset="-122"/>
                          <a:ea typeface="微软雅黑" panose="020B0503020204020204" pitchFamily="34" charset="-122"/>
                          <a:sym typeface="微软雅黑" panose="020B0503020204020204" pitchFamily="34" charset="-122"/>
                        </a:rPr>
                        <a:t>将序列的所有元素随机排序</a:t>
                      </a:r>
                      <a:endParaRPr lang="zh-CN" sz="18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extLst>
                  <a:ext uri="{0D108BD9-81ED-4DB2-BD59-A6C34878D82A}">
                    <a16:rowId xmlns:a16="http://schemas.microsoft.com/office/drawing/2014/main" val="10005"/>
                  </a:ext>
                </a:extLst>
              </a:tr>
              <a:tr h="440267">
                <a:tc>
                  <a:txBody>
                    <a:bodyPr/>
                    <a:lstStyle/>
                    <a:p>
                      <a:pPr algn="ctr">
                        <a:spcAft>
                          <a:spcPts val="0"/>
                        </a:spcAft>
                      </a:pPr>
                      <a:r>
                        <a:rPr lang="en-US" sz="1800" kern="0" dirty="0">
                          <a:effectLst/>
                          <a:latin typeface="微软雅黑" panose="020B0503020204020204" pitchFamily="34" charset="-122"/>
                          <a:ea typeface="微软雅黑" panose="020B0503020204020204" pitchFamily="34" charset="-122"/>
                          <a:sym typeface="微软雅黑" panose="020B0503020204020204" pitchFamily="34" charset="-122"/>
                        </a:rPr>
                        <a:t>6</a:t>
                      </a:r>
                      <a:endParaRPr lang="zh-CN" sz="1800" kern="100" dirty="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tc>
                  <a:txBody>
                    <a:bodyPr/>
                    <a:lstStyle/>
                    <a:p>
                      <a:pPr algn="just">
                        <a:spcAft>
                          <a:spcPts val="0"/>
                        </a:spcAft>
                      </a:pPr>
                      <a:r>
                        <a:rPr lang="en-US" sz="1800" kern="0">
                          <a:effectLst/>
                          <a:latin typeface="微软雅黑" panose="020B0503020204020204" pitchFamily="34" charset="-122"/>
                          <a:ea typeface="微软雅黑" panose="020B0503020204020204" pitchFamily="34" charset="-122"/>
                          <a:sym typeface="微软雅黑" panose="020B0503020204020204" pitchFamily="34" charset="-122"/>
                        </a:rPr>
                        <a:t>uniform(x,y)</a:t>
                      </a:r>
                      <a:endParaRPr lang="zh-CN" sz="18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tc>
                  <a:txBody>
                    <a:bodyPr/>
                    <a:lstStyle/>
                    <a:p>
                      <a:pPr algn="just">
                        <a:spcAft>
                          <a:spcPts val="0"/>
                        </a:spcAft>
                      </a:pPr>
                      <a:r>
                        <a:rPr lang="zh-CN" sz="1800" kern="0" dirty="0">
                          <a:effectLst/>
                          <a:latin typeface="微软雅黑" panose="020B0503020204020204" pitchFamily="34" charset="-122"/>
                          <a:ea typeface="微软雅黑" panose="020B0503020204020204" pitchFamily="34" charset="-122"/>
                          <a:sym typeface="微软雅黑" panose="020B0503020204020204" pitchFamily="34" charset="-122"/>
                        </a:rPr>
                        <a:t>在</a:t>
                      </a:r>
                      <a:r>
                        <a:rPr lang="en-US" sz="1800" kern="0" dirty="0">
                          <a:effectLst/>
                          <a:latin typeface="微软雅黑" panose="020B0503020204020204" pitchFamily="34" charset="-122"/>
                          <a:ea typeface="微软雅黑" panose="020B0503020204020204" pitchFamily="34" charset="-122"/>
                          <a:sym typeface="微软雅黑" panose="020B0503020204020204" pitchFamily="34" charset="-122"/>
                        </a:rPr>
                        <a:t>[</a:t>
                      </a:r>
                      <a:r>
                        <a:rPr lang="en-US" sz="1800" kern="0" dirty="0" err="1">
                          <a:effectLst/>
                          <a:latin typeface="微软雅黑" panose="020B0503020204020204" pitchFamily="34" charset="-122"/>
                          <a:ea typeface="微软雅黑" panose="020B0503020204020204" pitchFamily="34" charset="-122"/>
                          <a:sym typeface="微软雅黑" panose="020B0503020204020204" pitchFamily="34" charset="-122"/>
                        </a:rPr>
                        <a:t>x,y</a:t>
                      </a:r>
                      <a:r>
                        <a:rPr lang="en-US" sz="1800" kern="0" dirty="0">
                          <a:effectLst/>
                          <a:latin typeface="微软雅黑" panose="020B0503020204020204" pitchFamily="34" charset="-122"/>
                          <a:ea typeface="微软雅黑" panose="020B0503020204020204" pitchFamily="34" charset="-122"/>
                          <a:sym typeface="微软雅黑" panose="020B0503020204020204" pitchFamily="34" charset="-122"/>
                        </a:rPr>
                        <a:t>]</a:t>
                      </a:r>
                      <a:r>
                        <a:rPr lang="zh-CN" sz="1800" kern="0" dirty="0">
                          <a:effectLst/>
                          <a:latin typeface="微软雅黑" panose="020B0503020204020204" pitchFamily="34" charset="-122"/>
                          <a:ea typeface="微软雅黑" panose="020B0503020204020204" pitchFamily="34" charset="-122"/>
                          <a:sym typeface="微软雅黑" panose="020B0503020204020204" pitchFamily="34" charset="-122"/>
                        </a:rPr>
                        <a:t>范围内随机生成一个实数</a:t>
                      </a:r>
                      <a:endParaRPr lang="zh-CN" sz="1800" kern="100" dirty="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extLst>
                  <a:ext uri="{0D108BD9-81ED-4DB2-BD59-A6C34878D82A}">
                    <a16:rowId xmlns:a16="http://schemas.microsoft.com/office/drawing/2014/main" val="10006"/>
                  </a:ext>
                </a:extLst>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latin typeface="微软雅黑" panose="020B0503020204020204" pitchFamily="34" charset="-122"/>
                <a:ea typeface="微软雅黑" panose="020B0503020204020204" pitchFamily="34" charset="-122"/>
                <a:sym typeface="微软雅黑" panose="020B0503020204020204" pitchFamily="34" charset="-122"/>
              </a:rPr>
              <a:t>5.3.2 Python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函数的参数类型</a:t>
            </a:r>
          </a:p>
        </p:txBody>
      </p:sp>
      <p:sp>
        <p:nvSpPr>
          <p:cNvPr id="13" name="矩形 12"/>
          <p:cNvSpPr/>
          <p:nvPr/>
        </p:nvSpPr>
        <p:spPr>
          <a:xfrm>
            <a:off x="7927975" y="1612591"/>
            <a:ext cx="4270374" cy="345016"/>
          </a:xfrm>
          <a:prstGeom prst="rect">
            <a:avLst/>
          </a:prstGeom>
          <a:solidFill>
            <a:srgbClr val="92D05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5" name="文本框 335"/>
          <p:cNvSpPr txBox="1"/>
          <p:nvPr/>
        </p:nvSpPr>
        <p:spPr>
          <a:xfrm>
            <a:off x="286957" y="1499533"/>
            <a:ext cx="11070017" cy="458074"/>
          </a:xfrm>
          <a:prstGeom prst="rect">
            <a:avLst/>
          </a:prstGeom>
          <a:noFill/>
        </p:spPr>
        <p:txBody>
          <a:bodyPr wrap="square" rtlCol="0">
            <a:spAutoFit/>
          </a:bodyPr>
          <a:lstStyle/>
          <a:p>
            <a:pPr indent="457200">
              <a:lnSpc>
                <a:spcPct val="132000"/>
              </a:lnSpc>
            </a:pPr>
            <a:r>
              <a:rPr lang="en-US" altLang="zh-CN"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实例</a:t>
            </a:r>
            <a:r>
              <a:rPr lang="en-US" altLang="zh-CN"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5-7】</a:t>
            </a:r>
            <a:r>
              <a:rPr lang="zh-CN" altLang="en-US"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演示调用函数时没有传入参数值使用默认值的情形</a:t>
            </a:r>
            <a:endParaRPr lang="en-US" altLang="zh-CN"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9" name="矩形 18"/>
          <p:cNvSpPr/>
          <p:nvPr/>
        </p:nvSpPr>
        <p:spPr>
          <a:xfrm>
            <a:off x="0" y="2640664"/>
            <a:ext cx="12206061" cy="421892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0" name="文本框 335"/>
          <p:cNvSpPr txBox="1"/>
          <p:nvPr/>
        </p:nvSpPr>
        <p:spPr>
          <a:xfrm>
            <a:off x="286957" y="2886869"/>
            <a:ext cx="5883127" cy="3748462"/>
          </a:xfrm>
          <a:prstGeom prst="rect">
            <a:avLst/>
          </a:prstGeom>
          <a:noFill/>
        </p:spPr>
        <p:txBody>
          <a:bodyPr wrap="square" rtlCol="0">
            <a:spAutoFit/>
          </a:bodyPr>
          <a:lstStyle/>
          <a:p>
            <a:pPr indent="457200">
              <a:lnSpc>
                <a:spcPct val="132000"/>
              </a:lnSpc>
            </a:pP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def</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printInfo</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(name, age, nation="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汉族</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p>
          <a:p>
            <a:pPr indent="457200">
              <a:lnSpc>
                <a:spcPct val="132000"/>
              </a:lnSpc>
            </a:pPr>
            <a:r>
              <a:rPr lang="en-US" altLang="zh-CN"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输出任何传入的字符串</a:t>
            </a:r>
          </a:p>
          <a:p>
            <a:pPr indent="457200">
              <a:lnSpc>
                <a:spcPct val="132000"/>
              </a:lnSpc>
            </a:pPr>
            <a:r>
              <a:rPr lang="en-US" altLang="zh-CN"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print</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姓名：</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name,end</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p>
          <a:p>
            <a:pPr indent="457200">
              <a:lnSpc>
                <a:spcPct val="132000"/>
              </a:lnSpc>
            </a:pPr>
            <a:r>
              <a:rPr lang="en-US" altLang="zh-CN"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print</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年龄：</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age,end</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p>
          <a:p>
            <a:pPr indent="457200">
              <a:lnSpc>
                <a:spcPct val="132000"/>
              </a:lnSpc>
            </a:pPr>
            <a:r>
              <a:rPr lang="en-US" altLang="zh-CN"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print</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民族：</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nation)</a:t>
            </a:r>
          </a:p>
          <a:p>
            <a:pPr indent="457200">
              <a:lnSpc>
                <a:spcPct val="132000"/>
              </a:lnSpc>
            </a:pPr>
            <a:r>
              <a:rPr lang="en-US" altLang="zh-CN"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return</a:t>
            </a:r>
            <a:endPar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a:p>
            <a:pPr indent="457200">
              <a:lnSpc>
                <a:spcPct val="132000"/>
              </a:lnSpc>
            </a:pPr>
            <a:r>
              <a:rPr lang="en-US" altLang="zh-CN"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调用</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printInfo</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函数</a:t>
            </a:r>
          </a:p>
          <a:p>
            <a:pPr indent="457200">
              <a:lnSpc>
                <a:spcPct val="132000"/>
              </a:lnSpc>
            </a:pP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printInfo</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(name="</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LiMing</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",age=21,nation="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壮族</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p>
          <a:p>
            <a:pPr indent="457200">
              <a:lnSpc>
                <a:spcPct val="132000"/>
              </a:lnSpc>
            </a:pP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printInfo</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(name="</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LiMing</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",age=20)</a:t>
            </a:r>
            <a:endPar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1" name="文本框 8"/>
          <p:cNvSpPr txBox="1"/>
          <p:nvPr/>
        </p:nvSpPr>
        <p:spPr>
          <a:xfrm>
            <a:off x="774700" y="2275660"/>
            <a:ext cx="5395384" cy="412576"/>
          </a:xfrm>
          <a:prstGeom prst="roundRect">
            <a:avLst>
              <a:gd name="adj" fmla="val 50000"/>
            </a:avLst>
          </a:prstGeom>
          <a:solidFill>
            <a:srgbClr val="92D050"/>
          </a:solidFill>
          <a:effectLst>
            <a:outerShdw blurRad="127000" dist="38100" dir="8100000" algn="tr" rotWithShape="0">
              <a:srgbClr val="0070C0">
                <a:alpha val="30000"/>
              </a:srgbClr>
            </a:outerShdw>
          </a:effectLst>
        </p:spPr>
        <p:txBody>
          <a:bodyPr wrap="square" rtlCol="0" anchor="ctr" anchorCtr="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zh-CN" altLang="en-US" sz="2000" b="1" kern="0" dirty="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实例</a:t>
            </a:r>
            <a:r>
              <a:rPr lang="en-US" altLang="zh-CN" sz="2000" b="1" kern="0" dirty="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5-7 </a:t>
            </a:r>
            <a:r>
              <a:rPr lang="zh-CN" altLang="en-US" sz="2000" b="1" kern="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的代码如下所示。</a:t>
            </a:r>
          </a:p>
        </p:txBody>
      </p:sp>
      <p:sp>
        <p:nvSpPr>
          <p:cNvPr id="22" name="文本框 335"/>
          <p:cNvSpPr txBox="1"/>
          <p:nvPr/>
        </p:nvSpPr>
        <p:spPr>
          <a:xfrm>
            <a:off x="6937375" y="4356555"/>
            <a:ext cx="5883127" cy="787139"/>
          </a:xfrm>
          <a:prstGeom prst="rect">
            <a:avLst/>
          </a:prstGeom>
          <a:noFill/>
        </p:spPr>
        <p:txBody>
          <a:bodyPr wrap="square" rtlCol="0">
            <a:spAutoFit/>
          </a:bodyPr>
          <a:lstStyle/>
          <a:p>
            <a:pPr indent="457200">
              <a:lnSpc>
                <a:spcPct val="132000"/>
              </a:lnSpc>
            </a:pP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姓名： </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LiMing</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年龄： </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21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民族： 壮族</a:t>
            </a:r>
          </a:p>
          <a:p>
            <a:pPr indent="457200">
              <a:lnSpc>
                <a:spcPct val="132000"/>
              </a:lnSpc>
            </a:pP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姓名： </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LiMing</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年龄： </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20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民族： 汉族</a:t>
            </a:r>
          </a:p>
        </p:txBody>
      </p:sp>
      <p:sp>
        <p:nvSpPr>
          <p:cNvPr id="23" name="圆角矩形 22"/>
          <p:cNvSpPr/>
          <p:nvPr/>
        </p:nvSpPr>
        <p:spPr>
          <a:xfrm>
            <a:off x="7202805" y="3429794"/>
            <a:ext cx="4457700" cy="2286000"/>
          </a:xfrm>
          <a:prstGeom prst="roundRect">
            <a:avLst>
              <a:gd name="adj" fmla="val 5654"/>
            </a:avLst>
          </a:prstGeom>
          <a:noFill/>
          <a:ln w="12700" cap="flat" cmpd="sng" algn="ctr">
            <a:solidFill>
              <a:srgbClr val="92D050"/>
            </a:solidFill>
            <a:prstDash val="solid"/>
            <a:miter lim="800000"/>
          </a:ln>
          <a:effectLst/>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zh-CN" altLang="en-US" kern="0" dirty="0">
              <a:solidFill>
                <a:prstClr val="white"/>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4" name="文本框 12"/>
          <p:cNvSpPr txBox="1"/>
          <p:nvPr/>
        </p:nvSpPr>
        <p:spPr>
          <a:xfrm>
            <a:off x="7531090" y="3694533"/>
            <a:ext cx="3801130" cy="412576"/>
          </a:xfrm>
          <a:prstGeom prst="roundRect">
            <a:avLst>
              <a:gd name="adj" fmla="val 50000"/>
            </a:avLst>
          </a:prstGeom>
          <a:solidFill>
            <a:srgbClr val="92D050"/>
          </a:solidFill>
          <a:effectLst>
            <a:outerShdw blurRad="127000" dist="38100" dir="8100000" algn="tr" rotWithShape="0">
              <a:srgbClr val="0070C0">
                <a:alpha val="30000"/>
              </a:srgbClr>
            </a:outerShdw>
          </a:effectLst>
        </p:spPr>
        <p:txBody>
          <a:bodyPr wrap="square" rtlCol="0" anchor="ctr" anchorCtr="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zh-CN" altLang="en-US" sz="1600" kern="0" dirty="0">
                <a:solidFill>
                  <a:prstClr val="white"/>
                </a:solidFill>
                <a:latin typeface="微软雅黑" panose="020B0503020204020204" pitchFamily="34" charset="-122"/>
                <a:ea typeface="微软雅黑" panose="020B0503020204020204" pitchFamily="34" charset="-122"/>
                <a:sym typeface="微软雅黑" panose="020B0503020204020204" pitchFamily="34" charset="-122"/>
              </a:rPr>
              <a:t>运行结果</a:t>
            </a:r>
            <a:endParaRPr kumimoji="0" lang="zh-CN" altLang="en-US" sz="1050" b="0" i="0" u="none" strike="noStrike" kern="0" cap="none" spc="0" normalizeH="0" baseline="0" noProof="0" dirty="0" smtClean="0">
              <a:ln>
                <a:noFill/>
              </a:ln>
              <a:solidFill>
                <a:prstClr val="white"/>
              </a:solidFill>
              <a:effectLst/>
              <a:uLnTx/>
              <a:uFillTx/>
              <a:latin typeface="微软雅黑" panose="020B0503020204020204" pitchFamily="34" charset="-122"/>
              <a:ea typeface="微软雅黑" panose="020B0503020204020204" pitchFamily="34" charset="-122"/>
              <a:sym typeface="微软雅黑" panose="020B0503020204020204" pitchFamily="34" charset="-122"/>
            </a:endParaRPr>
          </a:p>
        </p:txBody>
      </p:sp>
    </p:spTree>
    <p:extLst>
      <p:ext uri="{BB962C8B-B14F-4D97-AF65-F5344CB8AC3E}">
        <p14:creationId xmlns:p14="http://schemas.microsoft.com/office/powerpoint/2010/main" val="362245333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0" y="3962057"/>
            <a:ext cx="12206061" cy="137273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 name="标题 1"/>
          <p:cNvSpPr>
            <a:spLocks noGrp="1"/>
          </p:cNvSpPr>
          <p:nvPr>
            <p:ph type="title"/>
          </p:nvPr>
        </p:nvSpPr>
        <p:spPr/>
        <p:txBody>
          <a:bodyPr/>
          <a:lstStyle/>
          <a:p>
            <a:r>
              <a:rPr lang="en-US" altLang="zh-CN" dirty="0">
                <a:latin typeface="微软雅黑" panose="020B0503020204020204" pitchFamily="34" charset="-122"/>
                <a:ea typeface="微软雅黑" panose="020B0503020204020204" pitchFamily="34" charset="-122"/>
                <a:sym typeface="微软雅黑" panose="020B0503020204020204" pitchFamily="34" charset="-122"/>
              </a:rPr>
              <a:t>5.3.2 Python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函数的参数类型</a:t>
            </a:r>
          </a:p>
        </p:txBody>
      </p:sp>
      <p:sp>
        <p:nvSpPr>
          <p:cNvPr id="14" name="文本框 335"/>
          <p:cNvSpPr txBox="1"/>
          <p:nvPr/>
        </p:nvSpPr>
        <p:spPr>
          <a:xfrm>
            <a:off x="286958" y="991395"/>
            <a:ext cx="11413592" cy="458074"/>
          </a:xfrm>
          <a:prstGeom prst="rect">
            <a:avLst/>
          </a:prstGeom>
          <a:noFill/>
        </p:spPr>
        <p:txBody>
          <a:bodyPr wrap="square" rtlCol="0">
            <a:spAutoFit/>
          </a:bodyPr>
          <a:lstStyle/>
          <a:p>
            <a:pPr indent="457200">
              <a:lnSpc>
                <a:spcPct val="132000"/>
              </a:lnSpc>
            </a:pPr>
            <a:r>
              <a:rPr lang="en-US" altLang="zh-CN"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4</a:t>
            </a:r>
            <a:r>
              <a:rPr lang="zh-CN" altLang="en-US"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．不定长参数</a:t>
            </a:r>
          </a:p>
        </p:txBody>
      </p:sp>
      <p:sp>
        <p:nvSpPr>
          <p:cNvPr id="12" name="矩形 11"/>
          <p:cNvSpPr/>
          <p:nvPr/>
        </p:nvSpPr>
        <p:spPr>
          <a:xfrm>
            <a:off x="3175" y="1603242"/>
            <a:ext cx="12195175" cy="150151"/>
          </a:xfrm>
          <a:prstGeom prst="rect">
            <a:avLst/>
          </a:prstGeom>
          <a:solidFill>
            <a:srgbClr val="92D05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7" name="i$liḋe-Freeform: Shape 11">
            <a:extLst>
              <a:ext uri="{FF2B5EF4-FFF2-40B4-BE49-F238E27FC236}">
                <a16:creationId xmlns:a16="http://schemas.microsoft.com/office/drawing/2014/main" id="{659EA1C2-5F67-404C-B35C-C01BD7EC24FD}"/>
              </a:ext>
            </a:extLst>
          </p:cNvPr>
          <p:cNvSpPr>
            <a:spLocks/>
          </p:cNvSpPr>
          <p:nvPr/>
        </p:nvSpPr>
        <p:spPr bwMode="auto">
          <a:xfrm>
            <a:off x="892505" y="2167493"/>
            <a:ext cx="587847" cy="664522"/>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rgbClr val="3A4187"/>
          </a:solidFill>
          <a:ln>
            <a:noFill/>
          </a:ln>
          <a:extLst/>
        </p:spPr>
        <p:txBody>
          <a:bodyPr anchor="ctr"/>
          <a:lstStyle/>
          <a:p>
            <a:pPr algn="ctr"/>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8" name="i$liḋe-TextBox 35">
            <a:extLst>
              <a:ext uri="{FF2B5EF4-FFF2-40B4-BE49-F238E27FC236}">
                <a16:creationId xmlns:a16="http://schemas.microsoft.com/office/drawing/2014/main" id="{90FCD3EC-CBF1-4C12-B8A4-FD775FD141D5}"/>
              </a:ext>
            </a:extLst>
          </p:cNvPr>
          <p:cNvSpPr txBox="1">
            <a:spLocks/>
          </p:cNvSpPr>
          <p:nvPr/>
        </p:nvSpPr>
        <p:spPr bwMode="auto">
          <a:xfrm>
            <a:off x="1483527" y="2276722"/>
            <a:ext cx="5606248" cy="497483"/>
          </a:xfrm>
          <a:prstGeom prst="rect">
            <a:avLst/>
          </a:prstGeom>
          <a:noFill/>
          <a:ln w="9525">
            <a:noFill/>
            <a:miter lim="800000"/>
            <a:headEnd/>
            <a:tailEnd/>
          </a:ln>
        </p:spPr>
        <p:txBody>
          <a:bodyPr wrap="none" lIns="0" tIns="0" rIns="0" bIns="0" anchor="ctr" anchorCtr="1">
            <a:normAutofit/>
            <a:scene3d>
              <a:camera prst="orthographicFront"/>
              <a:lightRig rig="threePt" dir="t"/>
            </a:scene3d>
            <a:sp3d>
              <a:bevelT w="0" h="0"/>
            </a:sp3d>
          </a:bodyPr>
          <a:lstStyle/>
          <a:p>
            <a:pPr marL="0" lvl="1"/>
            <a:r>
              <a:rPr lang="zh-CN" altLang="en-US" sz="2000" b="1" dirty="0">
                <a:solidFill>
                  <a:srgbClr val="3A4187"/>
                </a:solidFill>
                <a:latin typeface="微软雅黑" panose="020B0503020204020204" pitchFamily="34" charset="-122"/>
                <a:ea typeface="微软雅黑" panose="020B0503020204020204" pitchFamily="34" charset="-122"/>
                <a:sym typeface="微软雅黑" panose="020B0503020204020204" pitchFamily="34" charset="-122"/>
              </a:rPr>
              <a:t>（</a:t>
            </a:r>
            <a:r>
              <a:rPr lang="en-US" altLang="zh-CN" sz="2000" b="1" dirty="0">
                <a:solidFill>
                  <a:srgbClr val="3A4187"/>
                </a:solidFill>
                <a:latin typeface="微软雅黑" panose="020B0503020204020204" pitchFamily="34" charset="-122"/>
                <a:ea typeface="微软雅黑" panose="020B0503020204020204" pitchFamily="34" charset="-122"/>
                <a:sym typeface="微软雅黑" panose="020B0503020204020204" pitchFamily="34" charset="-122"/>
              </a:rPr>
              <a:t>1</a:t>
            </a:r>
            <a:r>
              <a:rPr lang="zh-CN" altLang="en-US" sz="2000" b="1" dirty="0">
                <a:solidFill>
                  <a:srgbClr val="3A4187"/>
                </a:solidFill>
                <a:latin typeface="微软雅黑" panose="020B0503020204020204" pitchFamily="34" charset="-122"/>
                <a:ea typeface="微软雅黑" panose="020B0503020204020204" pitchFamily="34" charset="-122"/>
                <a:sym typeface="微软雅黑" panose="020B0503020204020204" pitchFamily="34" charset="-122"/>
              </a:rPr>
              <a:t>）以元组形式给不定长参数传递多个参数值</a:t>
            </a:r>
          </a:p>
        </p:txBody>
      </p:sp>
      <p:sp>
        <p:nvSpPr>
          <p:cNvPr id="9" name="文本框 335"/>
          <p:cNvSpPr txBox="1"/>
          <p:nvPr/>
        </p:nvSpPr>
        <p:spPr>
          <a:xfrm>
            <a:off x="1139077" y="2941244"/>
            <a:ext cx="10526548" cy="3382849"/>
          </a:xfrm>
          <a:prstGeom prst="rect">
            <a:avLst/>
          </a:prstGeom>
          <a:noFill/>
        </p:spPr>
        <p:txBody>
          <a:bodyPr wrap="square" rtlCol="0">
            <a:spAutoFit/>
          </a:bodyPr>
          <a:lstStyle/>
          <a:p>
            <a:pPr indent="457200">
              <a:lnSpc>
                <a:spcPct val="132000"/>
              </a:lnSpc>
            </a:pP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以元组形式给不定长参数传递多个参数值时，不定长参数前面带一个星号“*”，定义</a:t>
            </a:r>
            <a:r>
              <a:rPr lang="zh-CN" altLang="en-US" sz="18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这种</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形式的函数的基本语法格式如下</a:t>
            </a:r>
            <a:r>
              <a:rPr lang="zh-CN" altLang="en-US" sz="18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a:t>
            </a:r>
            <a:endParaRPr lang="en-US" altLang="zh-CN" sz="18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a:p>
            <a:pPr indent="457200">
              <a:lnSpc>
                <a:spcPct val="132000"/>
              </a:lnSpc>
            </a:pPr>
            <a:endPar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a:p>
            <a:pPr indent="457200">
              <a:lnSpc>
                <a:spcPct val="132000"/>
              </a:lnSpc>
            </a:pP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def</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functionName</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formal_args</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var_args_tuple</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p>
          <a:p>
            <a:pPr indent="457200">
              <a:lnSpc>
                <a:spcPct val="132000"/>
              </a:lnSpc>
            </a:pPr>
            <a:r>
              <a:rPr lang="en-US" altLang="zh-CN"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&lt;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函数体</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&gt;</a:t>
            </a:r>
          </a:p>
          <a:p>
            <a:pPr indent="457200">
              <a:lnSpc>
                <a:spcPct val="132000"/>
              </a:lnSpc>
            </a:pPr>
            <a:r>
              <a:rPr lang="en-US" altLang="zh-CN"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return </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[expression]</a:t>
            </a:r>
          </a:p>
          <a:p>
            <a:pPr indent="457200">
              <a:lnSpc>
                <a:spcPct val="132000"/>
              </a:lnSpc>
            </a:pPr>
            <a:endParaRPr lang="en-US" altLang="zh-CN" sz="18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a:p>
            <a:pPr indent="457200">
              <a:lnSpc>
                <a:spcPct val="132000"/>
              </a:lnSpc>
            </a:pPr>
            <a:r>
              <a:rPr lang="zh-CN" altLang="en-US" sz="18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加</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了一个星号“*”的参数会存放到一个元组中，然后以元组的形式导入，该元组</a:t>
            </a:r>
            <a:r>
              <a:rPr lang="zh-CN" altLang="en-US" sz="18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存放所有</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未命名的</a:t>
            </a:r>
            <a:r>
              <a:rPr lang="en-US" altLang="zh-CN"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0 </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个或多个参数值。</a:t>
            </a:r>
          </a:p>
        </p:txBody>
      </p:sp>
    </p:spTree>
    <p:extLst>
      <p:ext uri="{BB962C8B-B14F-4D97-AF65-F5344CB8AC3E}">
        <p14:creationId xmlns:p14="http://schemas.microsoft.com/office/powerpoint/2010/main" val="31795011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矩形 18"/>
          <p:cNvSpPr/>
          <p:nvPr/>
        </p:nvSpPr>
        <p:spPr>
          <a:xfrm>
            <a:off x="0" y="2640664"/>
            <a:ext cx="12206061" cy="421892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 name="标题 1"/>
          <p:cNvSpPr>
            <a:spLocks noGrp="1"/>
          </p:cNvSpPr>
          <p:nvPr>
            <p:ph type="title"/>
          </p:nvPr>
        </p:nvSpPr>
        <p:spPr/>
        <p:txBody>
          <a:bodyPr/>
          <a:lstStyle/>
          <a:p>
            <a:r>
              <a:rPr lang="en-US" altLang="zh-CN" dirty="0">
                <a:latin typeface="微软雅黑" panose="020B0503020204020204" pitchFamily="34" charset="-122"/>
                <a:ea typeface="微软雅黑" panose="020B0503020204020204" pitchFamily="34" charset="-122"/>
                <a:sym typeface="微软雅黑" panose="020B0503020204020204" pitchFamily="34" charset="-122"/>
              </a:rPr>
              <a:t>5.3.2 Python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函数的参数类型</a:t>
            </a:r>
          </a:p>
        </p:txBody>
      </p:sp>
      <p:sp>
        <p:nvSpPr>
          <p:cNvPr id="13" name="矩形 12"/>
          <p:cNvSpPr/>
          <p:nvPr/>
        </p:nvSpPr>
        <p:spPr>
          <a:xfrm>
            <a:off x="7927975" y="1612591"/>
            <a:ext cx="4270374" cy="345016"/>
          </a:xfrm>
          <a:prstGeom prst="rect">
            <a:avLst/>
          </a:prstGeom>
          <a:solidFill>
            <a:srgbClr val="92D05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5" name="文本框 335"/>
          <p:cNvSpPr txBox="1"/>
          <p:nvPr/>
        </p:nvSpPr>
        <p:spPr>
          <a:xfrm>
            <a:off x="286957" y="1499533"/>
            <a:ext cx="11070017" cy="458074"/>
          </a:xfrm>
          <a:prstGeom prst="rect">
            <a:avLst/>
          </a:prstGeom>
          <a:noFill/>
        </p:spPr>
        <p:txBody>
          <a:bodyPr wrap="square" rtlCol="0">
            <a:spAutoFit/>
          </a:bodyPr>
          <a:lstStyle/>
          <a:p>
            <a:pPr indent="457200">
              <a:lnSpc>
                <a:spcPct val="132000"/>
              </a:lnSpc>
            </a:pPr>
            <a:r>
              <a:rPr lang="en-US" altLang="zh-CN"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实例</a:t>
            </a:r>
            <a:r>
              <a:rPr lang="en-US" altLang="zh-CN"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5-8】</a:t>
            </a:r>
            <a:r>
              <a:rPr lang="zh-CN" altLang="en-US"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演示以元组形式给不定长参数传递多个参数值</a:t>
            </a:r>
            <a:endParaRPr lang="en-US" altLang="zh-CN"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0" name="文本框 335"/>
          <p:cNvSpPr txBox="1"/>
          <p:nvPr/>
        </p:nvSpPr>
        <p:spPr>
          <a:xfrm>
            <a:off x="286957" y="2886869"/>
            <a:ext cx="5883127" cy="3382849"/>
          </a:xfrm>
          <a:prstGeom prst="rect">
            <a:avLst/>
          </a:prstGeom>
          <a:noFill/>
        </p:spPr>
        <p:txBody>
          <a:bodyPr wrap="square" rtlCol="0">
            <a:spAutoFit/>
          </a:bodyPr>
          <a:lstStyle/>
          <a:p>
            <a:pPr indent="457200">
              <a:lnSpc>
                <a:spcPct val="132000"/>
              </a:lnSpc>
            </a:pP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def</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printInfo</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(arg1, *</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args</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p>
          <a:p>
            <a:pPr indent="457200">
              <a:lnSpc>
                <a:spcPct val="132000"/>
              </a:lnSpc>
            </a:pPr>
            <a:r>
              <a:rPr lang="en-US" altLang="zh-CN"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输出任何传入的参数</a:t>
            </a:r>
          </a:p>
          <a:p>
            <a:pPr indent="457200">
              <a:lnSpc>
                <a:spcPct val="132000"/>
              </a:lnSpc>
            </a:pPr>
            <a:r>
              <a:rPr lang="en-US" altLang="zh-CN"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print</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输出：</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end="")</a:t>
            </a:r>
          </a:p>
          <a:p>
            <a:pPr indent="457200">
              <a:lnSpc>
                <a:spcPct val="132000"/>
              </a:lnSpc>
            </a:pPr>
            <a:r>
              <a:rPr lang="en-US" altLang="zh-CN"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print(arg1,end</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p>
          <a:p>
            <a:pPr indent="457200">
              <a:lnSpc>
                <a:spcPct val="132000"/>
              </a:lnSpc>
            </a:pPr>
            <a:r>
              <a:rPr lang="en-US" altLang="zh-CN"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print(</a:t>
            </a:r>
            <a:r>
              <a:rPr lang="en-US" altLang="zh-CN" sz="1800" dirty="0" err="1"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args</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p>
          <a:p>
            <a:pPr indent="457200">
              <a:lnSpc>
                <a:spcPct val="132000"/>
              </a:lnSpc>
            </a:pP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调用</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printInfo</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函数</a:t>
            </a:r>
          </a:p>
          <a:p>
            <a:pPr indent="457200">
              <a:lnSpc>
                <a:spcPct val="132000"/>
              </a:lnSpc>
            </a:pP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printInfo</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("weight",10, 20, 30)</a:t>
            </a:r>
          </a:p>
          <a:p>
            <a:pPr indent="457200">
              <a:lnSpc>
                <a:spcPct val="132000"/>
              </a:lnSpc>
            </a:pP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printInfo</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cherry","apple</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"pear", "</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peach","cherry</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endPar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1" name="文本框 8"/>
          <p:cNvSpPr txBox="1"/>
          <p:nvPr/>
        </p:nvSpPr>
        <p:spPr>
          <a:xfrm>
            <a:off x="774700" y="2275660"/>
            <a:ext cx="5395384" cy="412576"/>
          </a:xfrm>
          <a:prstGeom prst="roundRect">
            <a:avLst>
              <a:gd name="adj" fmla="val 50000"/>
            </a:avLst>
          </a:prstGeom>
          <a:solidFill>
            <a:srgbClr val="92D050"/>
          </a:solidFill>
          <a:effectLst>
            <a:outerShdw blurRad="127000" dist="38100" dir="8100000" algn="tr" rotWithShape="0">
              <a:srgbClr val="0070C0">
                <a:alpha val="30000"/>
              </a:srgbClr>
            </a:outerShdw>
          </a:effectLst>
        </p:spPr>
        <p:txBody>
          <a:bodyPr wrap="square" rtlCol="0" anchor="ctr" anchorCtr="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zh-CN" altLang="en-US" sz="2000" b="1" kern="0" dirty="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实例</a:t>
            </a:r>
            <a:r>
              <a:rPr lang="en-US" altLang="zh-CN" sz="2000" b="1" kern="0" dirty="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5-8 </a:t>
            </a:r>
            <a:r>
              <a:rPr lang="zh-CN" altLang="en-US" sz="2000" b="1" kern="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的代码如下所示。</a:t>
            </a:r>
          </a:p>
        </p:txBody>
      </p:sp>
      <p:sp>
        <p:nvSpPr>
          <p:cNvPr id="22" name="文本框 335"/>
          <p:cNvSpPr txBox="1"/>
          <p:nvPr/>
        </p:nvSpPr>
        <p:spPr>
          <a:xfrm>
            <a:off x="6490091" y="2937682"/>
            <a:ext cx="5883127" cy="787139"/>
          </a:xfrm>
          <a:prstGeom prst="rect">
            <a:avLst/>
          </a:prstGeom>
          <a:noFill/>
        </p:spPr>
        <p:txBody>
          <a:bodyPr wrap="square" rtlCol="0">
            <a:spAutoFit/>
          </a:bodyPr>
          <a:lstStyle/>
          <a:p>
            <a:pPr indent="457200">
              <a:lnSpc>
                <a:spcPct val="132000"/>
              </a:lnSpc>
            </a:pP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输出：</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weight(10, 20, 30)</a:t>
            </a:r>
          </a:p>
          <a:p>
            <a:pPr indent="457200">
              <a:lnSpc>
                <a:spcPct val="132000"/>
              </a:lnSpc>
            </a:pP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输出：</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cherry('apple', 'pear', 'peach', 'cherry')</a:t>
            </a:r>
            <a:endPar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3" name="圆角矩形 22"/>
          <p:cNvSpPr/>
          <p:nvPr/>
        </p:nvSpPr>
        <p:spPr>
          <a:xfrm>
            <a:off x="6944783" y="4089825"/>
            <a:ext cx="5253566" cy="2527886"/>
          </a:xfrm>
          <a:prstGeom prst="roundRect">
            <a:avLst>
              <a:gd name="adj" fmla="val 5654"/>
            </a:avLst>
          </a:prstGeom>
          <a:solidFill>
            <a:srgbClr val="3A4187"/>
          </a:soli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zh-CN" altLang="en-US" kern="0" dirty="0">
              <a:solidFill>
                <a:prstClr val="white"/>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4" name="文本框 12"/>
          <p:cNvSpPr txBox="1"/>
          <p:nvPr/>
        </p:nvSpPr>
        <p:spPr>
          <a:xfrm>
            <a:off x="6944783" y="2275660"/>
            <a:ext cx="4715721" cy="412576"/>
          </a:xfrm>
          <a:prstGeom prst="roundRect">
            <a:avLst>
              <a:gd name="adj" fmla="val 50000"/>
            </a:avLst>
          </a:prstGeom>
          <a:solidFill>
            <a:srgbClr val="92D050"/>
          </a:solidFill>
          <a:effectLst>
            <a:outerShdw blurRad="127000" dist="38100" dir="8100000" algn="tr" rotWithShape="0">
              <a:srgbClr val="0070C0">
                <a:alpha val="30000"/>
              </a:srgbClr>
            </a:outerShdw>
          </a:effectLst>
        </p:spPr>
        <p:txBody>
          <a:bodyPr wrap="square" rtlCol="0" anchor="ctr" anchorCtr="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zh-CN" altLang="en-US" sz="1600" kern="0" dirty="0">
                <a:solidFill>
                  <a:prstClr val="white"/>
                </a:solidFill>
                <a:latin typeface="微软雅黑" panose="020B0503020204020204" pitchFamily="34" charset="-122"/>
                <a:ea typeface="微软雅黑" panose="020B0503020204020204" pitchFamily="34" charset="-122"/>
                <a:sym typeface="微软雅黑" panose="020B0503020204020204" pitchFamily="34" charset="-122"/>
              </a:rPr>
              <a:t>运行结果</a:t>
            </a:r>
            <a:endParaRPr kumimoji="0" lang="zh-CN" altLang="en-US" sz="1050" b="0" i="0" u="none" strike="noStrike" kern="0" cap="none" spc="0" normalizeH="0" baseline="0" noProof="0" dirty="0" smtClean="0">
              <a:ln>
                <a:noFill/>
              </a:ln>
              <a:solidFill>
                <a:prstClr val="white"/>
              </a:solidFill>
              <a:effectLst/>
              <a:uLnTx/>
              <a:uFillTx/>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1" name="文本框 335"/>
          <p:cNvSpPr txBox="1"/>
          <p:nvPr/>
        </p:nvSpPr>
        <p:spPr>
          <a:xfrm>
            <a:off x="7240691" y="4210763"/>
            <a:ext cx="4725883" cy="2286010"/>
          </a:xfrm>
          <a:prstGeom prst="rect">
            <a:avLst/>
          </a:prstGeom>
          <a:noFill/>
        </p:spPr>
        <p:txBody>
          <a:bodyPr wrap="square" rtlCol="0">
            <a:spAutoFit/>
          </a:bodyPr>
          <a:lstStyle/>
          <a:p>
            <a:pPr>
              <a:lnSpc>
                <a:spcPct val="132000"/>
              </a:lnSpc>
            </a:pPr>
            <a:r>
              <a:rPr lang="zh-CN" altLang="en-US" sz="18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如果想使用一个已经存在的列表作为不定长参数，可以在列表的名称前加一个星号“*”</a:t>
            </a:r>
            <a:r>
              <a:rPr lang="zh-CN" altLang="en-US" sz="1800" dirty="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，示例</a:t>
            </a:r>
            <a:r>
              <a:rPr lang="zh-CN" altLang="en-US" sz="18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如下。</a:t>
            </a:r>
          </a:p>
          <a:p>
            <a:pPr>
              <a:lnSpc>
                <a:spcPct val="132000"/>
              </a:lnSpc>
            </a:pPr>
            <a:r>
              <a:rPr lang="en-US" altLang="zh-CN" sz="18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fruits=["apple", "pear", "</a:t>
            </a:r>
            <a:r>
              <a:rPr lang="en-US" altLang="zh-CN" sz="1800" b="1" dirty="0" err="1">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peach","cherry</a:t>
            </a:r>
            <a:r>
              <a:rPr lang="en-US" altLang="zh-CN" sz="18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a:t>
            </a:r>
          </a:p>
          <a:p>
            <a:pPr>
              <a:lnSpc>
                <a:spcPct val="132000"/>
              </a:lnSpc>
            </a:pPr>
            <a:r>
              <a:rPr lang="en-US" altLang="zh-CN" sz="1800" b="1" dirty="0" err="1">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printInfo</a:t>
            </a:r>
            <a:r>
              <a:rPr lang="en-US" altLang="zh-CN" sz="18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("cherry",*fruits)</a:t>
            </a:r>
            <a:endParaRPr lang="zh-CN" altLang="en-US" sz="18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extLst>
      <p:ext uri="{BB962C8B-B14F-4D97-AF65-F5344CB8AC3E}">
        <p14:creationId xmlns:p14="http://schemas.microsoft.com/office/powerpoint/2010/main" val="293667075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矩形 18"/>
          <p:cNvSpPr/>
          <p:nvPr/>
        </p:nvSpPr>
        <p:spPr>
          <a:xfrm>
            <a:off x="0" y="2640664"/>
            <a:ext cx="12206061" cy="421892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 name="标题 1"/>
          <p:cNvSpPr>
            <a:spLocks noGrp="1"/>
          </p:cNvSpPr>
          <p:nvPr>
            <p:ph type="title"/>
          </p:nvPr>
        </p:nvSpPr>
        <p:spPr/>
        <p:txBody>
          <a:bodyPr/>
          <a:lstStyle/>
          <a:p>
            <a:r>
              <a:rPr lang="en-US" altLang="zh-CN" dirty="0">
                <a:latin typeface="微软雅黑" panose="020B0503020204020204" pitchFamily="34" charset="-122"/>
                <a:ea typeface="微软雅黑" panose="020B0503020204020204" pitchFamily="34" charset="-122"/>
                <a:sym typeface="微软雅黑" panose="020B0503020204020204" pitchFamily="34" charset="-122"/>
              </a:rPr>
              <a:t>5.3.2 Python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函数的参数类型</a:t>
            </a:r>
          </a:p>
        </p:txBody>
      </p:sp>
      <p:sp>
        <p:nvSpPr>
          <p:cNvPr id="13" name="矩形 12"/>
          <p:cNvSpPr/>
          <p:nvPr/>
        </p:nvSpPr>
        <p:spPr>
          <a:xfrm>
            <a:off x="7089775" y="1612591"/>
            <a:ext cx="5108574" cy="345016"/>
          </a:xfrm>
          <a:prstGeom prst="rect">
            <a:avLst/>
          </a:prstGeom>
          <a:solidFill>
            <a:srgbClr val="92D05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5" name="文本框 335"/>
          <p:cNvSpPr txBox="1"/>
          <p:nvPr/>
        </p:nvSpPr>
        <p:spPr>
          <a:xfrm>
            <a:off x="286957" y="1499533"/>
            <a:ext cx="11070017" cy="458074"/>
          </a:xfrm>
          <a:prstGeom prst="rect">
            <a:avLst/>
          </a:prstGeom>
          <a:noFill/>
        </p:spPr>
        <p:txBody>
          <a:bodyPr wrap="square" rtlCol="0">
            <a:spAutoFit/>
          </a:bodyPr>
          <a:lstStyle/>
          <a:p>
            <a:pPr indent="457200">
              <a:lnSpc>
                <a:spcPct val="132000"/>
              </a:lnSpc>
            </a:pPr>
            <a:r>
              <a:rPr lang="en-US" altLang="zh-CN"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实例</a:t>
            </a:r>
            <a:r>
              <a:rPr lang="en-US" altLang="zh-CN"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5-9】</a:t>
            </a:r>
            <a:r>
              <a:rPr lang="zh-CN" altLang="en-US"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演示给不定长参数传递参数值的多种情形</a:t>
            </a:r>
            <a:endParaRPr lang="en-US" altLang="zh-CN"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0" name="文本框 335"/>
          <p:cNvSpPr txBox="1"/>
          <p:nvPr/>
        </p:nvSpPr>
        <p:spPr>
          <a:xfrm>
            <a:off x="286957" y="2820194"/>
            <a:ext cx="5883127" cy="4077655"/>
          </a:xfrm>
          <a:prstGeom prst="rect">
            <a:avLst/>
          </a:prstGeom>
          <a:noFill/>
        </p:spPr>
        <p:txBody>
          <a:bodyPr wrap="square" rtlCol="0">
            <a:spAutoFit/>
          </a:bodyPr>
          <a:lstStyle/>
          <a:p>
            <a:pPr indent="457200">
              <a:lnSpc>
                <a:spcPct val="132000"/>
              </a:lnSpc>
            </a:pP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def</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printInfo</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(arg1, *</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args</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p>
          <a:p>
            <a:pPr indent="457200">
              <a:lnSpc>
                <a:spcPct val="132000"/>
              </a:lnSpc>
            </a:pPr>
            <a:r>
              <a:rPr lang="en-US" altLang="zh-CN"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输出任何传入的参数</a:t>
            </a:r>
          </a:p>
          <a:p>
            <a:pPr indent="457200">
              <a:lnSpc>
                <a:spcPct val="132000"/>
              </a:lnSpc>
            </a:pPr>
            <a:r>
              <a:rPr lang="en-US" altLang="zh-CN"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print</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输出：</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end="")</a:t>
            </a:r>
          </a:p>
          <a:p>
            <a:pPr indent="457200">
              <a:lnSpc>
                <a:spcPct val="132000"/>
              </a:lnSpc>
            </a:pPr>
            <a:r>
              <a:rPr lang="en-US" altLang="zh-CN"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print(arg1</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end=" ")</a:t>
            </a:r>
          </a:p>
          <a:p>
            <a:pPr indent="457200">
              <a:lnSpc>
                <a:spcPct val="132000"/>
              </a:lnSpc>
            </a:pPr>
            <a:r>
              <a:rPr lang="en-US" altLang="zh-CN"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for </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item in </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args</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p>
          <a:p>
            <a:pPr indent="457200">
              <a:lnSpc>
                <a:spcPct val="132000"/>
              </a:lnSpc>
            </a:pPr>
            <a:r>
              <a:rPr lang="en-US" altLang="zh-CN"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print(item</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end=" ")</a:t>
            </a:r>
          </a:p>
          <a:p>
            <a:pPr indent="457200">
              <a:lnSpc>
                <a:spcPct val="132000"/>
              </a:lnSpc>
            </a:pPr>
            <a:r>
              <a:rPr lang="en-US" altLang="zh-CN"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print</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p>
          <a:p>
            <a:pPr indent="457200">
              <a:lnSpc>
                <a:spcPct val="132000"/>
              </a:lnSpc>
            </a:pPr>
            <a:r>
              <a:rPr lang="en-US" altLang="zh-CN"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return</a:t>
            </a:r>
            <a:endPar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a:p>
            <a:pPr indent="457200">
              <a:lnSpc>
                <a:spcPct val="132000"/>
              </a:lnSpc>
            </a:pP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调用</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printInfo</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函数</a:t>
            </a:r>
          </a:p>
          <a:p>
            <a:pPr indent="457200">
              <a:lnSpc>
                <a:spcPct val="132000"/>
              </a:lnSpc>
            </a:pP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printInfo</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("weight",10, 20, 30)</a:t>
            </a:r>
          </a:p>
          <a:p>
            <a:pPr indent="457200">
              <a:lnSpc>
                <a:spcPct val="132000"/>
              </a:lnSpc>
            </a:pP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printInfo</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("cherry")</a:t>
            </a:r>
            <a:endPar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1" name="文本框 8"/>
          <p:cNvSpPr txBox="1"/>
          <p:nvPr/>
        </p:nvSpPr>
        <p:spPr>
          <a:xfrm>
            <a:off x="774700" y="2275660"/>
            <a:ext cx="5395384" cy="412576"/>
          </a:xfrm>
          <a:prstGeom prst="roundRect">
            <a:avLst>
              <a:gd name="adj" fmla="val 50000"/>
            </a:avLst>
          </a:prstGeom>
          <a:solidFill>
            <a:srgbClr val="3A4187"/>
          </a:solidFill>
          <a:effectLst>
            <a:outerShdw blurRad="127000" dist="38100" dir="8100000" algn="tr" rotWithShape="0">
              <a:srgbClr val="0070C0">
                <a:alpha val="30000"/>
              </a:srgbClr>
            </a:outerShdw>
          </a:effectLst>
        </p:spPr>
        <p:txBody>
          <a:bodyPr wrap="square" rtlCol="0" anchor="ctr" anchorCtr="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zh-CN" altLang="en-US" sz="2000" b="1" kern="0" dirty="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实例</a:t>
            </a:r>
            <a:r>
              <a:rPr lang="en-US" altLang="zh-CN" sz="2000" b="1" kern="0" dirty="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5-9 </a:t>
            </a:r>
            <a:r>
              <a:rPr lang="zh-CN" altLang="en-US" sz="2000" b="1" kern="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的代码如下所示。</a:t>
            </a:r>
          </a:p>
        </p:txBody>
      </p:sp>
      <p:sp>
        <p:nvSpPr>
          <p:cNvPr id="12" name="圆角矩形 11"/>
          <p:cNvSpPr/>
          <p:nvPr/>
        </p:nvSpPr>
        <p:spPr>
          <a:xfrm>
            <a:off x="7202805" y="3429794"/>
            <a:ext cx="4457700" cy="2286000"/>
          </a:xfrm>
          <a:prstGeom prst="roundRect">
            <a:avLst>
              <a:gd name="adj" fmla="val 5654"/>
            </a:avLst>
          </a:prstGeom>
          <a:noFill/>
          <a:ln w="12700" cap="flat" cmpd="sng" algn="ctr">
            <a:solidFill>
              <a:srgbClr val="3A4187"/>
            </a:solidFill>
            <a:prstDash val="solid"/>
            <a:miter lim="800000"/>
          </a:ln>
          <a:effectLst/>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zh-CN" altLang="en-US" kern="0" dirty="0">
              <a:solidFill>
                <a:prstClr val="white"/>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4" name="文本框 12"/>
          <p:cNvSpPr txBox="1"/>
          <p:nvPr/>
        </p:nvSpPr>
        <p:spPr>
          <a:xfrm>
            <a:off x="7531090" y="3694533"/>
            <a:ext cx="3801130" cy="412576"/>
          </a:xfrm>
          <a:prstGeom prst="roundRect">
            <a:avLst>
              <a:gd name="adj" fmla="val 50000"/>
            </a:avLst>
          </a:prstGeom>
          <a:solidFill>
            <a:srgbClr val="3A4187"/>
          </a:solidFill>
          <a:effectLst>
            <a:outerShdw blurRad="127000" dist="38100" dir="8100000" algn="tr" rotWithShape="0">
              <a:srgbClr val="0070C0">
                <a:alpha val="30000"/>
              </a:srgbClr>
            </a:outerShdw>
          </a:effectLst>
        </p:spPr>
        <p:txBody>
          <a:bodyPr wrap="square" rtlCol="0" anchor="ctr" anchorCtr="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zh-CN" altLang="en-US" sz="1600" kern="0" dirty="0">
                <a:solidFill>
                  <a:prstClr val="white"/>
                </a:solidFill>
                <a:latin typeface="微软雅黑" panose="020B0503020204020204" pitchFamily="34" charset="-122"/>
                <a:ea typeface="微软雅黑" panose="020B0503020204020204" pitchFamily="34" charset="-122"/>
                <a:sym typeface="微软雅黑" panose="020B0503020204020204" pitchFamily="34" charset="-122"/>
              </a:rPr>
              <a:t>运行结果</a:t>
            </a:r>
            <a:endParaRPr kumimoji="0" lang="zh-CN" altLang="en-US" sz="1050" b="0" i="0" u="none" strike="noStrike" kern="0" cap="none" spc="0" normalizeH="0" baseline="0" noProof="0" dirty="0" smtClean="0">
              <a:ln>
                <a:noFill/>
              </a:ln>
              <a:solidFill>
                <a:prstClr val="white"/>
              </a:solidFill>
              <a:effectLst/>
              <a:uLnTx/>
              <a:uFillTx/>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6" name="文本框 335"/>
          <p:cNvSpPr txBox="1"/>
          <p:nvPr/>
        </p:nvSpPr>
        <p:spPr>
          <a:xfrm>
            <a:off x="6937375" y="4356555"/>
            <a:ext cx="5883127" cy="787139"/>
          </a:xfrm>
          <a:prstGeom prst="rect">
            <a:avLst/>
          </a:prstGeom>
          <a:noFill/>
        </p:spPr>
        <p:txBody>
          <a:bodyPr wrap="square" rtlCol="0">
            <a:spAutoFit/>
          </a:bodyPr>
          <a:lstStyle/>
          <a:p>
            <a:pPr indent="457200">
              <a:lnSpc>
                <a:spcPct val="132000"/>
              </a:lnSpc>
            </a:pP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输出：</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weight 10 20 30</a:t>
            </a:r>
          </a:p>
          <a:p>
            <a:pPr indent="457200">
              <a:lnSpc>
                <a:spcPct val="132000"/>
              </a:lnSpc>
            </a:pP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输出：</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cherry</a:t>
            </a:r>
            <a:endPar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extLst>
      <p:ext uri="{BB962C8B-B14F-4D97-AF65-F5344CB8AC3E}">
        <p14:creationId xmlns:p14="http://schemas.microsoft.com/office/powerpoint/2010/main" val="255844644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0" y="3962057"/>
            <a:ext cx="12206061" cy="137273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 name="标题 1"/>
          <p:cNvSpPr>
            <a:spLocks noGrp="1"/>
          </p:cNvSpPr>
          <p:nvPr>
            <p:ph type="title"/>
          </p:nvPr>
        </p:nvSpPr>
        <p:spPr/>
        <p:txBody>
          <a:bodyPr/>
          <a:lstStyle/>
          <a:p>
            <a:r>
              <a:rPr lang="en-US" altLang="zh-CN" dirty="0">
                <a:latin typeface="微软雅黑" panose="020B0503020204020204" pitchFamily="34" charset="-122"/>
                <a:ea typeface="微软雅黑" panose="020B0503020204020204" pitchFamily="34" charset="-122"/>
                <a:sym typeface="微软雅黑" panose="020B0503020204020204" pitchFamily="34" charset="-122"/>
              </a:rPr>
              <a:t>5.3.2 Python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函数的参数类型</a:t>
            </a:r>
          </a:p>
        </p:txBody>
      </p:sp>
      <p:sp>
        <p:nvSpPr>
          <p:cNvPr id="14" name="文本框 335"/>
          <p:cNvSpPr txBox="1"/>
          <p:nvPr/>
        </p:nvSpPr>
        <p:spPr>
          <a:xfrm>
            <a:off x="286958" y="991395"/>
            <a:ext cx="11413592" cy="458074"/>
          </a:xfrm>
          <a:prstGeom prst="rect">
            <a:avLst/>
          </a:prstGeom>
          <a:noFill/>
        </p:spPr>
        <p:txBody>
          <a:bodyPr wrap="square" rtlCol="0">
            <a:spAutoFit/>
          </a:bodyPr>
          <a:lstStyle/>
          <a:p>
            <a:pPr indent="457200">
              <a:lnSpc>
                <a:spcPct val="132000"/>
              </a:lnSpc>
            </a:pPr>
            <a:r>
              <a:rPr lang="en-US" altLang="zh-CN"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4</a:t>
            </a:r>
            <a:r>
              <a:rPr lang="zh-CN" altLang="en-US"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．不定长参数</a:t>
            </a:r>
          </a:p>
        </p:txBody>
      </p:sp>
      <p:sp>
        <p:nvSpPr>
          <p:cNvPr id="12" name="矩形 11"/>
          <p:cNvSpPr/>
          <p:nvPr/>
        </p:nvSpPr>
        <p:spPr>
          <a:xfrm>
            <a:off x="3175" y="1603242"/>
            <a:ext cx="12195175" cy="150151"/>
          </a:xfrm>
          <a:prstGeom prst="rect">
            <a:avLst/>
          </a:prstGeom>
          <a:solidFill>
            <a:srgbClr val="92D05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7" name="i$liḋe-Freeform: Shape 11">
            <a:extLst>
              <a:ext uri="{FF2B5EF4-FFF2-40B4-BE49-F238E27FC236}">
                <a16:creationId xmlns:a16="http://schemas.microsoft.com/office/drawing/2014/main" id="{659EA1C2-5F67-404C-B35C-C01BD7EC24FD}"/>
              </a:ext>
            </a:extLst>
          </p:cNvPr>
          <p:cNvSpPr>
            <a:spLocks/>
          </p:cNvSpPr>
          <p:nvPr/>
        </p:nvSpPr>
        <p:spPr bwMode="auto">
          <a:xfrm>
            <a:off x="892505" y="2167493"/>
            <a:ext cx="587847" cy="664522"/>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rgbClr val="3A4187"/>
          </a:solidFill>
          <a:ln>
            <a:noFill/>
          </a:ln>
          <a:extLst/>
        </p:spPr>
        <p:txBody>
          <a:bodyPr anchor="ctr"/>
          <a:lstStyle/>
          <a:p>
            <a:pPr algn="ctr"/>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8" name="i$liḋe-TextBox 35">
            <a:extLst>
              <a:ext uri="{FF2B5EF4-FFF2-40B4-BE49-F238E27FC236}">
                <a16:creationId xmlns:a16="http://schemas.microsoft.com/office/drawing/2014/main" id="{90FCD3EC-CBF1-4C12-B8A4-FD775FD141D5}"/>
              </a:ext>
            </a:extLst>
          </p:cNvPr>
          <p:cNvSpPr txBox="1">
            <a:spLocks/>
          </p:cNvSpPr>
          <p:nvPr/>
        </p:nvSpPr>
        <p:spPr bwMode="auto">
          <a:xfrm>
            <a:off x="1483527" y="2276722"/>
            <a:ext cx="5606248" cy="497483"/>
          </a:xfrm>
          <a:prstGeom prst="rect">
            <a:avLst/>
          </a:prstGeom>
          <a:noFill/>
          <a:ln w="9525">
            <a:noFill/>
            <a:miter lim="800000"/>
            <a:headEnd/>
            <a:tailEnd/>
          </a:ln>
        </p:spPr>
        <p:txBody>
          <a:bodyPr wrap="none" lIns="0" tIns="0" rIns="0" bIns="0" anchor="ctr" anchorCtr="1">
            <a:normAutofit/>
            <a:scene3d>
              <a:camera prst="orthographicFront"/>
              <a:lightRig rig="threePt" dir="t"/>
            </a:scene3d>
            <a:sp3d>
              <a:bevelT w="0" h="0"/>
            </a:sp3d>
          </a:bodyPr>
          <a:lstStyle/>
          <a:p>
            <a:pPr marL="0" lvl="1"/>
            <a:r>
              <a:rPr lang="zh-CN" altLang="en-US" sz="2000" b="1" dirty="0">
                <a:solidFill>
                  <a:srgbClr val="3A4187"/>
                </a:solidFill>
                <a:latin typeface="微软雅黑" panose="020B0503020204020204" pitchFamily="34" charset="-122"/>
                <a:ea typeface="微软雅黑" panose="020B0503020204020204" pitchFamily="34" charset="-122"/>
                <a:sym typeface="微软雅黑" panose="020B0503020204020204" pitchFamily="34" charset="-122"/>
              </a:rPr>
              <a:t>（</a:t>
            </a:r>
            <a:r>
              <a:rPr lang="en-US" altLang="zh-CN" sz="2000" b="1" dirty="0">
                <a:solidFill>
                  <a:srgbClr val="3A4187"/>
                </a:solidFill>
                <a:latin typeface="微软雅黑" panose="020B0503020204020204" pitchFamily="34" charset="-122"/>
                <a:ea typeface="微软雅黑" panose="020B0503020204020204" pitchFamily="34" charset="-122"/>
                <a:sym typeface="微软雅黑" panose="020B0503020204020204" pitchFamily="34" charset="-122"/>
              </a:rPr>
              <a:t>2</a:t>
            </a:r>
            <a:r>
              <a:rPr lang="zh-CN" altLang="en-US" sz="2000" b="1" dirty="0">
                <a:solidFill>
                  <a:srgbClr val="3A4187"/>
                </a:solidFill>
                <a:latin typeface="微软雅黑" panose="020B0503020204020204" pitchFamily="34" charset="-122"/>
                <a:ea typeface="微软雅黑" panose="020B0503020204020204" pitchFamily="34" charset="-122"/>
                <a:sym typeface="微软雅黑" panose="020B0503020204020204" pitchFamily="34" charset="-122"/>
              </a:rPr>
              <a:t>）以字典形式给不定长参数传递多个参数值</a:t>
            </a:r>
          </a:p>
        </p:txBody>
      </p:sp>
      <p:sp>
        <p:nvSpPr>
          <p:cNvPr id="9" name="文本框 335"/>
          <p:cNvSpPr txBox="1"/>
          <p:nvPr/>
        </p:nvSpPr>
        <p:spPr>
          <a:xfrm>
            <a:off x="1139077" y="2941244"/>
            <a:ext cx="10526548" cy="3382849"/>
          </a:xfrm>
          <a:prstGeom prst="rect">
            <a:avLst/>
          </a:prstGeom>
          <a:noFill/>
        </p:spPr>
        <p:txBody>
          <a:bodyPr wrap="square" rtlCol="0">
            <a:spAutoFit/>
          </a:bodyPr>
          <a:lstStyle/>
          <a:p>
            <a:pPr indent="457200">
              <a:lnSpc>
                <a:spcPct val="132000"/>
              </a:lnSpc>
            </a:pP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以字典形式给不定长参数传递多个参数值时，不定长参数前带两个星号“**”，定义</a:t>
            </a:r>
            <a:r>
              <a:rPr lang="zh-CN" altLang="en-US" sz="18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这种</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形式的函数的基本语法格式如下</a:t>
            </a:r>
            <a:r>
              <a:rPr lang="zh-CN" altLang="en-US" sz="18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a:t>
            </a:r>
            <a:endParaRPr lang="en-US" altLang="zh-CN" sz="18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a:p>
            <a:pPr indent="457200">
              <a:lnSpc>
                <a:spcPct val="132000"/>
              </a:lnSpc>
            </a:pPr>
            <a:endPar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a:p>
            <a:pPr indent="457200">
              <a:lnSpc>
                <a:spcPct val="132000"/>
              </a:lnSpc>
            </a:pP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def</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functionName</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formal_args</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var_args_dict</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p>
          <a:p>
            <a:pPr indent="457200">
              <a:lnSpc>
                <a:spcPct val="132000"/>
              </a:lnSpc>
            </a:pPr>
            <a:r>
              <a:rPr lang="en-US" altLang="zh-CN"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&lt;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函数体</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&gt;</a:t>
            </a:r>
          </a:p>
          <a:p>
            <a:pPr indent="457200">
              <a:lnSpc>
                <a:spcPct val="132000"/>
              </a:lnSpc>
            </a:pPr>
            <a:r>
              <a:rPr lang="en-US" altLang="zh-CN"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return </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[expression]</a:t>
            </a:r>
          </a:p>
          <a:p>
            <a:pPr indent="457200">
              <a:lnSpc>
                <a:spcPct val="132000"/>
              </a:lnSpc>
            </a:pPr>
            <a:endParaRPr lang="en-US" altLang="zh-CN"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a:p>
            <a:pPr indent="457200">
              <a:lnSpc>
                <a:spcPct val="132000"/>
              </a:lnSpc>
            </a:pPr>
            <a:r>
              <a:rPr lang="zh-CN" altLang="en-US" sz="18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加</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了两个星号“**”的参数会存放在一个字典中，然后以字典的形式导入，该字典</a:t>
            </a:r>
            <a:r>
              <a:rPr lang="zh-CN" altLang="en-US" sz="18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存放所有</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未命名的</a:t>
            </a:r>
            <a:r>
              <a:rPr lang="en-US" altLang="zh-CN"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0 </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个或多个参数值。</a:t>
            </a:r>
          </a:p>
        </p:txBody>
      </p:sp>
    </p:spTree>
    <p:extLst>
      <p:ext uri="{BB962C8B-B14F-4D97-AF65-F5344CB8AC3E}">
        <p14:creationId xmlns:p14="http://schemas.microsoft.com/office/powerpoint/2010/main" val="350507448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latin typeface="微软雅黑" panose="020B0503020204020204" pitchFamily="34" charset="-122"/>
                <a:ea typeface="微软雅黑" panose="020B0503020204020204" pitchFamily="34" charset="-122"/>
                <a:sym typeface="微软雅黑" panose="020B0503020204020204" pitchFamily="34" charset="-122"/>
              </a:rPr>
              <a:t>5.3.2 Python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函数的参数类型</a:t>
            </a:r>
          </a:p>
        </p:txBody>
      </p:sp>
      <p:sp>
        <p:nvSpPr>
          <p:cNvPr id="11" name="矩形 10"/>
          <p:cNvSpPr/>
          <p:nvPr/>
        </p:nvSpPr>
        <p:spPr>
          <a:xfrm>
            <a:off x="0" y="2587957"/>
            <a:ext cx="12206061" cy="421892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3" name="矩形 12"/>
          <p:cNvSpPr/>
          <p:nvPr/>
        </p:nvSpPr>
        <p:spPr>
          <a:xfrm>
            <a:off x="7623175" y="1559884"/>
            <a:ext cx="4575174" cy="345016"/>
          </a:xfrm>
          <a:prstGeom prst="rect">
            <a:avLst/>
          </a:prstGeom>
          <a:solidFill>
            <a:srgbClr val="92D05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5" name="文本框 335"/>
          <p:cNvSpPr txBox="1"/>
          <p:nvPr/>
        </p:nvSpPr>
        <p:spPr>
          <a:xfrm>
            <a:off x="286957" y="1446826"/>
            <a:ext cx="11070017" cy="458074"/>
          </a:xfrm>
          <a:prstGeom prst="rect">
            <a:avLst/>
          </a:prstGeom>
          <a:noFill/>
        </p:spPr>
        <p:txBody>
          <a:bodyPr wrap="square" rtlCol="0">
            <a:spAutoFit/>
          </a:bodyPr>
          <a:lstStyle/>
          <a:p>
            <a:pPr indent="457200">
              <a:lnSpc>
                <a:spcPct val="132000"/>
              </a:lnSpc>
            </a:pPr>
            <a:r>
              <a:rPr lang="en-US" altLang="zh-CN"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实例</a:t>
            </a:r>
            <a:r>
              <a:rPr lang="en-US" altLang="zh-CN"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5-10】</a:t>
            </a:r>
            <a:r>
              <a:rPr lang="zh-CN" altLang="en-US"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演示以字典形式给不定长参数传递多个参数值</a:t>
            </a:r>
            <a:endParaRPr lang="en-US" altLang="zh-CN"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6" name="文本框 335"/>
          <p:cNvSpPr txBox="1"/>
          <p:nvPr/>
        </p:nvSpPr>
        <p:spPr>
          <a:xfrm>
            <a:off x="286957" y="2767487"/>
            <a:ext cx="5883127" cy="4077655"/>
          </a:xfrm>
          <a:prstGeom prst="rect">
            <a:avLst/>
          </a:prstGeom>
          <a:noFill/>
        </p:spPr>
        <p:txBody>
          <a:bodyPr wrap="square" rtlCol="0">
            <a:spAutoFit/>
          </a:bodyPr>
          <a:lstStyle/>
          <a:p>
            <a:pPr indent="457200">
              <a:lnSpc>
                <a:spcPct val="132000"/>
              </a:lnSpc>
            </a:pP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def</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printInfo</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(arg1, **</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dict</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p>
          <a:p>
            <a:pPr indent="457200">
              <a:lnSpc>
                <a:spcPct val="132000"/>
              </a:lnSpc>
            </a:pPr>
            <a:r>
              <a:rPr lang="en-US" altLang="zh-CN"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输出任何传入的参数</a:t>
            </a:r>
          </a:p>
          <a:p>
            <a:pPr indent="457200">
              <a:lnSpc>
                <a:spcPct val="132000"/>
              </a:lnSpc>
            </a:pPr>
            <a:r>
              <a:rPr lang="en-US" altLang="zh-CN"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print</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输出：</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end="")</a:t>
            </a:r>
          </a:p>
          <a:p>
            <a:pPr indent="457200">
              <a:lnSpc>
                <a:spcPct val="132000"/>
              </a:lnSpc>
            </a:pPr>
            <a:r>
              <a:rPr lang="en-US" altLang="zh-CN"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print(arg1</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end=" ")</a:t>
            </a:r>
          </a:p>
          <a:p>
            <a:pPr indent="457200">
              <a:lnSpc>
                <a:spcPct val="132000"/>
              </a:lnSpc>
            </a:pPr>
            <a:r>
              <a:rPr lang="en-US" altLang="zh-CN"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print(</a:t>
            </a:r>
            <a:r>
              <a:rPr lang="en-US" altLang="zh-CN" sz="1800" dirty="0" err="1"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dict</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p>
          <a:p>
            <a:pPr indent="457200">
              <a:lnSpc>
                <a:spcPct val="132000"/>
              </a:lnSpc>
            </a:pPr>
            <a:r>
              <a:rPr lang="en-US" altLang="zh-CN"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for </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key,value</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in </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dict.items</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p>
          <a:p>
            <a:pPr indent="457200">
              <a:lnSpc>
                <a:spcPct val="132000"/>
              </a:lnSpc>
            </a:pPr>
            <a:r>
              <a:rPr lang="en-US" altLang="zh-CN"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print(key</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value, end=" ")</a:t>
            </a:r>
          </a:p>
          <a:p>
            <a:pPr indent="457200">
              <a:lnSpc>
                <a:spcPct val="132000"/>
              </a:lnSpc>
            </a:pPr>
            <a:r>
              <a:rPr lang="en-US" altLang="zh-CN"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return</a:t>
            </a:r>
            <a:endPar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a:p>
            <a:pPr indent="457200">
              <a:lnSpc>
                <a:spcPct val="132000"/>
              </a:lnSpc>
            </a:pP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调用</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printInfo</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函数</a:t>
            </a:r>
          </a:p>
          <a:p>
            <a:pPr indent="457200">
              <a:lnSpc>
                <a:spcPct val="132000"/>
              </a:lnSpc>
            </a:pP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printInfo</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("student", name="</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LiMing</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age=21, nation="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壮族</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endPar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7" name="文本框 8"/>
          <p:cNvSpPr txBox="1"/>
          <p:nvPr/>
        </p:nvSpPr>
        <p:spPr>
          <a:xfrm>
            <a:off x="774700" y="2222953"/>
            <a:ext cx="5395384" cy="412576"/>
          </a:xfrm>
          <a:prstGeom prst="roundRect">
            <a:avLst>
              <a:gd name="adj" fmla="val 50000"/>
            </a:avLst>
          </a:prstGeom>
          <a:solidFill>
            <a:srgbClr val="FF9900"/>
          </a:solidFill>
          <a:effectLst>
            <a:outerShdw blurRad="127000" dist="38100" dir="8100000" algn="tr" rotWithShape="0">
              <a:srgbClr val="0070C0">
                <a:alpha val="30000"/>
              </a:srgbClr>
            </a:outerShdw>
          </a:effectLst>
        </p:spPr>
        <p:txBody>
          <a:bodyPr wrap="square" rtlCol="0" anchor="ctr" anchorCtr="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zh-CN" altLang="en-US" sz="2000" b="1" kern="0" dirty="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实例</a:t>
            </a:r>
            <a:r>
              <a:rPr lang="en-US" altLang="zh-CN" sz="2000" b="1" kern="0" dirty="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5-10 </a:t>
            </a:r>
            <a:r>
              <a:rPr lang="zh-CN" altLang="en-US" sz="2000" b="1" kern="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的代码如下所示。</a:t>
            </a:r>
          </a:p>
        </p:txBody>
      </p:sp>
      <p:sp>
        <p:nvSpPr>
          <p:cNvPr id="21" name="文本框 335"/>
          <p:cNvSpPr txBox="1"/>
          <p:nvPr/>
        </p:nvSpPr>
        <p:spPr>
          <a:xfrm>
            <a:off x="6944783" y="2794444"/>
            <a:ext cx="5428435" cy="1189172"/>
          </a:xfrm>
          <a:prstGeom prst="rect">
            <a:avLst/>
          </a:prstGeom>
          <a:noFill/>
        </p:spPr>
        <p:txBody>
          <a:bodyPr wrap="square" rtlCol="0">
            <a:spAutoFit/>
          </a:bodyPr>
          <a:lstStyle/>
          <a:p>
            <a:pPr>
              <a:lnSpc>
                <a:spcPct val="132000"/>
              </a:lnSpc>
            </a:pP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输出：</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student {'name': '</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LiMing</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'age': 21, 'nation': '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壮族</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p>
          <a:p>
            <a:pPr>
              <a:lnSpc>
                <a:spcPct val="132000"/>
              </a:lnSpc>
            </a:pP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name : </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LiMing</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age : 21 nation :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壮族</a:t>
            </a:r>
          </a:p>
        </p:txBody>
      </p:sp>
      <p:sp>
        <p:nvSpPr>
          <p:cNvPr id="22" name="圆角矩形 21"/>
          <p:cNvSpPr/>
          <p:nvPr/>
        </p:nvSpPr>
        <p:spPr>
          <a:xfrm>
            <a:off x="6944783" y="4089825"/>
            <a:ext cx="5253566" cy="2527886"/>
          </a:xfrm>
          <a:prstGeom prst="roundRect">
            <a:avLst>
              <a:gd name="adj" fmla="val 5654"/>
            </a:avLst>
          </a:prstGeom>
          <a:solidFill>
            <a:srgbClr val="3A4187"/>
          </a:soli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zh-CN" altLang="en-US" kern="0" dirty="0">
              <a:solidFill>
                <a:prstClr val="white"/>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3" name="文本框 12"/>
          <p:cNvSpPr txBox="1"/>
          <p:nvPr/>
        </p:nvSpPr>
        <p:spPr>
          <a:xfrm>
            <a:off x="6944783" y="2275660"/>
            <a:ext cx="4715721" cy="412576"/>
          </a:xfrm>
          <a:prstGeom prst="roundRect">
            <a:avLst>
              <a:gd name="adj" fmla="val 50000"/>
            </a:avLst>
          </a:prstGeom>
          <a:solidFill>
            <a:srgbClr val="FF9900"/>
          </a:solidFill>
          <a:effectLst>
            <a:outerShdw blurRad="127000" dist="38100" dir="8100000" algn="tr" rotWithShape="0">
              <a:srgbClr val="0070C0">
                <a:alpha val="30000"/>
              </a:srgbClr>
            </a:outerShdw>
          </a:effectLst>
        </p:spPr>
        <p:txBody>
          <a:bodyPr wrap="square" rtlCol="0" anchor="ctr" anchorCtr="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zh-CN" altLang="en-US" sz="1600" kern="0" dirty="0">
                <a:solidFill>
                  <a:prstClr val="white"/>
                </a:solidFill>
                <a:latin typeface="微软雅黑" panose="020B0503020204020204" pitchFamily="34" charset="-122"/>
                <a:ea typeface="微软雅黑" panose="020B0503020204020204" pitchFamily="34" charset="-122"/>
                <a:sym typeface="微软雅黑" panose="020B0503020204020204" pitchFamily="34" charset="-122"/>
              </a:rPr>
              <a:t>运行结果</a:t>
            </a:r>
            <a:endParaRPr kumimoji="0" lang="zh-CN" altLang="en-US" sz="1050" b="0" i="0" u="none" strike="noStrike" kern="0" cap="none" spc="0" normalizeH="0" baseline="0" noProof="0" dirty="0" smtClean="0">
              <a:ln>
                <a:noFill/>
              </a:ln>
              <a:solidFill>
                <a:prstClr val="white"/>
              </a:solidFill>
              <a:effectLst/>
              <a:uLnTx/>
              <a:uFillTx/>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4" name="文本框 335"/>
          <p:cNvSpPr txBox="1"/>
          <p:nvPr/>
        </p:nvSpPr>
        <p:spPr>
          <a:xfrm>
            <a:off x="7180171" y="4210763"/>
            <a:ext cx="4957658" cy="2286010"/>
          </a:xfrm>
          <a:prstGeom prst="rect">
            <a:avLst/>
          </a:prstGeom>
          <a:noFill/>
        </p:spPr>
        <p:txBody>
          <a:bodyPr wrap="square" rtlCol="0">
            <a:spAutoFit/>
          </a:bodyPr>
          <a:lstStyle/>
          <a:p>
            <a:pPr>
              <a:lnSpc>
                <a:spcPct val="132000"/>
              </a:lnSpc>
            </a:pPr>
            <a:r>
              <a:rPr lang="zh-CN" altLang="en-US" sz="18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如果想使用一个已经存在的字典作为不定长参数，可以在字典的名称前加两个星号“**”，</a:t>
            </a:r>
          </a:p>
          <a:p>
            <a:pPr>
              <a:lnSpc>
                <a:spcPct val="132000"/>
              </a:lnSpc>
            </a:pPr>
            <a:r>
              <a:rPr lang="zh-CN" altLang="en-US" sz="18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示例如下。</a:t>
            </a:r>
          </a:p>
          <a:p>
            <a:pPr>
              <a:lnSpc>
                <a:spcPct val="132000"/>
              </a:lnSpc>
            </a:pPr>
            <a:r>
              <a:rPr lang="en-US" altLang="zh-CN" sz="18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fruits={"name":"LiMing","age":21,"nation":" </a:t>
            </a:r>
            <a:r>
              <a:rPr lang="zh-CN" altLang="en-US" sz="18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壮族</a:t>
            </a:r>
            <a:r>
              <a:rPr lang="en-US" altLang="zh-CN" sz="18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a:t>
            </a:r>
          </a:p>
          <a:p>
            <a:pPr>
              <a:lnSpc>
                <a:spcPct val="132000"/>
              </a:lnSpc>
            </a:pPr>
            <a:r>
              <a:rPr lang="en-US" altLang="zh-CN" sz="1800" b="1" dirty="0" err="1">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printInfo</a:t>
            </a:r>
            <a:r>
              <a:rPr lang="en-US" altLang="zh-CN" sz="18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("student",**fruits)</a:t>
            </a:r>
            <a:endParaRPr lang="zh-CN" altLang="en-US" sz="18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extLst>
      <p:ext uri="{BB962C8B-B14F-4D97-AF65-F5344CB8AC3E}">
        <p14:creationId xmlns:p14="http://schemas.microsoft.com/office/powerpoint/2010/main" val="57894949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73026" y="0"/>
            <a:ext cx="12344401" cy="6859588"/>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ECECF2">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21963" tIns="60981" rIns="121963" bIns="60981"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 name="矩形 5"/>
          <p:cNvSpPr/>
          <p:nvPr/>
        </p:nvSpPr>
        <p:spPr>
          <a:xfrm>
            <a:off x="-73025" y="565785"/>
            <a:ext cx="12344400" cy="1076960"/>
          </a:xfrm>
          <a:prstGeom prst="rect">
            <a:avLst/>
          </a:prstGeom>
          <a:solidFill>
            <a:srgbClr val="1A8A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2" name="Rectangle 3"/>
          <p:cNvSpPr txBox="1">
            <a:spLocks noRot="1" noChangeArrowheads="1"/>
          </p:cNvSpPr>
          <p:nvPr/>
        </p:nvSpPr>
        <p:spPr>
          <a:xfrm>
            <a:off x="-85726" y="1642914"/>
            <a:ext cx="5797549" cy="4270375"/>
          </a:xfrm>
          <a:prstGeom prst="rect">
            <a:avLst/>
          </a:prstGeom>
        </p:spPr>
        <p:txBody>
          <a:bodyPr vert="horz" lIns="121917" tIns="60958" rIns="121917" bIns="60958" rtlCol="0">
            <a:normAutofit/>
          </a:bodyPr>
          <a:lstStyle>
            <a:lvl1pPr marL="457200" indent="-457200" algn="l" defTabSz="1219835" rtl="0" eaLnBrk="1" latinLnBrk="0" hangingPunct="1">
              <a:spcBef>
                <a:spcPct val="20000"/>
              </a:spcBef>
              <a:buSzPct val="80000"/>
              <a:buFont typeface="Wingdings" panose="05000000000000000000" pitchFamily="2" charset="2"/>
              <a:buChar char="l"/>
              <a:defRPr sz="2000" kern="1200">
                <a:solidFill>
                  <a:schemeClr val="tx1"/>
                </a:solidFill>
                <a:latin typeface="+mn-lt"/>
                <a:ea typeface="+mn-ea"/>
                <a:cs typeface="+mn-cs"/>
              </a:defRPr>
            </a:lvl1pPr>
            <a:lvl2pPr marL="991235" indent="-381000" algn="l" defTabSz="1219835"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1524635" indent="-304800" algn="l" defTabSz="1219835"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2134235" indent="-304800" algn="l" defTabSz="1219835"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744470" indent="-304800" algn="l" defTabSz="1219835"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3354070" indent="-304800" algn="l" defTabSz="1219835"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6pPr>
            <a:lvl7pPr marL="3963670" indent="-304800" algn="l" defTabSz="1219835"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7pPr>
            <a:lvl8pPr marL="4573905" indent="-304800" algn="l" defTabSz="1219835"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8pPr>
            <a:lvl9pPr marL="5183505" indent="-304800" algn="l" defTabSz="1219835"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9pPr>
          </a:lstStyle>
          <a:p>
            <a:endParaRPr lang="zh-CN" altLang="en-US"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7" name="TextBox 1"/>
          <p:cNvSpPr txBox="1"/>
          <p:nvPr/>
        </p:nvSpPr>
        <p:spPr>
          <a:xfrm>
            <a:off x="2289175" y="635737"/>
            <a:ext cx="1641475" cy="82364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60981" rtlCol="0">
            <a:spAutoFit/>
          </a:bodyPr>
          <a:lstStyle/>
          <a:p>
            <a:pPr>
              <a:lnSpc>
                <a:spcPts val="6935"/>
              </a:lnSpc>
            </a:pPr>
            <a:r>
              <a:rPr lang="zh-CN" altLang="en-US" sz="3200" dirty="0">
                <a:solidFill>
                  <a:schemeClr val="bg1"/>
                </a:solidFill>
                <a:latin typeface="微软雅黑" panose="020B0503020204020204" pitchFamily="34" charset="-122"/>
                <a:ea typeface="微软雅黑" panose="020B0503020204020204" pitchFamily="34" charset="-122"/>
                <a:cs typeface="Microsoft YaHei UI" panose="020B0503020204020204" pitchFamily="18" charset="-122"/>
                <a:sym typeface="微软雅黑" panose="020B0503020204020204" pitchFamily="34" charset="-122"/>
              </a:rPr>
              <a:t>循序渐进</a:t>
            </a:r>
          </a:p>
        </p:txBody>
      </p:sp>
      <p:sp>
        <p:nvSpPr>
          <p:cNvPr id="8" name="矩形 7"/>
          <p:cNvSpPr/>
          <p:nvPr/>
        </p:nvSpPr>
        <p:spPr>
          <a:xfrm>
            <a:off x="1527175" y="652145"/>
            <a:ext cx="304800" cy="914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20" name="组合 19"/>
          <p:cNvGrpSpPr/>
          <p:nvPr/>
        </p:nvGrpSpPr>
        <p:grpSpPr>
          <a:xfrm>
            <a:off x="0" y="2286635"/>
            <a:ext cx="1690370" cy="1022350"/>
            <a:chOff x="25399" y="883487"/>
            <a:chExt cx="3581401" cy="1022307"/>
          </a:xfrm>
        </p:grpSpPr>
        <p:cxnSp>
          <p:nvCxnSpPr>
            <p:cNvPr id="21" name="直接连接符 20"/>
            <p:cNvCxnSpPr/>
            <p:nvPr/>
          </p:nvCxnSpPr>
          <p:spPr>
            <a:xfrm>
              <a:off x="25399" y="883487"/>
              <a:ext cx="3581401"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25399" y="1040650"/>
              <a:ext cx="3581401"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a:off x="25399" y="1212100"/>
              <a:ext cx="3581401"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a:xfrm>
              <a:off x="25399" y="1405731"/>
              <a:ext cx="3581401"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a:off x="25399" y="1577181"/>
              <a:ext cx="3581401"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a:off x="25399" y="1734344"/>
              <a:ext cx="3581401"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25399" y="1905794"/>
              <a:ext cx="3581401" cy="0"/>
            </a:xfrm>
            <a:prstGeom prst="line">
              <a:avLst/>
            </a:prstGeom>
            <a:ln w="19050"/>
          </p:spPr>
          <p:style>
            <a:lnRef idx="1">
              <a:schemeClr val="accent1"/>
            </a:lnRef>
            <a:fillRef idx="0">
              <a:schemeClr val="accent1"/>
            </a:fillRef>
            <a:effectRef idx="0">
              <a:schemeClr val="accent1"/>
            </a:effectRef>
            <a:fontRef idx="minor">
              <a:schemeClr val="tx1"/>
            </a:fontRef>
          </p:style>
        </p:cxnSp>
      </p:grpSp>
      <p:graphicFrame>
        <p:nvGraphicFramePr>
          <p:cNvPr id="29" name="表格 28"/>
          <p:cNvGraphicFramePr>
            <a:graphicFrameLocks noGrp="1"/>
          </p:cNvGraphicFramePr>
          <p:nvPr>
            <p:custDataLst>
              <p:tags r:id="rId1"/>
            </p:custDataLst>
            <p:extLst>
              <p:ext uri="{D42A27DB-BD31-4B8C-83A1-F6EECF244321}">
                <p14:modId xmlns:p14="http://schemas.microsoft.com/office/powerpoint/2010/main" val="3124969743"/>
              </p:ext>
            </p:extLst>
          </p:nvPr>
        </p:nvGraphicFramePr>
        <p:xfrm>
          <a:off x="2289174" y="2210435"/>
          <a:ext cx="9296401" cy="4527872"/>
        </p:xfrm>
        <a:graphic>
          <a:graphicData uri="http://schemas.openxmlformats.org/drawingml/2006/table">
            <a:tbl>
              <a:tblPr firstRow="1" bandRow="1">
                <a:tableStyleId>{3B4B98B0-60AC-42C2-AFA5-B58CD77FA1E5}</a:tableStyleId>
              </a:tblPr>
              <a:tblGrid>
                <a:gridCol w="4724401">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2628">
                <a:tc>
                  <a:txBody>
                    <a:bodyPr/>
                    <a:lstStyle/>
                    <a:p>
                      <a:pPr indent="0" algn="l"/>
                      <a:r>
                        <a:rPr lang="zh-CN" altLang="en-US" sz="1400" dirty="0" smtClean="0">
                          <a:latin typeface="微软雅黑" panose="020B0503020204020204" pitchFamily="34" charset="-122"/>
                          <a:ea typeface="微软雅黑" panose="020B0503020204020204" pitchFamily="34" charset="-122"/>
                          <a:sym typeface="微软雅黑" panose="020B0503020204020204" pitchFamily="34" charset="-122"/>
                        </a:rPr>
                        <a:t>知识要点</a:t>
                      </a:r>
                    </a:p>
                  </a:txBody>
                  <a:tcPr/>
                </a:tc>
                <a:tc>
                  <a:txBody>
                    <a:bodyPr/>
                    <a:lstStyle>
                      <a:lvl1pPr marL="342900" indent="-342900" algn="l">
                        <a:spcBef>
                          <a:spcPct val="20000"/>
                        </a:spcBef>
                        <a:defRPr sz="2000" b="1">
                          <a:solidFill>
                            <a:schemeClr val="tx1"/>
                          </a:solidFill>
                          <a:latin typeface="Arial" panose="020B0604020202020204" pitchFamily="34" charset="0"/>
                          <a:ea typeface="黑体" panose="02010609060101010101" pitchFamily="49" charset="-122"/>
                        </a:defRPr>
                      </a:lvl1pPr>
                      <a:lvl2pPr marL="742950" indent="-285750" algn="l">
                        <a:spcBef>
                          <a:spcPct val="20000"/>
                        </a:spcBef>
                        <a:defRPr b="1">
                          <a:solidFill>
                            <a:schemeClr val="tx1"/>
                          </a:solidFill>
                          <a:latin typeface="Arial" panose="020B0604020202020204" pitchFamily="34" charset="0"/>
                          <a:ea typeface="黑体" panose="02010609060101010101" pitchFamily="49" charset="-122"/>
                        </a:defRPr>
                      </a:lvl2pPr>
                      <a:lvl3pPr marL="1143000" indent="-228600" algn="l">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lgn="l">
                        <a:spcBef>
                          <a:spcPct val="20000"/>
                        </a:spcBef>
                        <a:defRPr>
                          <a:solidFill>
                            <a:schemeClr val="tx1"/>
                          </a:solidFill>
                          <a:latin typeface="Arial" panose="020B0604020202020204" pitchFamily="34" charset="0"/>
                          <a:ea typeface="宋体" panose="02010600030101010101" pitchFamily="2" charset="-122"/>
                        </a:defRPr>
                      </a:lvl4pPr>
                      <a:lvl5pPr marL="2057400" indent="-228600" algn="l">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zh-CN" altLang="en-US" sz="1400" b="0" i="0" u="none" strike="noStrike" cap="none" normalizeH="0" baseline="0" dirty="0">
                        <a:ln>
                          <a:noFill/>
                        </a:ln>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sym typeface="微软雅黑" panose="020B0503020204020204" pitchFamily="34" charset="-122"/>
                      </a:endParaRPr>
                    </a:p>
                  </a:txBody>
                  <a:tcPr marT="45725" marB="45725" anchor="ctr" horzOverflow="overflow"/>
                </a:tc>
                <a:extLst>
                  <a:ext uri="{0D108BD9-81ED-4DB2-BD59-A6C34878D82A}">
                    <a16:rowId xmlns:a16="http://schemas.microsoft.com/office/drawing/2014/main" val="10000"/>
                  </a:ext>
                </a:extLst>
              </a:tr>
              <a:tr h="4155244">
                <a:tc>
                  <a:txBody>
                    <a:bodyPr/>
                    <a:lstStyle/>
                    <a:p>
                      <a:pPr marL="0" marR="0" lvl="0" indent="0" algn="l" defTabSz="914400" rtl="0" fontAlgn="base">
                        <a:lnSpc>
                          <a:spcPct val="150000"/>
                        </a:lnSpc>
                        <a:spcBef>
                          <a:spcPts val="0"/>
                        </a:spcBef>
                        <a:spcAft>
                          <a:spcPct val="0"/>
                        </a:spcAft>
                        <a:buClrTx/>
                        <a:buSzTx/>
                        <a:buFontTx/>
                        <a:buNone/>
                      </a:pPr>
                      <a:r>
                        <a:rPr kumimoji="0" lang="en-US" altLang="zh-CN" sz="1600" b="1" u="none" strike="noStrike" kern="1200" cap="none" normalizeH="0" baseline="0" dirty="0" smtClean="0">
                          <a:ln>
                            <a:noFill/>
                          </a:ln>
                          <a:solidFill>
                            <a:schemeClr val="tx1">
                              <a:lumMod val="95000"/>
                              <a:lumOff val="5000"/>
                            </a:schemeClr>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5.1 Python</a:t>
                      </a:r>
                      <a:r>
                        <a:rPr kumimoji="0" lang="zh-CN" altLang="en-US" sz="1600" b="1" u="none" strike="noStrike" kern="1200" cap="none" normalizeH="0" baseline="0" dirty="0" smtClean="0">
                          <a:ln>
                            <a:noFill/>
                          </a:ln>
                          <a:solidFill>
                            <a:schemeClr val="tx1">
                              <a:lumMod val="95000"/>
                              <a:lumOff val="5000"/>
                            </a:schemeClr>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数学函数的应用</a:t>
                      </a:r>
                      <a:endParaRPr kumimoji="0" lang="en-US" altLang="zh-CN" sz="1600" b="1" u="none" strike="noStrike" kern="1200" cap="none" normalizeH="0" baseline="0" dirty="0" smtClean="0">
                        <a:ln>
                          <a:noFill/>
                        </a:ln>
                        <a:solidFill>
                          <a:schemeClr val="tx1">
                            <a:lumMod val="95000"/>
                            <a:lumOff val="5000"/>
                          </a:schemeClr>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5.1.1 Python</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数学常量</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5.1.2 Python</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常用数学运算函数</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任务</a:t>
                      </a: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5-1】</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编写程序绘制爱心</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eaLnBrk="1" fontAlgn="base" latinLnBrk="0" hangingPunct="1">
                        <a:lnSpc>
                          <a:spcPct val="150000"/>
                        </a:lnSpc>
                        <a:spcBef>
                          <a:spcPts val="0"/>
                        </a:spcBef>
                        <a:spcAft>
                          <a:spcPct val="0"/>
                        </a:spcAft>
                        <a:buClrTx/>
                        <a:buSzTx/>
                        <a:buFontTx/>
                        <a:buNone/>
                      </a:pPr>
                      <a:r>
                        <a:rPr kumimoji="0" lang="en-US" altLang="zh-CN" sz="1600" b="1" u="none" strike="noStrike" kern="1200" cap="none" normalizeH="0" baseline="0" dirty="0" smtClean="0">
                          <a:ln>
                            <a:noFill/>
                          </a:ln>
                          <a:solidFill>
                            <a:schemeClr val="tx1">
                              <a:lumMod val="95000"/>
                              <a:lumOff val="5000"/>
                            </a:schemeClr>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5.2 Python</a:t>
                      </a:r>
                      <a:r>
                        <a:rPr kumimoji="0" lang="zh-CN" altLang="en-US" sz="1600" b="1" u="none" strike="noStrike" kern="1200" cap="none" normalizeH="0" baseline="0" dirty="0" smtClean="0">
                          <a:ln>
                            <a:noFill/>
                          </a:ln>
                          <a:solidFill>
                            <a:schemeClr val="tx1">
                              <a:lumMod val="95000"/>
                              <a:lumOff val="5000"/>
                            </a:schemeClr>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函数的定义与调用</a:t>
                      </a:r>
                      <a:endParaRPr kumimoji="0" lang="en-US" altLang="zh-CN" sz="1600" b="1" u="none" strike="noStrike" kern="1200" cap="none" normalizeH="0" baseline="0" dirty="0" smtClean="0">
                        <a:ln>
                          <a:noFill/>
                        </a:ln>
                        <a:solidFill>
                          <a:schemeClr val="tx1">
                            <a:lumMod val="95000"/>
                            <a:lumOff val="5000"/>
                          </a:schemeClr>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5.2.1 </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定义函数</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5.2.2 </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调用函数</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任务</a:t>
                      </a: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5-2】</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定义函数计算总金额、优惠金额和实付金额等数据</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eaLnBrk="1" fontAlgn="base" latinLnBrk="0" hangingPunct="1">
                        <a:lnSpc>
                          <a:spcPct val="150000"/>
                        </a:lnSpc>
                        <a:spcBef>
                          <a:spcPts val="0"/>
                        </a:spcBef>
                        <a:spcAft>
                          <a:spcPct val="0"/>
                        </a:spcAft>
                        <a:buClrTx/>
                        <a:buSzTx/>
                        <a:buFontTx/>
                        <a:buNone/>
                      </a:pPr>
                      <a:r>
                        <a:rPr kumimoji="0" lang="en-US" altLang="zh-CN" sz="1600" b="1" u="none" strike="noStrike" kern="1200" cap="none" normalizeH="0" baseline="0" dirty="0" smtClean="0">
                          <a:ln>
                            <a:noFill/>
                          </a:ln>
                          <a:solidFill>
                            <a:schemeClr val="tx1">
                              <a:lumMod val="95000"/>
                              <a:lumOff val="5000"/>
                            </a:schemeClr>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5.3 Python</a:t>
                      </a:r>
                      <a:r>
                        <a:rPr kumimoji="0" lang="zh-CN" altLang="en-US" sz="1600" b="1" u="none" strike="noStrike" kern="1200" cap="none" normalizeH="0" baseline="0" dirty="0" smtClean="0">
                          <a:ln>
                            <a:noFill/>
                          </a:ln>
                          <a:solidFill>
                            <a:schemeClr val="tx1">
                              <a:lumMod val="95000"/>
                              <a:lumOff val="5000"/>
                            </a:schemeClr>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函数的参数</a:t>
                      </a:r>
                      <a:endParaRPr kumimoji="0" lang="en-US" altLang="zh-CN" sz="1600" b="1" u="none" strike="noStrike" kern="1200" cap="none" normalizeH="0" baseline="0" dirty="0" smtClean="0">
                        <a:ln>
                          <a:noFill/>
                        </a:ln>
                        <a:solidFill>
                          <a:schemeClr val="tx1">
                            <a:lumMod val="95000"/>
                            <a:lumOff val="5000"/>
                          </a:schemeClr>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5.3.1 Python</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函数的参数传递</a:t>
                      </a:r>
                      <a:endParaRPr kumimoji="0" lang="en-US" altLang="zh-CN" sz="14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txBody>
                  <a:tcPr anchor="ctr"/>
                </a:tc>
                <a:tc>
                  <a:txBody>
                    <a:bodyPr/>
                    <a:lstStyle/>
                    <a:p>
                      <a:pPr marL="0" marR="0" lvl="0" indent="0" algn="l" defTabSz="914400" rtl="0" eaLnBrk="1" fontAlgn="base" latinLnBrk="0" hangingPunct="1">
                        <a:lnSpc>
                          <a:spcPct val="150000"/>
                        </a:lnSpc>
                        <a:spcBef>
                          <a:spcPts val="0"/>
                        </a:spcBef>
                        <a:spcAft>
                          <a:spcPct val="0"/>
                        </a:spcAft>
                        <a:buClrTx/>
                        <a:buSzTx/>
                        <a:buFontTx/>
                        <a:buNone/>
                        <a:tabLst/>
                        <a:defRPr/>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5.3.2 Python</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函数的参数类型</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eaLnBrk="1" fontAlgn="base" latinLnBrk="0" hangingPunct="1">
                        <a:lnSpc>
                          <a:spcPct val="150000"/>
                        </a:lnSpc>
                        <a:spcBef>
                          <a:spcPts val="0"/>
                        </a:spcBef>
                        <a:spcAft>
                          <a:spcPct val="0"/>
                        </a:spcAft>
                        <a:buClrTx/>
                        <a:buSzTx/>
                        <a:buFontTx/>
                        <a:buNone/>
                      </a:pPr>
                      <a:r>
                        <a:rPr kumimoji="0" lang="en-US" altLang="zh-CN" sz="1600" b="1" u="none" strike="noStrike" kern="1200" cap="none" normalizeH="0" baseline="0" dirty="0" smtClean="0">
                          <a:ln>
                            <a:noFill/>
                          </a:ln>
                          <a:solidFill>
                            <a:srgbClr val="3A4187"/>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5.4 </a:t>
                      </a:r>
                      <a:r>
                        <a:rPr kumimoji="0" lang="zh-CN" altLang="en-US" sz="1600" b="1" u="none" strike="noStrike" kern="1200" cap="none" normalizeH="0" baseline="0" dirty="0" smtClean="0">
                          <a:ln>
                            <a:noFill/>
                          </a:ln>
                          <a:solidFill>
                            <a:srgbClr val="3A4187"/>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函数变量的作用域</a:t>
                      </a:r>
                      <a:endParaRPr kumimoji="0" lang="en-US" altLang="zh-CN" sz="1600" b="1" u="none" strike="noStrike" kern="1200" cap="none" normalizeH="0" baseline="0" dirty="0" smtClean="0">
                        <a:ln>
                          <a:noFill/>
                        </a:ln>
                        <a:solidFill>
                          <a:srgbClr val="3A4187"/>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eaLnBrk="1" fontAlgn="base" latinLnBrk="0" hangingPunct="1">
                        <a:lnSpc>
                          <a:spcPct val="150000"/>
                        </a:lnSpc>
                        <a:spcBef>
                          <a:spcPts val="0"/>
                        </a:spcBef>
                        <a:spcAft>
                          <a:spcPct val="0"/>
                        </a:spcAft>
                        <a:buClrTx/>
                        <a:buSzTx/>
                        <a:buFontTx/>
                        <a:buNone/>
                      </a:pPr>
                      <a:r>
                        <a:rPr kumimoji="0" lang="en-US" altLang="zh-CN" sz="1600" b="1"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5.5 Python</a:t>
                      </a:r>
                      <a:r>
                        <a:rPr kumimoji="0" lang="zh-CN" altLang="en-US" sz="1600" b="1"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模块的创建与导入</a:t>
                      </a:r>
                      <a:endParaRPr kumimoji="0" lang="en-US" altLang="zh-CN" sz="1600" b="1"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5.5.1 </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创建模块</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5.5.2 </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导入模块</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5.5.3 </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导入与使用</a:t>
                      </a: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Python</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的标准模块</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5.5.4 </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使用内置函数</a:t>
                      </a:r>
                      <a:r>
                        <a:rPr kumimoji="0" lang="en-US" altLang="zh-CN" sz="1600" b="0" u="none" strike="noStrike" kern="1200" cap="none" normalizeH="0" baseline="0" dirty="0" err="1"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dir</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5.5.5 __name__</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属性</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eaLnBrk="1" fontAlgn="base" latinLnBrk="0" hangingPunct="1">
                        <a:lnSpc>
                          <a:spcPct val="150000"/>
                        </a:lnSpc>
                        <a:spcBef>
                          <a:spcPts val="0"/>
                        </a:spcBef>
                        <a:spcAft>
                          <a:spcPct val="0"/>
                        </a:spcAft>
                        <a:buClrTx/>
                        <a:buSzTx/>
                        <a:buFontTx/>
                        <a:buNone/>
                      </a:pPr>
                      <a:r>
                        <a:rPr kumimoji="0" lang="en-US" altLang="zh-CN" sz="1600" b="1"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5.6 Python</a:t>
                      </a:r>
                      <a:r>
                        <a:rPr kumimoji="0" lang="zh-CN" altLang="en-US" sz="1600" b="1"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中创建与使用包</a:t>
                      </a:r>
                      <a:endParaRPr kumimoji="0" lang="en-US" altLang="zh-CN" sz="1600" b="1"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5.6.1 </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创建包</a:t>
                      </a: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5.6.2 </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使用包</a:t>
                      </a:r>
                      <a:endParaRPr kumimoji="0" lang="zh-CN" altLang="en-US" sz="1600" b="0" i="0" u="none" strike="noStrike"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sym typeface="微软雅黑" panose="020B0503020204020204" pitchFamily="34" charset="-122"/>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79056916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0" y="4573588"/>
            <a:ext cx="12210415" cy="2286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cs typeface="思源黑体 CN Bold" panose="020B0800000000000000" pitchFamily="34" charset="-122"/>
              <a:sym typeface="微软雅黑" panose="020B0503020204020204" pitchFamily="34" charset="-122"/>
            </a:endParaRPr>
          </a:p>
        </p:txBody>
      </p:sp>
      <p:sp>
        <p:nvSpPr>
          <p:cNvPr id="2" name="标题 1"/>
          <p:cNvSpPr>
            <a:spLocks noGrp="1"/>
          </p:cNvSpPr>
          <p:nvPr>
            <p:ph type="title"/>
          </p:nvPr>
        </p:nvSpPr>
        <p:spPr/>
        <p:txBody>
          <a:bodyPr/>
          <a:lstStyle/>
          <a:p>
            <a:r>
              <a:rPr lang="en-US" altLang="zh-CN" dirty="0">
                <a:latin typeface="微软雅黑" panose="020B0503020204020204" pitchFamily="34" charset="-122"/>
                <a:ea typeface="微软雅黑" panose="020B0503020204020204" pitchFamily="34" charset="-122"/>
                <a:sym typeface="微软雅黑" panose="020B0503020204020204" pitchFamily="34" charset="-122"/>
              </a:rPr>
              <a:t>1</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．局部变量</a:t>
            </a:r>
          </a:p>
        </p:txBody>
      </p:sp>
      <p:sp>
        <p:nvSpPr>
          <p:cNvPr id="4" name="内容占位符 3"/>
          <p:cNvSpPr>
            <a:spLocks noGrp="1"/>
          </p:cNvSpPr>
          <p:nvPr>
            <p:ph idx="13"/>
          </p:nvPr>
        </p:nvSpPr>
        <p:spPr>
          <a:xfrm>
            <a:off x="841375" y="1905794"/>
            <a:ext cx="10747058" cy="2590800"/>
          </a:xfrm>
        </p:spPr>
        <p:txBody>
          <a:bodyPr>
            <a:normAutofit/>
          </a:bodyPr>
          <a:lstStyle/>
          <a:p>
            <a:pPr indent="457200">
              <a:lnSpc>
                <a:spcPct val="132000"/>
              </a:lnSpc>
            </a:pP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局部变量是指在函数内部定义并使用的变量。它只在函数内部有效，即定义在函数</a:t>
            </a:r>
            <a:r>
              <a:rPr lang="zh-CN" altLang="en-US" dirty="0" smtClean="0">
                <a:latin typeface="微软雅黑" panose="020B0503020204020204" pitchFamily="34" charset="-122"/>
                <a:ea typeface="微软雅黑" panose="020B0503020204020204" pitchFamily="34" charset="-122"/>
                <a:sym typeface="微软雅黑" panose="020B0503020204020204" pitchFamily="34" charset="-122"/>
              </a:rPr>
              <a:t>内部的</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变量拥有一个局部作用域，局部变量的名称只在函数运行时才会创建，在函数运行之前</a:t>
            </a:r>
            <a:r>
              <a:rPr lang="zh-CN" altLang="en-US" dirty="0" smtClean="0">
                <a:latin typeface="微软雅黑" panose="020B0503020204020204" pitchFamily="34" charset="-122"/>
                <a:ea typeface="微软雅黑" panose="020B0503020204020204" pitchFamily="34" charset="-122"/>
                <a:sym typeface="微软雅黑" panose="020B0503020204020204" pitchFamily="34" charset="-122"/>
              </a:rPr>
              <a:t>或运行</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完毕之后，所有的局部变量的名称都不存在。如果在函数外部使用函数内部定义的变量</a:t>
            </a:r>
            <a:r>
              <a:rPr lang="zh-CN" altLang="en-US" dirty="0" smtClean="0">
                <a:latin typeface="微软雅黑" panose="020B0503020204020204" pitchFamily="34" charset="-122"/>
                <a:ea typeface="微软雅黑" panose="020B0503020204020204" pitchFamily="34" charset="-122"/>
                <a:sym typeface="微软雅黑" panose="020B0503020204020204" pitchFamily="34" charset="-122"/>
              </a:rPr>
              <a:t>，就</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会出现</a:t>
            </a:r>
            <a:r>
              <a:rPr lang="en-US" altLang="zh-CN" dirty="0" err="1">
                <a:latin typeface="微软雅黑" panose="020B0503020204020204" pitchFamily="34" charset="-122"/>
                <a:ea typeface="微软雅黑" panose="020B0503020204020204" pitchFamily="34" charset="-122"/>
                <a:sym typeface="微软雅黑" panose="020B0503020204020204" pitchFamily="34" charset="-122"/>
              </a:rPr>
              <a:t>NameError</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异常。</a:t>
            </a:r>
          </a:p>
        </p:txBody>
      </p:sp>
    </p:spTree>
    <p:extLst>
      <p:ext uri="{BB962C8B-B14F-4D97-AF65-F5344CB8AC3E}">
        <p14:creationId xmlns:p14="http://schemas.microsoft.com/office/powerpoint/2010/main" val="295222094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latin typeface="微软雅黑" panose="020B0503020204020204" pitchFamily="34" charset="-122"/>
                <a:ea typeface="微软雅黑" panose="020B0503020204020204" pitchFamily="34" charset="-122"/>
                <a:sym typeface="微软雅黑" panose="020B0503020204020204" pitchFamily="34" charset="-122"/>
              </a:rPr>
              <a:t>2</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．全局变量</a:t>
            </a:r>
          </a:p>
        </p:txBody>
      </p:sp>
      <p:sp>
        <p:nvSpPr>
          <p:cNvPr id="6" name="文本框 335"/>
          <p:cNvSpPr txBox="1"/>
          <p:nvPr/>
        </p:nvSpPr>
        <p:spPr>
          <a:xfrm>
            <a:off x="286958" y="991395"/>
            <a:ext cx="11413592" cy="458074"/>
          </a:xfrm>
          <a:prstGeom prst="rect">
            <a:avLst/>
          </a:prstGeom>
          <a:noFill/>
        </p:spPr>
        <p:txBody>
          <a:bodyPr wrap="square" rtlCol="0">
            <a:spAutoFit/>
          </a:bodyPr>
          <a:lstStyle/>
          <a:p>
            <a:pPr indent="457200">
              <a:lnSpc>
                <a:spcPct val="132000"/>
              </a:lnSpc>
            </a:pPr>
            <a:r>
              <a:rPr lang="zh-CN" altLang="en-US"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r>
              <a:rPr lang="en-US" altLang="zh-CN"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1</a:t>
            </a:r>
            <a:r>
              <a:rPr lang="zh-CN" altLang="en-US"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）在函数外定义的变量拥有全局作用域</a:t>
            </a:r>
          </a:p>
        </p:txBody>
      </p:sp>
      <p:sp>
        <p:nvSpPr>
          <p:cNvPr id="7" name="矩形 6"/>
          <p:cNvSpPr/>
          <p:nvPr/>
        </p:nvSpPr>
        <p:spPr>
          <a:xfrm>
            <a:off x="3175" y="1603242"/>
            <a:ext cx="12195175" cy="150151"/>
          </a:xfrm>
          <a:prstGeom prst="rect">
            <a:avLst/>
          </a:prstGeom>
          <a:solidFill>
            <a:srgbClr val="92D05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8" name="内容占位符 3"/>
          <p:cNvSpPr>
            <a:spLocks noGrp="1"/>
          </p:cNvSpPr>
          <p:nvPr>
            <p:ph idx="13"/>
          </p:nvPr>
        </p:nvSpPr>
        <p:spPr>
          <a:xfrm>
            <a:off x="841375" y="1905794"/>
            <a:ext cx="10747058" cy="2590800"/>
          </a:xfrm>
        </p:spPr>
        <p:txBody>
          <a:bodyPr>
            <a:normAutofit/>
          </a:bodyPr>
          <a:lstStyle/>
          <a:p>
            <a:pPr indent="457200">
              <a:lnSpc>
                <a:spcPct val="132000"/>
              </a:lnSpc>
            </a:pP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如果一个变量在函数外部定义，那么该</a:t>
            </a:r>
            <a:r>
              <a:rPr lang="zh-CN" altLang="en-US" sz="1800" dirty="0" smtClean="0">
                <a:latin typeface="微软雅黑" panose="020B0503020204020204" pitchFamily="34" charset="-122"/>
                <a:ea typeface="微软雅黑" panose="020B0503020204020204" pitchFamily="34" charset="-122"/>
                <a:sym typeface="微软雅黑" panose="020B0503020204020204" pitchFamily="34" charset="-122"/>
              </a:rPr>
              <a:t>变量不仅</a:t>
            </a: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可以在函数外访问，也可以在函数内部访问。</a:t>
            </a:r>
          </a:p>
        </p:txBody>
      </p:sp>
      <p:sp>
        <p:nvSpPr>
          <p:cNvPr id="9" name="矩形 8"/>
          <p:cNvSpPr/>
          <p:nvPr/>
        </p:nvSpPr>
        <p:spPr>
          <a:xfrm>
            <a:off x="0" y="3863848"/>
            <a:ext cx="12206061" cy="29660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0" name="矩形 9"/>
          <p:cNvSpPr/>
          <p:nvPr/>
        </p:nvSpPr>
        <p:spPr>
          <a:xfrm>
            <a:off x="7927975" y="2835775"/>
            <a:ext cx="4270374" cy="345016"/>
          </a:xfrm>
          <a:prstGeom prst="rect">
            <a:avLst/>
          </a:prstGeom>
          <a:solidFill>
            <a:srgbClr val="92D05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1" name="文本框 335"/>
          <p:cNvSpPr txBox="1"/>
          <p:nvPr/>
        </p:nvSpPr>
        <p:spPr>
          <a:xfrm>
            <a:off x="286957" y="2722717"/>
            <a:ext cx="11070017" cy="458074"/>
          </a:xfrm>
          <a:prstGeom prst="rect">
            <a:avLst/>
          </a:prstGeom>
          <a:noFill/>
        </p:spPr>
        <p:txBody>
          <a:bodyPr wrap="square" rtlCol="0">
            <a:spAutoFit/>
          </a:bodyPr>
          <a:lstStyle/>
          <a:p>
            <a:pPr indent="457200">
              <a:lnSpc>
                <a:spcPct val="132000"/>
              </a:lnSpc>
            </a:pPr>
            <a:r>
              <a:rPr lang="en-US" altLang="zh-CN"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实例</a:t>
            </a:r>
            <a:r>
              <a:rPr lang="en-US" altLang="zh-CN"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5-11】</a:t>
            </a:r>
            <a:r>
              <a:rPr lang="zh-CN" altLang="en-US"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演示</a:t>
            </a:r>
            <a:r>
              <a:rPr lang="en-US" altLang="zh-CN"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Python </a:t>
            </a:r>
            <a:r>
              <a:rPr lang="zh-CN" altLang="en-US"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中全局变量与局部变量的使用方法</a:t>
            </a:r>
            <a:endParaRPr lang="en-US" altLang="zh-CN"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2" name="文本框 335"/>
          <p:cNvSpPr txBox="1"/>
          <p:nvPr/>
        </p:nvSpPr>
        <p:spPr>
          <a:xfrm>
            <a:off x="286957" y="4043378"/>
            <a:ext cx="7336218" cy="2692532"/>
          </a:xfrm>
          <a:prstGeom prst="rect">
            <a:avLst/>
          </a:prstGeom>
          <a:noFill/>
        </p:spPr>
        <p:txBody>
          <a:bodyPr wrap="square" rtlCol="0">
            <a:spAutoFit/>
          </a:bodyPr>
          <a:lstStyle/>
          <a:p>
            <a:pPr indent="457200">
              <a:lnSpc>
                <a:spcPct val="132000"/>
              </a:lnSpc>
            </a:pPr>
            <a:r>
              <a:rPr lang="en-US" altLang="zh-CN" sz="16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def</a:t>
            </a:r>
            <a:r>
              <a:rPr lang="en-US" altLang="zh-CN" sz="16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printAge1():</a:t>
            </a:r>
          </a:p>
          <a:p>
            <a:pPr indent="457200">
              <a:lnSpc>
                <a:spcPct val="132000"/>
              </a:lnSpc>
            </a:pPr>
            <a:r>
              <a:rPr lang="en-US" altLang="zh-CN" sz="16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age </a:t>
            </a:r>
            <a:r>
              <a:rPr lang="en-US" altLang="zh-CN" sz="16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50 # </a:t>
            </a:r>
            <a:r>
              <a:rPr lang="zh-CN" altLang="en-US" sz="16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局部变量</a:t>
            </a:r>
          </a:p>
          <a:p>
            <a:pPr indent="457200">
              <a:lnSpc>
                <a:spcPct val="132000"/>
              </a:lnSpc>
            </a:pPr>
            <a:r>
              <a:rPr lang="en-US" altLang="zh-CN" sz="16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print</a:t>
            </a:r>
            <a:r>
              <a:rPr lang="en-US" altLang="zh-CN" sz="16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6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函数</a:t>
            </a:r>
            <a:r>
              <a:rPr lang="en-US" altLang="zh-CN" sz="16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printAge1() </a:t>
            </a:r>
            <a:r>
              <a:rPr lang="zh-CN" altLang="en-US" sz="16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中输出局部变量：</a:t>
            </a:r>
            <a:r>
              <a:rPr lang="en-US" altLang="zh-CN" sz="16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age=", age)</a:t>
            </a:r>
          </a:p>
          <a:p>
            <a:pPr indent="457200">
              <a:lnSpc>
                <a:spcPct val="132000"/>
              </a:lnSpc>
            </a:pPr>
            <a:r>
              <a:rPr lang="en-US" altLang="zh-CN" sz="1600" dirty="0" err="1"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def</a:t>
            </a:r>
            <a:r>
              <a:rPr lang="en-US" altLang="zh-CN" sz="16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en-US" altLang="zh-CN" sz="16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printAge2():</a:t>
            </a:r>
          </a:p>
          <a:p>
            <a:pPr indent="457200">
              <a:lnSpc>
                <a:spcPct val="132000"/>
              </a:lnSpc>
            </a:pPr>
            <a:r>
              <a:rPr lang="en-US" altLang="zh-CN" sz="16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print(" </a:t>
            </a:r>
            <a:r>
              <a:rPr lang="zh-CN" altLang="en-US" sz="16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函数</a:t>
            </a:r>
            <a:r>
              <a:rPr lang="en-US" altLang="zh-CN" sz="16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printAge2() </a:t>
            </a:r>
            <a:r>
              <a:rPr lang="zh-CN" altLang="en-US" sz="16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中输出全局变量：</a:t>
            </a:r>
            <a:r>
              <a:rPr lang="en-US" altLang="zh-CN" sz="16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age=", age)</a:t>
            </a:r>
          </a:p>
          <a:p>
            <a:pPr indent="457200">
              <a:lnSpc>
                <a:spcPct val="132000"/>
              </a:lnSpc>
            </a:pPr>
            <a:r>
              <a:rPr lang="en-US" altLang="zh-CN" sz="16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printAge1()</a:t>
            </a:r>
          </a:p>
          <a:p>
            <a:pPr indent="457200">
              <a:lnSpc>
                <a:spcPct val="132000"/>
              </a:lnSpc>
            </a:pPr>
            <a:r>
              <a:rPr lang="en-US" altLang="zh-CN" sz="16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printAge2()</a:t>
            </a:r>
          </a:p>
          <a:p>
            <a:pPr indent="457200">
              <a:lnSpc>
                <a:spcPct val="132000"/>
              </a:lnSpc>
            </a:pPr>
            <a:r>
              <a:rPr lang="en-US" altLang="zh-CN" sz="16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print(" </a:t>
            </a:r>
            <a:r>
              <a:rPr lang="zh-CN" altLang="en-US" sz="16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函数外部输出全局变量：</a:t>
            </a:r>
            <a:r>
              <a:rPr lang="en-US" altLang="zh-CN" sz="16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age=", age )</a:t>
            </a:r>
            <a:endParaRPr lang="zh-CN" altLang="en-US" sz="16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3" name="文本框 8"/>
          <p:cNvSpPr txBox="1"/>
          <p:nvPr/>
        </p:nvSpPr>
        <p:spPr>
          <a:xfrm>
            <a:off x="774700" y="3498844"/>
            <a:ext cx="5395384" cy="412576"/>
          </a:xfrm>
          <a:prstGeom prst="roundRect">
            <a:avLst>
              <a:gd name="adj" fmla="val 50000"/>
            </a:avLst>
          </a:prstGeom>
          <a:solidFill>
            <a:srgbClr val="92D050"/>
          </a:solidFill>
          <a:effectLst>
            <a:outerShdw blurRad="127000" dist="38100" dir="8100000" algn="tr" rotWithShape="0">
              <a:srgbClr val="0070C0">
                <a:alpha val="30000"/>
              </a:srgbClr>
            </a:outerShdw>
          </a:effectLst>
        </p:spPr>
        <p:txBody>
          <a:bodyPr wrap="square" rtlCol="0" anchor="ctr" anchorCtr="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zh-CN" altLang="en-US" sz="2000" b="1" kern="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实例 </a:t>
            </a:r>
            <a:r>
              <a:rPr lang="en-US" altLang="zh-CN" sz="2000" b="1" kern="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5-11 </a:t>
            </a:r>
            <a:r>
              <a:rPr lang="zh-CN" altLang="en-US" sz="2000" b="1" kern="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的</a:t>
            </a:r>
            <a:r>
              <a:rPr lang="zh-CN" altLang="en-US" sz="2000" b="1" kern="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代码如下所示。</a:t>
            </a:r>
          </a:p>
        </p:txBody>
      </p:sp>
      <p:sp>
        <p:nvSpPr>
          <p:cNvPr id="14" name="文本框 335"/>
          <p:cNvSpPr txBox="1"/>
          <p:nvPr/>
        </p:nvSpPr>
        <p:spPr>
          <a:xfrm>
            <a:off x="7399022" y="4687445"/>
            <a:ext cx="4207826" cy="1920398"/>
          </a:xfrm>
          <a:prstGeom prst="rect">
            <a:avLst/>
          </a:prstGeom>
          <a:noFill/>
        </p:spPr>
        <p:txBody>
          <a:bodyPr wrap="square" rtlCol="0">
            <a:spAutoFit/>
          </a:bodyPr>
          <a:lstStyle/>
          <a:p>
            <a:pPr>
              <a:lnSpc>
                <a:spcPct val="132000"/>
              </a:lnSpc>
            </a:pP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函数</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printAge1()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中输出局部变量：</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age= 50</a:t>
            </a:r>
          </a:p>
          <a:p>
            <a:pPr>
              <a:lnSpc>
                <a:spcPct val="132000"/>
              </a:lnSpc>
            </a:pP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函数</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printAge2()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中输出全局变量：</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age= 20</a:t>
            </a:r>
          </a:p>
          <a:p>
            <a:pPr>
              <a:lnSpc>
                <a:spcPct val="132000"/>
              </a:lnSpc>
            </a:pP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函数外部输出全局变量：</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age= 20</a:t>
            </a:r>
            <a:endPar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6" name="圆角矩形 15"/>
          <p:cNvSpPr/>
          <p:nvPr/>
        </p:nvSpPr>
        <p:spPr>
          <a:xfrm>
            <a:off x="7130733" y="4110772"/>
            <a:ext cx="4457700" cy="2632290"/>
          </a:xfrm>
          <a:prstGeom prst="roundRect">
            <a:avLst>
              <a:gd name="adj" fmla="val 5654"/>
            </a:avLst>
          </a:prstGeom>
          <a:noFill/>
          <a:ln w="12700" cap="flat" cmpd="sng" algn="ctr">
            <a:solidFill>
              <a:srgbClr val="92D050"/>
            </a:solidFill>
            <a:prstDash val="solid"/>
            <a:miter lim="800000"/>
          </a:ln>
          <a:effectLst/>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zh-CN" altLang="en-US" kern="0" dirty="0">
              <a:solidFill>
                <a:prstClr val="white"/>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7" name="文本框 12"/>
          <p:cNvSpPr txBox="1"/>
          <p:nvPr/>
        </p:nvSpPr>
        <p:spPr>
          <a:xfrm>
            <a:off x="7459018" y="4298655"/>
            <a:ext cx="3801130" cy="412576"/>
          </a:xfrm>
          <a:prstGeom prst="roundRect">
            <a:avLst>
              <a:gd name="adj" fmla="val 50000"/>
            </a:avLst>
          </a:prstGeom>
          <a:solidFill>
            <a:srgbClr val="92D050"/>
          </a:solidFill>
          <a:effectLst>
            <a:outerShdw blurRad="127000" dist="38100" dir="8100000" algn="tr" rotWithShape="0">
              <a:srgbClr val="0070C0">
                <a:alpha val="30000"/>
              </a:srgbClr>
            </a:outerShdw>
          </a:effectLst>
        </p:spPr>
        <p:txBody>
          <a:bodyPr wrap="square" rtlCol="0" anchor="ctr" anchorCtr="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zh-CN" altLang="en-US" sz="1600" kern="0" dirty="0">
                <a:solidFill>
                  <a:prstClr val="white"/>
                </a:solidFill>
                <a:latin typeface="微软雅黑" panose="020B0503020204020204" pitchFamily="34" charset="-122"/>
                <a:ea typeface="微软雅黑" panose="020B0503020204020204" pitchFamily="34" charset="-122"/>
                <a:sym typeface="微软雅黑" panose="020B0503020204020204" pitchFamily="34" charset="-122"/>
              </a:rPr>
              <a:t>运行结果</a:t>
            </a:r>
            <a:endParaRPr kumimoji="0" lang="zh-CN" altLang="en-US" sz="1050" b="0" i="0" u="none" strike="noStrike" kern="0" cap="none" spc="0" normalizeH="0" baseline="0" noProof="0" dirty="0" smtClean="0">
              <a:ln>
                <a:noFill/>
              </a:ln>
              <a:solidFill>
                <a:prstClr val="white"/>
              </a:solidFill>
              <a:effectLst/>
              <a:uLnTx/>
              <a:uFillTx/>
              <a:latin typeface="微软雅黑" panose="020B0503020204020204" pitchFamily="34" charset="-122"/>
              <a:ea typeface="微软雅黑" panose="020B0503020204020204" pitchFamily="34" charset="-122"/>
              <a:sym typeface="微软雅黑" panose="020B0503020204020204" pitchFamily="34" charset="-122"/>
            </a:endParaRPr>
          </a:p>
        </p:txBody>
      </p:sp>
    </p:spTree>
    <p:extLst>
      <p:ext uri="{BB962C8B-B14F-4D97-AF65-F5344CB8AC3E}">
        <p14:creationId xmlns:p14="http://schemas.microsoft.com/office/powerpoint/2010/main" val="127308437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latin typeface="微软雅黑" panose="020B0503020204020204" pitchFamily="34" charset="-122"/>
                <a:ea typeface="微软雅黑" panose="020B0503020204020204" pitchFamily="34" charset="-122"/>
                <a:sym typeface="微软雅黑" panose="020B0503020204020204" pitchFamily="34" charset="-122"/>
              </a:rPr>
              <a:t>2</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．全局变量</a:t>
            </a:r>
          </a:p>
        </p:txBody>
      </p:sp>
      <p:sp>
        <p:nvSpPr>
          <p:cNvPr id="8" name="内容占位符 3"/>
          <p:cNvSpPr>
            <a:spLocks noGrp="1"/>
          </p:cNvSpPr>
          <p:nvPr>
            <p:ph idx="13"/>
          </p:nvPr>
        </p:nvSpPr>
        <p:spPr>
          <a:xfrm>
            <a:off x="841375" y="1342241"/>
            <a:ext cx="10747058" cy="2590800"/>
          </a:xfrm>
        </p:spPr>
        <p:txBody>
          <a:bodyPr>
            <a:normAutofit/>
          </a:bodyPr>
          <a:lstStyle/>
          <a:p>
            <a:pPr indent="457200">
              <a:lnSpc>
                <a:spcPct val="132000"/>
              </a:lnSpc>
            </a:pP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a:t>
            </a:r>
            <a:r>
              <a:rPr lang="en-US" altLang="zh-CN" sz="1800" dirty="0">
                <a:latin typeface="微软雅黑" panose="020B0503020204020204" pitchFamily="34" charset="-122"/>
                <a:ea typeface="微软雅黑" panose="020B0503020204020204" pitchFamily="34" charset="-122"/>
                <a:sym typeface="微软雅黑" panose="020B0503020204020204" pitchFamily="34" charset="-122"/>
              </a:rPr>
              <a:t>2</a:t>
            </a: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）对于在函数内部定义的变量，如果使用</a:t>
            </a:r>
            <a:r>
              <a:rPr lang="en-US" altLang="zh-CN" sz="1800" dirty="0">
                <a:latin typeface="微软雅黑" panose="020B0503020204020204" pitchFamily="34" charset="-122"/>
                <a:ea typeface="微软雅黑" panose="020B0503020204020204" pitchFamily="34" charset="-122"/>
                <a:sym typeface="微软雅黑" panose="020B0503020204020204" pitchFamily="34" charset="-122"/>
              </a:rPr>
              <a:t>global </a:t>
            </a: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关键字定义，该变量也是全局变量</a:t>
            </a:r>
            <a:r>
              <a:rPr lang="zh-CN" altLang="en-US" sz="1800" dirty="0" smtClean="0">
                <a:latin typeface="微软雅黑" panose="020B0503020204020204" pitchFamily="34" charset="-122"/>
                <a:ea typeface="微软雅黑" panose="020B0503020204020204" pitchFamily="34" charset="-122"/>
                <a:sym typeface="微软雅黑" panose="020B0503020204020204" pitchFamily="34" charset="-122"/>
              </a:rPr>
              <a:t>，在</a:t>
            </a: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函数外部也可以访问该变量，并且在该函数内部可以对其进行修改，但是在其他函数</a:t>
            </a:r>
            <a:r>
              <a:rPr lang="zh-CN" altLang="en-US" sz="1800" dirty="0" smtClean="0">
                <a:latin typeface="微软雅黑" panose="020B0503020204020204" pitchFamily="34" charset="-122"/>
                <a:ea typeface="微软雅黑" panose="020B0503020204020204" pitchFamily="34" charset="-122"/>
                <a:sym typeface="微软雅黑" panose="020B0503020204020204" pitchFamily="34" charset="-122"/>
              </a:rPr>
              <a:t>内部不能</a:t>
            </a: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访问。</a:t>
            </a:r>
          </a:p>
        </p:txBody>
      </p:sp>
      <p:sp>
        <p:nvSpPr>
          <p:cNvPr id="9" name="矩形 8"/>
          <p:cNvSpPr/>
          <p:nvPr/>
        </p:nvSpPr>
        <p:spPr>
          <a:xfrm>
            <a:off x="0" y="3505994"/>
            <a:ext cx="12206061" cy="29660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0" name="矩形 9"/>
          <p:cNvSpPr/>
          <p:nvPr/>
        </p:nvSpPr>
        <p:spPr>
          <a:xfrm>
            <a:off x="5870575" y="2477921"/>
            <a:ext cx="6327774" cy="345016"/>
          </a:xfrm>
          <a:prstGeom prst="rect">
            <a:avLst/>
          </a:prstGeom>
          <a:solidFill>
            <a:srgbClr val="92D05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1" name="文本框 335"/>
          <p:cNvSpPr txBox="1"/>
          <p:nvPr/>
        </p:nvSpPr>
        <p:spPr>
          <a:xfrm>
            <a:off x="286957" y="2364863"/>
            <a:ext cx="11070017" cy="458074"/>
          </a:xfrm>
          <a:prstGeom prst="rect">
            <a:avLst/>
          </a:prstGeom>
          <a:noFill/>
        </p:spPr>
        <p:txBody>
          <a:bodyPr wrap="square" rtlCol="0">
            <a:spAutoFit/>
          </a:bodyPr>
          <a:lstStyle/>
          <a:p>
            <a:pPr indent="457200">
              <a:lnSpc>
                <a:spcPct val="132000"/>
              </a:lnSpc>
            </a:pPr>
            <a:r>
              <a:rPr lang="en-US" altLang="zh-CN"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实例</a:t>
            </a:r>
            <a:r>
              <a:rPr lang="en-US" altLang="zh-CN"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5-12】</a:t>
            </a:r>
            <a:r>
              <a:rPr lang="zh-CN" altLang="en-US"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演示全局变量的两种使用形式</a:t>
            </a:r>
            <a:endParaRPr lang="en-US" altLang="zh-CN" sz="2000" b="1"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3" name="文本框 8"/>
          <p:cNvSpPr txBox="1"/>
          <p:nvPr/>
        </p:nvSpPr>
        <p:spPr>
          <a:xfrm>
            <a:off x="774700" y="3140990"/>
            <a:ext cx="5395384" cy="412576"/>
          </a:xfrm>
          <a:prstGeom prst="roundRect">
            <a:avLst>
              <a:gd name="adj" fmla="val 50000"/>
            </a:avLst>
          </a:prstGeom>
          <a:solidFill>
            <a:srgbClr val="92D050"/>
          </a:solidFill>
          <a:effectLst>
            <a:outerShdw blurRad="127000" dist="38100" dir="8100000" algn="tr" rotWithShape="0">
              <a:srgbClr val="0070C0">
                <a:alpha val="30000"/>
              </a:srgbClr>
            </a:outerShdw>
          </a:effectLst>
        </p:spPr>
        <p:txBody>
          <a:bodyPr wrap="square" rtlCol="0" anchor="ctr" anchorCtr="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zh-CN" altLang="en-US" sz="2000" b="1" kern="0" dirty="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实例</a:t>
            </a:r>
            <a:r>
              <a:rPr lang="en-US" altLang="zh-CN" sz="2000" b="1" kern="0" dirty="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5-12 </a:t>
            </a:r>
            <a:r>
              <a:rPr lang="zh-CN" altLang="en-US" sz="2000" b="1" kern="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的代码如下所示。</a:t>
            </a:r>
          </a:p>
        </p:txBody>
      </p:sp>
      <p:sp>
        <p:nvSpPr>
          <p:cNvPr id="16" name="圆角矩形 15"/>
          <p:cNvSpPr/>
          <p:nvPr/>
        </p:nvSpPr>
        <p:spPr>
          <a:xfrm>
            <a:off x="7130733" y="3752918"/>
            <a:ext cx="4457700" cy="2267676"/>
          </a:xfrm>
          <a:prstGeom prst="roundRect">
            <a:avLst>
              <a:gd name="adj" fmla="val 5654"/>
            </a:avLst>
          </a:prstGeom>
          <a:solidFill>
            <a:schemeClr val="bg1">
              <a:lumMod val="95000"/>
            </a:schemeClr>
          </a:solidFill>
          <a:ln w="12700" cap="flat" cmpd="sng" algn="ctr">
            <a:solidFill>
              <a:srgbClr val="92D050"/>
            </a:solidFill>
            <a:prstDash val="solid"/>
            <a:miter lim="800000"/>
          </a:ln>
          <a:effectLst/>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zh-CN" altLang="en-US" kern="0" dirty="0">
              <a:solidFill>
                <a:prstClr val="white"/>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7" name="文本框 12"/>
          <p:cNvSpPr txBox="1"/>
          <p:nvPr/>
        </p:nvSpPr>
        <p:spPr>
          <a:xfrm>
            <a:off x="7459018" y="3940801"/>
            <a:ext cx="3801130" cy="412576"/>
          </a:xfrm>
          <a:prstGeom prst="roundRect">
            <a:avLst>
              <a:gd name="adj" fmla="val 50000"/>
            </a:avLst>
          </a:prstGeom>
          <a:solidFill>
            <a:srgbClr val="92D050"/>
          </a:solidFill>
          <a:effectLst>
            <a:outerShdw blurRad="127000" dist="38100" dir="8100000" algn="tr" rotWithShape="0">
              <a:srgbClr val="0070C0">
                <a:alpha val="30000"/>
              </a:srgbClr>
            </a:outerShdw>
          </a:effectLst>
        </p:spPr>
        <p:txBody>
          <a:bodyPr wrap="square" rtlCol="0" anchor="ctr" anchorCtr="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zh-CN" altLang="en-US" sz="1600" kern="0" dirty="0">
                <a:solidFill>
                  <a:prstClr val="white"/>
                </a:solidFill>
                <a:latin typeface="微软雅黑" panose="020B0503020204020204" pitchFamily="34" charset="-122"/>
                <a:ea typeface="微软雅黑" panose="020B0503020204020204" pitchFamily="34" charset="-122"/>
                <a:sym typeface="微软雅黑" panose="020B0503020204020204" pitchFamily="34" charset="-122"/>
              </a:rPr>
              <a:t>运行结果</a:t>
            </a:r>
            <a:endParaRPr kumimoji="0" lang="zh-CN" altLang="en-US" sz="1050" b="0" i="0" u="none" strike="noStrike" kern="0" cap="none" spc="0" normalizeH="0" baseline="0" noProof="0" dirty="0" smtClean="0">
              <a:ln>
                <a:noFill/>
              </a:ln>
              <a:solidFill>
                <a:prstClr val="white"/>
              </a:solidFill>
              <a:effectLst/>
              <a:uLnTx/>
              <a:uFillTx/>
              <a:latin typeface="微软雅黑" panose="020B0503020204020204" pitchFamily="34" charset="-122"/>
              <a:ea typeface="微软雅黑" panose="020B0503020204020204" pitchFamily="34" charset="-122"/>
              <a:sym typeface="微软雅黑" panose="020B0503020204020204" pitchFamily="34" charset="-122"/>
            </a:endParaRPr>
          </a:p>
        </p:txBody>
      </p:sp>
      <p:pic>
        <p:nvPicPr>
          <p:cNvPr id="3" name="图片 2"/>
          <p:cNvPicPr>
            <a:picLocks noChangeAspect="1"/>
          </p:cNvPicPr>
          <p:nvPr/>
        </p:nvPicPr>
        <p:blipFill rotWithShape="1">
          <a:blip r:embed="rId3"/>
          <a:srcRect l="678" t="1911" r="1324" b="-347"/>
          <a:stretch/>
        </p:blipFill>
        <p:spPr>
          <a:xfrm>
            <a:off x="688975" y="3886994"/>
            <a:ext cx="5715000" cy="2133600"/>
          </a:xfrm>
          <a:prstGeom prst="rect">
            <a:avLst/>
          </a:prstGeom>
        </p:spPr>
      </p:pic>
      <p:pic>
        <p:nvPicPr>
          <p:cNvPr id="4" name="图片 3"/>
          <p:cNvPicPr>
            <a:picLocks noChangeAspect="1"/>
          </p:cNvPicPr>
          <p:nvPr/>
        </p:nvPicPr>
        <p:blipFill rotWithShape="1">
          <a:blip r:embed="rId4"/>
          <a:srcRect l="2808" r="33340"/>
          <a:stretch/>
        </p:blipFill>
        <p:spPr>
          <a:xfrm>
            <a:off x="7225983" y="4512488"/>
            <a:ext cx="4267200" cy="1112633"/>
          </a:xfrm>
          <a:prstGeom prst="rect">
            <a:avLst/>
          </a:prstGeom>
        </p:spPr>
      </p:pic>
    </p:spTree>
    <p:extLst>
      <p:ext uri="{BB962C8B-B14F-4D97-AF65-F5344CB8AC3E}">
        <p14:creationId xmlns:p14="http://schemas.microsoft.com/office/powerpoint/2010/main" val="5333478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矩形 21"/>
          <p:cNvSpPr/>
          <p:nvPr/>
        </p:nvSpPr>
        <p:spPr>
          <a:xfrm>
            <a:off x="0" y="4533404"/>
            <a:ext cx="12206061" cy="4880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41" name="矩形 40"/>
          <p:cNvSpPr/>
          <p:nvPr/>
        </p:nvSpPr>
        <p:spPr>
          <a:xfrm>
            <a:off x="0" y="1790204"/>
            <a:ext cx="12206061" cy="4880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 name="标题 1"/>
          <p:cNvSpPr>
            <a:spLocks noGrp="1"/>
          </p:cNvSpPr>
          <p:nvPr>
            <p:ph type="title"/>
          </p:nvPr>
        </p:nvSpPr>
        <p:spPr/>
        <p:txBody>
          <a:bodyPr/>
          <a:lstStyle/>
          <a:p>
            <a:r>
              <a:rPr lang="en-US" altLang="zh-CN" dirty="0">
                <a:latin typeface="微软雅黑" panose="020B0503020204020204" pitchFamily="34" charset="-122"/>
                <a:ea typeface="微软雅黑" panose="020B0503020204020204" pitchFamily="34" charset="-122"/>
                <a:sym typeface="微软雅黑" panose="020B0503020204020204" pitchFamily="34" charset="-122"/>
              </a:rPr>
              <a:t>2</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．使用</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pip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命令下载与安装第三方模块</a:t>
            </a:r>
          </a:p>
        </p:txBody>
      </p:sp>
      <p:sp>
        <p:nvSpPr>
          <p:cNvPr id="12" name="文本框 335"/>
          <p:cNvSpPr txBox="1"/>
          <p:nvPr/>
        </p:nvSpPr>
        <p:spPr>
          <a:xfrm>
            <a:off x="286957" y="1291470"/>
            <a:ext cx="11070017" cy="458074"/>
          </a:xfrm>
          <a:prstGeom prst="rect">
            <a:avLst/>
          </a:prstGeom>
          <a:noFill/>
        </p:spPr>
        <p:txBody>
          <a:bodyPr wrap="square" rtlCol="0">
            <a:spAutoFit/>
          </a:bodyPr>
          <a:lstStyle/>
          <a:p>
            <a:pPr indent="457200">
              <a:lnSpc>
                <a:spcPct val="132000"/>
              </a:lnSpc>
            </a:pP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下载和安装第三方模块可以使用</a:t>
            </a:r>
            <a:r>
              <a:rPr lang="en-US" altLang="zh-CN"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Python </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提供的</a:t>
            </a:r>
            <a:r>
              <a:rPr lang="en-US" altLang="zh-CN"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pip </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命令。</a:t>
            </a:r>
            <a:r>
              <a:rPr lang="en-US" altLang="zh-CN"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pip </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命令的基本</a:t>
            </a:r>
            <a:r>
              <a:rPr lang="zh-CN" altLang="en-US" sz="20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语法格式</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如下。</a:t>
            </a:r>
            <a:endParaRPr lang="en-US" altLang="zh-CN" sz="20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44" name="矩形 43"/>
          <p:cNvSpPr/>
          <p:nvPr/>
        </p:nvSpPr>
        <p:spPr>
          <a:xfrm>
            <a:off x="-7712" y="5715794"/>
            <a:ext cx="12206061" cy="1143795"/>
          </a:xfrm>
          <a:prstGeom prst="rect">
            <a:avLst/>
          </a:prstGeom>
          <a:solidFill>
            <a:srgbClr val="92D05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40" name="文本框 335"/>
          <p:cNvSpPr txBox="1"/>
          <p:nvPr/>
        </p:nvSpPr>
        <p:spPr>
          <a:xfrm>
            <a:off x="610069" y="1790204"/>
            <a:ext cx="11051706" cy="5022914"/>
          </a:xfrm>
          <a:prstGeom prst="rect">
            <a:avLst/>
          </a:prstGeom>
          <a:noFill/>
        </p:spPr>
        <p:txBody>
          <a:bodyPr wrap="square" rtlCol="0">
            <a:spAutoFit/>
          </a:bodyPr>
          <a:lstStyle/>
          <a:p>
            <a:pPr indent="457200">
              <a:lnSpc>
                <a:spcPct val="132000"/>
              </a:lnSpc>
            </a:pPr>
            <a:r>
              <a:rPr lang="en-US" altLang="zh-CN" sz="20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pip &lt;command&gt; [</a:t>
            </a:r>
            <a:r>
              <a:rPr lang="en-US" altLang="zh-CN" sz="20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modulename</a:t>
            </a:r>
            <a:r>
              <a:rPr lang="en-US" altLang="zh-CN" sz="20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p>
          <a:p>
            <a:pPr indent="457200">
              <a:lnSpc>
                <a:spcPts val="1200"/>
              </a:lnSpc>
            </a:pPr>
            <a:endParaRPr lang="en-US" altLang="zh-CN" sz="20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a:p>
            <a:pPr indent="457200">
              <a:lnSpc>
                <a:spcPct val="132000"/>
              </a:lnSpc>
            </a:pPr>
            <a:r>
              <a:rPr lang="zh-CN" altLang="en-US" sz="20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其中</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a:t>
            </a:r>
            <a:r>
              <a:rPr lang="en-US" altLang="zh-CN"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command </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用于指定要执行的命令，常用命令有</a:t>
            </a:r>
            <a:r>
              <a:rPr lang="en-US" altLang="zh-CN"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install</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（用于安装第三方模块）</a:t>
            </a:r>
            <a:r>
              <a:rPr lang="zh-CN" altLang="en-US" sz="20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a:t>
            </a:r>
            <a:r>
              <a:rPr lang="en-US" altLang="zh-CN" sz="20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uninstall</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（用于卸载已经安装的第三方模块）、</a:t>
            </a:r>
            <a:r>
              <a:rPr lang="en-US" altLang="zh-CN"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list</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（用于显示已经安装的第三方模块）等</a:t>
            </a:r>
            <a:r>
              <a:rPr lang="zh-CN" altLang="en-US" sz="20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a:t>
            </a:r>
            <a:r>
              <a:rPr lang="en-US" altLang="zh-CN" sz="2000" dirty="0" err="1"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modulename</a:t>
            </a:r>
            <a:r>
              <a:rPr lang="en-US" altLang="zh-CN" sz="20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为可选参数，用于指定要安装或者卸载的模块名称，有时还可以包括版本号</a:t>
            </a:r>
            <a:r>
              <a:rPr lang="zh-CN" altLang="en-US" sz="20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，当</a:t>
            </a:r>
            <a:r>
              <a:rPr lang="en-US" altLang="zh-CN"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command </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为</a:t>
            </a:r>
            <a:r>
              <a:rPr lang="en-US" altLang="zh-CN"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install </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或者</a:t>
            </a:r>
            <a:r>
              <a:rPr lang="en-US" altLang="zh-CN"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uninstall </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时此参数不能省略。</a:t>
            </a:r>
          </a:p>
          <a:p>
            <a:pPr indent="457200">
              <a:lnSpc>
                <a:spcPct val="132000"/>
              </a:lnSpc>
            </a:pP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例如，安装第三方模块</a:t>
            </a:r>
            <a:r>
              <a:rPr lang="en-US" altLang="zh-CN" sz="2000" dirty="0" err="1">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numpy</a:t>
            </a:r>
            <a:r>
              <a:rPr lang="en-US" altLang="zh-CN"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时，可以在命令提示符窗口中输入以下代码。</a:t>
            </a:r>
          </a:p>
          <a:p>
            <a:pPr indent="457200">
              <a:lnSpc>
                <a:spcPts val="1200"/>
              </a:lnSpc>
            </a:pPr>
            <a:endParaRPr lang="en-US" altLang="zh-CN" sz="20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a:p>
            <a:pPr indent="457200">
              <a:lnSpc>
                <a:spcPct val="132000"/>
              </a:lnSpc>
            </a:pPr>
            <a:r>
              <a:rPr lang="en-US" altLang="zh-CN" sz="20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pip </a:t>
            </a:r>
            <a:r>
              <a:rPr lang="en-US" altLang="zh-CN" sz="20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install </a:t>
            </a:r>
            <a:r>
              <a:rPr lang="en-US" altLang="zh-CN" sz="20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numpy</a:t>
            </a:r>
            <a:endParaRPr lang="en-US" altLang="zh-CN" sz="20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a:p>
            <a:pPr indent="457200">
              <a:lnSpc>
                <a:spcPts val="1200"/>
              </a:lnSpc>
            </a:pPr>
            <a:endParaRPr lang="en-US" altLang="zh-CN" sz="20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a:p>
            <a:pPr indent="457200">
              <a:lnSpc>
                <a:spcPct val="132000"/>
              </a:lnSpc>
            </a:pPr>
            <a:r>
              <a:rPr lang="zh-CN" altLang="en-US" sz="20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执行</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上面的代码，将开始在线安装</a:t>
            </a:r>
            <a:r>
              <a:rPr lang="en-US" altLang="zh-CN" sz="2000" dirty="0" err="1">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numpy</a:t>
            </a:r>
            <a:r>
              <a:rPr lang="en-US" altLang="zh-CN"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模块</a:t>
            </a:r>
            <a:r>
              <a:rPr lang="zh-CN" altLang="en-US" sz="20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a:t>
            </a:r>
            <a:endParaRPr lang="en-US" altLang="zh-CN" sz="20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a:p>
            <a:pPr indent="457200">
              <a:lnSpc>
                <a:spcPct val="132000"/>
              </a:lnSpc>
            </a:pPr>
            <a:endParaRPr lang="zh-CN" altLang="en-US"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a:p>
            <a:pPr indent="457200">
              <a:lnSpc>
                <a:spcPct val="132000"/>
              </a:lnSpc>
            </a:pPr>
            <a:r>
              <a:rPr lang="en-US" altLang="zh-CN" sz="20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20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说明</a:t>
            </a:r>
            <a:r>
              <a:rPr lang="en-US" altLang="zh-CN" sz="20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20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必须通过设置环境参数配置好可执行文件“</a:t>
            </a:r>
            <a:r>
              <a:rPr lang="en-US" altLang="zh-CN" sz="20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pip.exe”</a:t>
            </a:r>
            <a:r>
              <a:rPr lang="zh-CN" altLang="en-US" sz="20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的路径，否则在命令提示</a:t>
            </a:r>
          </a:p>
          <a:p>
            <a:pPr indent="457200">
              <a:lnSpc>
                <a:spcPct val="132000"/>
              </a:lnSpc>
            </a:pPr>
            <a:r>
              <a:rPr lang="zh-CN" altLang="en-US" sz="20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符窗口中无法识别</a:t>
            </a:r>
            <a:r>
              <a:rPr lang="en-US" altLang="zh-CN" sz="20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pip </a:t>
            </a:r>
            <a:r>
              <a:rPr lang="zh-CN" altLang="en-US" sz="20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命令。</a:t>
            </a:r>
          </a:p>
        </p:txBody>
      </p:sp>
    </p:spTree>
    <p:extLst>
      <p:ext uri="{BB962C8B-B14F-4D97-AF65-F5344CB8AC3E}">
        <p14:creationId xmlns:p14="http://schemas.microsoft.com/office/powerpoint/2010/main" val="375220639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73026" y="0"/>
            <a:ext cx="12344401" cy="6859588"/>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ECECF2">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21963" tIns="60981" rIns="121963" bIns="60981"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 name="矩形 5"/>
          <p:cNvSpPr/>
          <p:nvPr/>
        </p:nvSpPr>
        <p:spPr>
          <a:xfrm>
            <a:off x="-73025" y="565785"/>
            <a:ext cx="12344400" cy="1076960"/>
          </a:xfrm>
          <a:prstGeom prst="rect">
            <a:avLst/>
          </a:prstGeom>
          <a:solidFill>
            <a:srgbClr val="1A8A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2" name="Rectangle 3"/>
          <p:cNvSpPr txBox="1">
            <a:spLocks noRot="1" noChangeArrowheads="1"/>
          </p:cNvSpPr>
          <p:nvPr/>
        </p:nvSpPr>
        <p:spPr>
          <a:xfrm>
            <a:off x="-85726" y="1642914"/>
            <a:ext cx="5797549" cy="4270375"/>
          </a:xfrm>
          <a:prstGeom prst="rect">
            <a:avLst/>
          </a:prstGeom>
        </p:spPr>
        <p:txBody>
          <a:bodyPr vert="horz" lIns="121917" tIns="60958" rIns="121917" bIns="60958" rtlCol="0">
            <a:normAutofit/>
          </a:bodyPr>
          <a:lstStyle>
            <a:lvl1pPr marL="457200" indent="-457200" algn="l" defTabSz="1219835" rtl="0" eaLnBrk="1" latinLnBrk="0" hangingPunct="1">
              <a:spcBef>
                <a:spcPct val="20000"/>
              </a:spcBef>
              <a:buSzPct val="80000"/>
              <a:buFont typeface="Wingdings" panose="05000000000000000000" pitchFamily="2" charset="2"/>
              <a:buChar char="l"/>
              <a:defRPr sz="2000" kern="1200">
                <a:solidFill>
                  <a:schemeClr val="tx1"/>
                </a:solidFill>
                <a:latin typeface="+mn-lt"/>
                <a:ea typeface="+mn-ea"/>
                <a:cs typeface="+mn-cs"/>
              </a:defRPr>
            </a:lvl1pPr>
            <a:lvl2pPr marL="991235" indent="-381000" algn="l" defTabSz="1219835"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1524635" indent="-304800" algn="l" defTabSz="1219835"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2134235" indent="-304800" algn="l" defTabSz="1219835"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744470" indent="-304800" algn="l" defTabSz="1219835"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3354070" indent="-304800" algn="l" defTabSz="1219835"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6pPr>
            <a:lvl7pPr marL="3963670" indent="-304800" algn="l" defTabSz="1219835"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7pPr>
            <a:lvl8pPr marL="4573905" indent="-304800" algn="l" defTabSz="1219835"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8pPr>
            <a:lvl9pPr marL="5183505" indent="-304800" algn="l" defTabSz="1219835"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9pPr>
          </a:lstStyle>
          <a:p>
            <a:endParaRPr lang="zh-CN" altLang="en-US"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7" name="TextBox 1"/>
          <p:cNvSpPr txBox="1"/>
          <p:nvPr/>
        </p:nvSpPr>
        <p:spPr>
          <a:xfrm>
            <a:off x="2289175" y="635737"/>
            <a:ext cx="1641475" cy="82364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60981" rtlCol="0">
            <a:spAutoFit/>
          </a:bodyPr>
          <a:lstStyle/>
          <a:p>
            <a:pPr>
              <a:lnSpc>
                <a:spcPts val="6935"/>
              </a:lnSpc>
            </a:pPr>
            <a:r>
              <a:rPr lang="zh-CN" altLang="en-US" sz="3200" dirty="0">
                <a:solidFill>
                  <a:schemeClr val="bg1"/>
                </a:solidFill>
                <a:latin typeface="微软雅黑" panose="020B0503020204020204" pitchFamily="34" charset="-122"/>
                <a:ea typeface="微软雅黑" panose="020B0503020204020204" pitchFamily="34" charset="-122"/>
                <a:cs typeface="Microsoft YaHei UI" panose="020B0503020204020204" pitchFamily="18" charset="-122"/>
                <a:sym typeface="微软雅黑" panose="020B0503020204020204" pitchFamily="34" charset="-122"/>
              </a:rPr>
              <a:t>循序渐进</a:t>
            </a:r>
          </a:p>
        </p:txBody>
      </p:sp>
      <p:sp>
        <p:nvSpPr>
          <p:cNvPr id="8" name="矩形 7"/>
          <p:cNvSpPr/>
          <p:nvPr/>
        </p:nvSpPr>
        <p:spPr>
          <a:xfrm>
            <a:off x="1527175" y="652145"/>
            <a:ext cx="304800" cy="914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20" name="组合 19"/>
          <p:cNvGrpSpPr/>
          <p:nvPr/>
        </p:nvGrpSpPr>
        <p:grpSpPr>
          <a:xfrm>
            <a:off x="0" y="2286635"/>
            <a:ext cx="1690370" cy="1022350"/>
            <a:chOff x="25399" y="883487"/>
            <a:chExt cx="3581401" cy="1022307"/>
          </a:xfrm>
        </p:grpSpPr>
        <p:cxnSp>
          <p:nvCxnSpPr>
            <p:cNvPr id="21" name="直接连接符 20"/>
            <p:cNvCxnSpPr/>
            <p:nvPr/>
          </p:nvCxnSpPr>
          <p:spPr>
            <a:xfrm>
              <a:off x="25399" y="883487"/>
              <a:ext cx="3581401"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25399" y="1040650"/>
              <a:ext cx="3581401"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a:off x="25399" y="1212100"/>
              <a:ext cx="3581401"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a:xfrm>
              <a:off x="25399" y="1405731"/>
              <a:ext cx="3581401"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a:off x="25399" y="1577181"/>
              <a:ext cx="3581401"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a:off x="25399" y="1734344"/>
              <a:ext cx="3581401"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25399" y="1905794"/>
              <a:ext cx="3581401" cy="0"/>
            </a:xfrm>
            <a:prstGeom prst="line">
              <a:avLst/>
            </a:prstGeom>
            <a:ln w="19050"/>
          </p:spPr>
          <p:style>
            <a:lnRef idx="1">
              <a:schemeClr val="accent1"/>
            </a:lnRef>
            <a:fillRef idx="0">
              <a:schemeClr val="accent1"/>
            </a:fillRef>
            <a:effectRef idx="0">
              <a:schemeClr val="accent1"/>
            </a:effectRef>
            <a:fontRef idx="minor">
              <a:schemeClr val="tx1"/>
            </a:fontRef>
          </p:style>
        </p:cxnSp>
      </p:grpSp>
      <p:graphicFrame>
        <p:nvGraphicFramePr>
          <p:cNvPr id="29" name="表格 28"/>
          <p:cNvGraphicFramePr>
            <a:graphicFrameLocks noGrp="1"/>
          </p:cNvGraphicFramePr>
          <p:nvPr>
            <p:custDataLst>
              <p:tags r:id="rId1"/>
            </p:custDataLst>
            <p:extLst>
              <p:ext uri="{D42A27DB-BD31-4B8C-83A1-F6EECF244321}">
                <p14:modId xmlns:p14="http://schemas.microsoft.com/office/powerpoint/2010/main" val="3249427674"/>
              </p:ext>
            </p:extLst>
          </p:nvPr>
        </p:nvGraphicFramePr>
        <p:xfrm>
          <a:off x="2289174" y="2210435"/>
          <a:ext cx="9296401" cy="4527872"/>
        </p:xfrm>
        <a:graphic>
          <a:graphicData uri="http://schemas.openxmlformats.org/drawingml/2006/table">
            <a:tbl>
              <a:tblPr firstRow="1" bandRow="1">
                <a:tableStyleId>{3B4B98B0-60AC-42C2-AFA5-B58CD77FA1E5}</a:tableStyleId>
              </a:tblPr>
              <a:tblGrid>
                <a:gridCol w="4724401">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2628">
                <a:tc>
                  <a:txBody>
                    <a:bodyPr/>
                    <a:lstStyle/>
                    <a:p>
                      <a:pPr indent="0" algn="l"/>
                      <a:r>
                        <a:rPr lang="zh-CN" altLang="en-US" sz="1400" dirty="0" smtClean="0">
                          <a:latin typeface="微软雅黑" panose="020B0503020204020204" pitchFamily="34" charset="-122"/>
                          <a:ea typeface="微软雅黑" panose="020B0503020204020204" pitchFamily="34" charset="-122"/>
                          <a:sym typeface="微软雅黑" panose="020B0503020204020204" pitchFamily="34" charset="-122"/>
                        </a:rPr>
                        <a:t>知识要点</a:t>
                      </a:r>
                    </a:p>
                  </a:txBody>
                  <a:tcPr/>
                </a:tc>
                <a:tc>
                  <a:txBody>
                    <a:bodyPr/>
                    <a:lstStyle>
                      <a:lvl1pPr marL="342900" indent="-342900" algn="l">
                        <a:spcBef>
                          <a:spcPct val="20000"/>
                        </a:spcBef>
                        <a:defRPr sz="2000" b="1">
                          <a:solidFill>
                            <a:schemeClr val="tx1"/>
                          </a:solidFill>
                          <a:latin typeface="Arial" panose="020B0604020202020204" pitchFamily="34" charset="0"/>
                          <a:ea typeface="黑体" panose="02010609060101010101" pitchFamily="49" charset="-122"/>
                        </a:defRPr>
                      </a:lvl1pPr>
                      <a:lvl2pPr marL="742950" indent="-285750" algn="l">
                        <a:spcBef>
                          <a:spcPct val="20000"/>
                        </a:spcBef>
                        <a:defRPr b="1">
                          <a:solidFill>
                            <a:schemeClr val="tx1"/>
                          </a:solidFill>
                          <a:latin typeface="Arial" panose="020B0604020202020204" pitchFamily="34" charset="0"/>
                          <a:ea typeface="黑体" panose="02010609060101010101" pitchFamily="49" charset="-122"/>
                        </a:defRPr>
                      </a:lvl2pPr>
                      <a:lvl3pPr marL="1143000" indent="-228600" algn="l">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lgn="l">
                        <a:spcBef>
                          <a:spcPct val="20000"/>
                        </a:spcBef>
                        <a:defRPr>
                          <a:solidFill>
                            <a:schemeClr val="tx1"/>
                          </a:solidFill>
                          <a:latin typeface="Arial" panose="020B0604020202020204" pitchFamily="34" charset="0"/>
                          <a:ea typeface="宋体" panose="02010600030101010101" pitchFamily="2" charset="-122"/>
                        </a:defRPr>
                      </a:lvl4pPr>
                      <a:lvl5pPr marL="2057400" indent="-228600" algn="l">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zh-CN" altLang="en-US" sz="1400" b="0" i="0" u="none" strike="noStrike" cap="none" normalizeH="0" baseline="0" dirty="0">
                        <a:ln>
                          <a:noFill/>
                        </a:ln>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sym typeface="微软雅黑" panose="020B0503020204020204" pitchFamily="34" charset="-122"/>
                      </a:endParaRPr>
                    </a:p>
                  </a:txBody>
                  <a:tcPr marT="45725" marB="45725" anchor="ctr" horzOverflow="overflow"/>
                </a:tc>
                <a:extLst>
                  <a:ext uri="{0D108BD9-81ED-4DB2-BD59-A6C34878D82A}">
                    <a16:rowId xmlns:a16="http://schemas.microsoft.com/office/drawing/2014/main" val="10000"/>
                  </a:ext>
                </a:extLst>
              </a:tr>
              <a:tr h="4155244">
                <a:tc>
                  <a:txBody>
                    <a:bodyPr/>
                    <a:lstStyle/>
                    <a:p>
                      <a:pPr marL="0" marR="0" lvl="0" indent="0" algn="l" defTabSz="914400" rtl="0" fontAlgn="base">
                        <a:lnSpc>
                          <a:spcPct val="150000"/>
                        </a:lnSpc>
                        <a:spcBef>
                          <a:spcPts val="0"/>
                        </a:spcBef>
                        <a:spcAft>
                          <a:spcPct val="0"/>
                        </a:spcAft>
                        <a:buClrTx/>
                        <a:buSzTx/>
                        <a:buFontTx/>
                        <a:buNone/>
                      </a:pPr>
                      <a:r>
                        <a:rPr kumimoji="0" lang="en-US" altLang="zh-CN" sz="1600" b="1" u="none" strike="noStrike" kern="1200" cap="none" normalizeH="0" baseline="0" dirty="0" smtClean="0">
                          <a:ln>
                            <a:noFill/>
                          </a:ln>
                          <a:solidFill>
                            <a:schemeClr val="tx1">
                              <a:lumMod val="95000"/>
                              <a:lumOff val="5000"/>
                            </a:schemeClr>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5.1 Python</a:t>
                      </a:r>
                      <a:r>
                        <a:rPr kumimoji="0" lang="zh-CN" altLang="en-US" sz="1600" b="1" u="none" strike="noStrike" kern="1200" cap="none" normalizeH="0" baseline="0" dirty="0" smtClean="0">
                          <a:ln>
                            <a:noFill/>
                          </a:ln>
                          <a:solidFill>
                            <a:schemeClr val="tx1">
                              <a:lumMod val="95000"/>
                              <a:lumOff val="5000"/>
                            </a:schemeClr>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数学函数的应用</a:t>
                      </a:r>
                      <a:endParaRPr kumimoji="0" lang="en-US" altLang="zh-CN" sz="1600" b="1" u="none" strike="noStrike" kern="1200" cap="none" normalizeH="0" baseline="0" dirty="0" smtClean="0">
                        <a:ln>
                          <a:noFill/>
                        </a:ln>
                        <a:solidFill>
                          <a:schemeClr val="tx1">
                            <a:lumMod val="95000"/>
                            <a:lumOff val="5000"/>
                          </a:schemeClr>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5.1.1 Python</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数学常量</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5.1.2 Python</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常用数学运算函数</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任务</a:t>
                      </a: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5-1】</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编写程序绘制爱心</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eaLnBrk="1" fontAlgn="base" latinLnBrk="0" hangingPunct="1">
                        <a:lnSpc>
                          <a:spcPct val="150000"/>
                        </a:lnSpc>
                        <a:spcBef>
                          <a:spcPts val="0"/>
                        </a:spcBef>
                        <a:spcAft>
                          <a:spcPct val="0"/>
                        </a:spcAft>
                        <a:buClrTx/>
                        <a:buSzTx/>
                        <a:buFontTx/>
                        <a:buNone/>
                      </a:pPr>
                      <a:r>
                        <a:rPr kumimoji="0" lang="en-US" altLang="zh-CN" sz="1600" b="1" u="none" strike="noStrike" kern="1200" cap="none" normalizeH="0" baseline="0" dirty="0" smtClean="0">
                          <a:ln>
                            <a:noFill/>
                          </a:ln>
                          <a:solidFill>
                            <a:schemeClr val="tx1">
                              <a:lumMod val="95000"/>
                              <a:lumOff val="5000"/>
                            </a:schemeClr>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5.2 Python</a:t>
                      </a:r>
                      <a:r>
                        <a:rPr kumimoji="0" lang="zh-CN" altLang="en-US" sz="1600" b="1" u="none" strike="noStrike" kern="1200" cap="none" normalizeH="0" baseline="0" dirty="0" smtClean="0">
                          <a:ln>
                            <a:noFill/>
                          </a:ln>
                          <a:solidFill>
                            <a:schemeClr val="tx1">
                              <a:lumMod val="95000"/>
                              <a:lumOff val="5000"/>
                            </a:schemeClr>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函数的定义与调用</a:t>
                      </a:r>
                      <a:endParaRPr kumimoji="0" lang="en-US" altLang="zh-CN" sz="1600" b="1" u="none" strike="noStrike" kern="1200" cap="none" normalizeH="0" baseline="0" dirty="0" smtClean="0">
                        <a:ln>
                          <a:noFill/>
                        </a:ln>
                        <a:solidFill>
                          <a:schemeClr val="tx1">
                            <a:lumMod val="95000"/>
                            <a:lumOff val="5000"/>
                          </a:schemeClr>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5.2.1 </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定义函数</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5.2.2 </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调用函数</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任务</a:t>
                      </a: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5-2】</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定义函数计算总金额、优惠金额和实付金额等数据</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eaLnBrk="1" fontAlgn="base" latinLnBrk="0" hangingPunct="1">
                        <a:lnSpc>
                          <a:spcPct val="150000"/>
                        </a:lnSpc>
                        <a:spcBef>
                          <a:spcPts val="0"/>
                        </a:spcBef>
                        <a:spcAft>
                          <a:spcPct val="0"/>
                        </a:spcAft>
                        <a:buClrTx/>
                        <a:buSzTx/>
                        <a:buFontTx/>
                        <a:buNone/>
                      </a:pPr>
                      <a:r>
                        <a:rPr kumimoji="0" lang="en-US" altLang="zh-CN" sz="1600" b="1" u="none" strike="noStrike" kern="1200" cap="none" normalizeH="0" baseline="0" dirty="0" smtClean="0">
                          <a:ln>
                            <a:noFill/>
                          </a:ln>
                          <a:solidFill>
                            <a:schemeClr val="tx1">
                              <a:lumMod val="95000"/>
                              <a:lumOff val="5000"/>
                            </a:schemeClr>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5.3 Python</a:t>
                      </a:r>
                      <a:r>
                        <a:rPr kumimoji="0" lang="zh-CN" altLang="en-US" sz="1600" b="1" u="none" strike="noStrike" kern="1200" cap="none" normalizeH="0" baseline="0" dirty="0" smtClean="0">
                          <a:ln>
                            <a:noFill/>
                          </a:ln>
                          <a:solidFill>
                            <a:schemeClr val="tx1">
                              <a:lumMod val="95000"/>
                              <a:lumOff val="5000"/>
                            </a:schemeClr>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函数的参数</a:t>
                      </a:r>
                      <a:endParaRPr kumimoji="0" lang="en-US" altLang="zh-CN" sz="1600" b="1" u="none" strike="noStrike" kern="1200" cap="none" normalizeH="0" baseline="0" dirty="0" smtClean="0">
                        <a:ln>
                          <a:noFill/>
                        </a:ln>
                        <a:solidFill>
                          <a:schemeClr val="tx1">
                            <a:lumMod val="95000"/>
                            <a:lumOff val="5000"/>
                          </a:schemeClr>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5.3.1 Python</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函数的参数传递</a:t>
                      </a:r>
                      <a:endParaRPr kumimoji="0" lang="en-US" altLang="zh-CN" sz="14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txBody>
                  <a:tcPr anchor="ctr"/>
                </a:tc>
                <a:tc>
                  <a:txBody>
                    <a:bodyPr/>
                    <a:lstStyle/>
                    <a:p>
                      <a:pPr marL="0" marR="0" lvl="0" indent="0" algn="l" defTabSz="914400" rtl="0" eaLnBrk="1" fontAlgn="base" latinLnBrk="0" hangingPunct="1">
                        <a:lnSpc>
                          <a:spcPct val="150000"/>
                        </a:lnSpc>
                        <a:spcBef>
                          <a:spcPts val="0"/>
                        </a:spcBef>
                        <a:spcAft>
                          <a:spcPct val="0"/>
                        </a:spcAft>
                        <a:buClrTx/>
                        <a:buSzTx/>
                        <a:buFontTx/>
                        <a:buNone/>
                        <a:tabLst/>
                        <a:defRPr/>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5.3.2 Python</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函数的参数类型</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eaLnBrk="1" fontAlgn="base" latinLnBrk="0" hangingPunct="1">
                        <a:lnSpc>
                          <a:spcPct val="150000"/>
                        </a:lnSpc>
                        <a:spcBef>
                          <a:spcPts val="0"/>
                        </a:spcBef>
                        <a:spcAft>
                          <a:spcPct val="0"/>
                        </a:spcAft>
                        <a:buClrTx/>
                        <a:buSzTx/>
                        <a:buFontTx/>
                        <a:buNone/>
                      </a:pPr>
                      <a:r>
                        <a:rPr kumimoji="0" lang="en-US" altLang="zh-CN" sz="1600" b="1" u="none" strike="noStrike" kern="1200" cap="none" normalizeH="0" baseline="0" dirty="0" smtClean="0">
                          <a:ln>
                            <a:noFill/>
                          </a:ln>
                          <a:solidFill>
                            <a:schemeClr val="tx1">
                              <a:lumMod val="95000"/>
                              <a:lumOff val="5000"/>
                            </a:schemeClr>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5.4 </a:t>
                      </a:r>
                      <a:r>
                        <a:rPr kumimoji="0" lang="zh-CN" altLang="en-US" sz="1600" b="1" u="none" strike="noStrike" kern="1200" cap="none" normalizeH="0" baseline="0" dirty="0" smtClean="0">
                          <a:ln>
                            <a:noFill/>
                          </a:ln>
                          <a:solidFill>
                            <a:schemeClr val="tx1">
                              <a:lumMod val="95000"/>
                              <a:lumOff val="5000"/>
                            </a:schemeClr>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函数变量的作用域</a:t>
                      </a:r>
                      <a:endParaRPr kumimoji="0" lang="en-US" altLang="zh-CN" sz="1600" b="1" u="none" strike="noStrike" kern="1200" cap="none" normalizeH="0" baseline="0" dirty="0" smtClean="0">
                        <a:ln>
                          <a:noFill/>
                        </a:ln>
                        <a:solidFill>
                          <a:schemeClr val="tx1">
                            <a:lumMod val="95000"/>
                            <a:lumOff val="5000"/>
                          </a:schemeClr>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eaLnBrk="1" fontAlgn="base" latinLnBrk="0" hangingPunct="1">
                        <a:lnSpc>
                          <a:spcPct val="150000"/>
                        </a:lnSpc>
                        <a:spcBef>
                          <a:spcPts val="0"/>
                        </a:spcBef>
                        <a:spcAft>
                          <a:spcPct val="0"/>
                        </a:spcAft>
                        <a:buClrTx/>
                        <a:buSzTx/>
                        <a:buFontTx/>
                        <a:buNone/>
                      </a:pPr>
                      <a:r>
                        <a:rPr kumimoji="0" lang="en-US" altLang="zh-CN" sz="1600" b="1" u="none" strike="noStrike" kern="1200" cap="none" normalizeH="0" baseline="0" dirty="0" smtClean="0">
                          <a:ln>
                            <a:noFill/>
                          </a:ln>
                          <a:solidFill>
                            <a:srgbClr val="3A4187"/>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5.5 Python</a:t>
                      </a:r>
                      <a:r>
                        <a:rPr kumimoji="0" lang="zh-CN" altLang="en-US" sz="1600" b="1" u="none" strike="noStrike" kern="1200" cap="none" normalizeH="0" baseline="0" dirty="0" smtClean="0">
                          <a:ln>
                            <a:noFill/>
                          </a:ln>
                          <a:solidFill>
                            <a:srgbClr val="3A4187"/>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模块的创建与导入</a:t>
                      </a:r>
                      <a:endParaRPr kumimoji="0" lang="en-US" altLang="zh-CN" sz="1600" b="1" u="none" strike="noStrike" kern="1200" cap="none" normalizeH="0" baseline="0" dirty="0" smtClean="0">
                        <a:ln>
                          <a:noFill/>
                        </a:ln>
                        <a:solidFill>
                          <a:srgbClr val="3A4187"/>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5.5.1 </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创建模块</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5.5.2 </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导入模块</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5.5.3 </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导入与使用</a:t>
                      </a: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Python</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的标准模块</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5.5.4 </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使用内置函数</a:t>
                      </a:r>
                      <a:r>
                        <a:rPr kumimoji="0" lang="en-US" altLang="zh-CN" sz="1600" b="0" u="none" strike="noStrike" kern="1200" cap="none" normalizeH="0" baseline="0" dirty="0" err="1"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dir</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5.5.5 __name__</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属性</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eaLnBrk="1" fontAlgn="base" latinLnBrk="0" hangingPunct="1">
                        <a:lnSpc>
                          <a:spcPct val="150000"/>
                        </a:lnSpc>
                        <a:spcBef>
                          <a:spcPts val="0"/>
                        </a:spcBef>
                        <a:spcAft>
                          <a:spcPct val="0"/>
                        </a:spcAft>
                        <a:buClrTx/>
                        <a:buSzTx/>
                        <a:buFontTx/>
                        <a:buNone/>
                      </a:pPr>
                      <a:r>
                        <a:rPr kumimoji="0" lang="en-US" altLang="zh-CN" sz="1600" b="1"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5.6 Python</a:t>
                      </a:r>
                      <a:r>
                        <a:rPr kumimoji="0" lang="zh-CN" altLang="en-US" sz="1600" b="1"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中创建与使用包</a:t>
                      </a:r>
                      <a:endParaRPr kumimoji="0" lang="en-US" altLang="zh-CN" sz="1600" b="1"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5.6.1 </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创建包</a:t>
                      </a: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5.6.2 </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使用包</a:t>
                      </a:r>
                      <a:endParaRPr kumimoji="0" lang="zh-CN" altLang="en-US" sz="1600" b="0" i="0" u="none" strike="noStrike"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sym typeface="微软雅黑" panose="020B0503020204020204" pitchFamily="34" charset="-122"/>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41899777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矩形 17"/>
          <p:cNvSpPr/>
          <p:nvPr/>
        </p:nvSpPr>
        <p:spPr>
          <a:xfrm>
            <a:off x="0" y="6249194"/>
            <a:ext cx="12206061" cy="58070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 name="标题 1"/>
          <p:cNvSpPr>
            <a:spLocks noGrp="1"/>
          </p:cNvSpPr>
          <p:nvPr>
            <p:ph type="title"/>
          </p:nvPr>
        </p:nvSpPr>
        <p:spPr/>
        <p:txBody>
          <a:bodyPr/>
          <a:lstStyle/>
          <a:p>
            <a:r>
              <a:rPr lang="en-US" altLang="zh-CN" dirty="0">
                <a:latin typeface="微软雅黑" panose="020B0503020204020204" pitchFamily="34" charset="-122"/>
                <a:ea typeface="微软雅黑" panose="020B0503020204020204" pitchFamily="34" charset="-122"/>
                <a:sym typeface="微软雅黑" panose="020B0503020204020204" pitchFamily="34" charset="-122"/>
              </a:rPr>
              <a:t>5.5.1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创建模块</a:t>
            </a:r>
          </a:p>
        </p:txBody>
      </p:sp>
      <p:sp>
        <p:nvSpPr>
          <p:cNvPr id="8" name="内容占位符 3"/>
          <p:cNvSpPr>
            <a:spLocks noGrp="1"/>
          </p:cNvSpPr>
          <p:nvPr>
            <p:ph idx="13"/>
          </p:nvPr>
        </p:nvSpPr>
        <p:spPr>
          <a:xfrm>
            <a:off x="841376" y="1219994"/>
            <a:ext cx="5867400" cy="3886200"/>
          </a:xfrm>
        </p:spPr>
        <p:txBody>
          <a:bodyPr>
            <a:noAutofit/>
          </a:bodyPr>
          <a:lstStyle/>
          <a:p>
            <a:pPr indent="457200">
              <a:lnSpc>
                <a:spcPct val="132000"/>
              </a:lnSpc>
            </a:pP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通过创建模块可以将相关的变量定义和函数定义编写在一个独立的</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Python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文件中，</a:t>
            </a:r>
            <a:r>
              <a:rPr lang="zh-CN" altLang="en-US" dirty="0" smtClean="0">
                <a:latin typeface="微软雅黑" panose="020B0503020204020204" pitchFamily="34" charset="-122"/>
                <a:ea typeface="微软雅黑" panose="020B0503020204020204" pitchFamily="34" charset="-122"/>
                <a:sym typeface="微软雅黑" panose="020B0503020204020204" pitchFamily="34" charset="-122"/>
              </a:rPr>
              <a:t>并且</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将该文件命名为“模块名称</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a:t>
            </a:r>
            <a:r>
              <a:rPr lang="en-US" altLang="zh-CN" dirty="0" err="1">
                <a:latin typeface="微软雅黑" panose="020B0503020204020204" pitchFamily="34" charset="-122"/>
                <a:ea typeface="微软雅黑" panose="020B0503020204020204" pitchFamily="34" charset="-122"/>
                <a:sym typeface="微软雅黑" panose="020B0503020204020204" pitchFamily="34" charset="-122"/>
              </a:rPr>
              <a:t>py</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，也就是说，创建模块，实际就是创建一个</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a:t>
            </a:r>
            <a:r>
              <a:rPr lang="en-US" altLang="zh-CN" dirty="0" err="1">
                <a:latin typeface="微软雅黑" panose="020B0503020204020204" pitchFamily="34" charset="-122"/>
                <a:ea typeface="微软雅黑" panose="020B0503020204020204" pitchFamily="34" charset="-122"/>
                <a:sym typeface="微软雅黑" panose="020B0503020204020204" pitchFamily="34" charset="-122"/>
              </a:rPr>
              <a:t>py</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文件。</a:t>
            </a:r>
            <a:r>
              <a:rPr lang="zh-CN" altLang="en-US" dirty="0" smtClean="0">
                <a:latin typeface="微软雅黑" panose="020B0503020204020204" pitchFamily="34" charset="-122"/>
                <a:ea typeface="微软雅黑" panose="020B0503020204020204" pitchFamily="34" charset="-122"/>
                <a:sym typeface="微软雅黑" panose="020B0503020204020204" pitchFamily="34" charset="-122"/>
              </a:rPr>
              <a:t>创建</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模块时，设置的模块名称尽量不要与</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Python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自带的标准模块重名。模块创建完成后，</a:t>
            </a:r>
            <a:r>
              <a:rPr lang="zh-CN" altLang="en-US" dirty="0" smtClean="0">
                <a:latin typeface="微软雅黑" panose="020B0503020204020204" pitchFamily="34" charset="-122"/>
                <a:ea typeface="微软雅黑" panose="020B0503020204020204" pitchFamily="34" charset="-122"/>
                <a:sym typeface="微软雅黑" panose="020B0503020204020204" pitchFamily="34" charset="-122"/>
              </a:rPr>
              <a:t>就可以</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在其他程序中导入并使用该模块了。</a:t>
            </a:r>
          </a:p>
          <a:p>
            <a:pPr indent="457200">
              <a:lnSpc>
                <a:spcPct val="132000"/>
              </a:lnSpc>
            </a:pP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在“</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D:\PycharmProject\Unit05”</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文件夹中创建一个自定义模块“</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fibonacci.py”</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，代码</a:t>
            </a:r>
            <a:r>
              <a:rPr lang="zh-CN" altLang="en-US" dirty="0" smtClean="0">
                <a:latin typeface="微软雅黑" panose="020B0503020204020204" pitchFamily="34" charset="-122"/>
                <a:ea typeface="微软雅黑" panose="020B0503020204020204" pitchFamily="34" charset="-122"/>
                <a:sym typeface="微软雅黑" panose="020B0503020204020204" pitchFamily="34" charset="-122"/>
              </a:rPr>
              <a:t>如右图所</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示。</a:t>
            </a:r>
          </a:p>
        </p:txBody>
      </p:sp>
      <p:pic>
        <p:nvPicPr>
          <p:cNvPr id="3" name="图片 2"/>
          <p:cNvPicPr>
            <a:picLocks noChangeAspect="1"/>
          </p:cNvPicPr>
          <p:nvPr/>
        </p:nvPicPr>
        <p:blipFill rotWithShape="1">
          <a:blip r:embed="rId3"/>
          <a:srcRect r="47407"/>
          <a:stretch/>
        </p:blipFill>
        <p:spPr>
          <a:xfrm>
            <a:off x="6915632" y="1220789"/>
            <a:ext cx="5279543" cy="3504406"/>
          </a:xfrm>
          <a:prstGeom prst="rect">
            <a:avLst/>
          </a:prstGeom>
        </p:spPr>
      </p:pic>
      <p:sp>
        <p:nvSpPr>
          <p:cNvPr id="15" name="内容占位符 3"/>
          <p:cNvSpPr>
            <a:spLocks noGrp="1"/>
          </p:cNvSpPr>
          <p:nvPr>
            <p:ph idx="13"/>
          </p:nvPr>
        </p:nvSpPr>
        <p:spPr>
          <a:xfrm>
            <a:off x="841375" y="5334794"/>
            <a:ext cx="10972800" cy="2819400"/>
          </a:xfrm>
        </p:spPr>
        <p:txBody>
          <a:bodyPr>
            <a:normAutofit/>
          </a:bodyPr>
          <a:lstStyle/>
          <a:p>
            <a:pPr indent="457200">
              <a:lnSpc>
                <a:spcPct val="132000"/>
              </a:lnSpc>
            </a:pP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自定义模块完成后，可以通过“</a:t>
            </a:r>
            <a:r>
              <a:rPr lang="en-US" altLang="zh-CN" dirty="0" err="1">
                <a:latin typeface="微软雅黑" panose="020B0503020204020204" pitchFamily="34" charset="-122"/>
                <a:ea typeface="微软雅黑" panose="020B0503020204020204" pitchFamily="34" charset="-122"/>
                <a:sym typeface="微软雅黑" panose="020B0503020204020204" pitchFamily="34" charset="-122"/>
              </a:rPr>
              <a:t>modname.itemname</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这样的表示法来访问模块内的函数。</a:t>
            </a:r>
          </a:p>
          <a:p>
            <a:pPr indent="457200">
              <a:lnSpc>
                <a:spcPct val="132000"/>
              </a:lnSpc>
            </a:pP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示例如下。</a:t>
            </a:r>
          </a:p>
          <a:p>
            <a:pPr indent="457200">
              <a:lnSpc>
                <a:spcPct val="132000"/>
              </a:lnSpc>
            </a:pPr>
            <a:r>
              <a:rPr lang="en-US" altLang="zh-CN"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&gt;&gt;&gt;fibonacci.fib1</a:t>
            </a:r>
            <a:endParaRPr lang="zh-CN" altLang="en-US"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extLst>
      <p:ext uri="{BB962C8B-B14F-4D97-AF65-F5344CB8AC3E}">
        <p14:creationId xmlns:p14="http://schemas.microsoft.com/office/powerpoint/2010/main" val="190394276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14"/>
          <p:cNvSpPr/>
          <p:nvPr/>
        </p:nvSpPr>
        <p:spPr>
          <a:xfrm>
            <a:off x="0" y="3048794"/>
            <a:ext cx="12206061" cy="73310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 name="标题 1"/>
          <p:cNvSpPr>
            <a:spLocks noGrp="1"/>
          </p:cNvSpPr>
          <p:nvPr>
            <p:ph type="title"/>
          </p:nvPr>
        </p:nvSpPr>
        <p:spPr/>
        <p:txBody>
          <a:bodyPr/>
          <a:lstStyle/>
          <a:p>
            <a:r>
              <a:rPr lang="en-US" altLang="zh-CN" dirty="0">
                <a:latin typeface="微软雅黑" panose="020B0503020204020204" pitchFamily="34" charset="-122"/>
                <a:ea typeface="微软雅黑" panose="020B0503020204020204" pitchFamily="34" charset="-122"/>
                <a:sym typeface="微软雅黑" panose="020B0503020204020204" pitchFamily="34" charset="-122"/>
              </a:rPr>
              <a:t>5.5.2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导入模块</a:t>
            </a:r>
          </a:p>
        </p:txBody>
      </p:sp>
      <p:sp>
        <p:nvSpPr>
          <p:cNvPr id="6" name="文本框 335"/>
          <p:cNvSpPr txBox="1"/>
          <p:nvPr/>
        </p:nvSpPr>
        <p:spPr>
          <a:xfrm>
            <a:off x="286958" y="991395"/>
            <a:ext cx="11413592" cy="458074"/>
          </a:xfrm>
          <a:prstGeom prst="rect">
            <a:avLst/>
          </a:prstGeom>
          <a:noFill/>
        </p:spPr>
        <p:txBody>
          <a:bodyPr wrap="square" rtlCol="0">
            <a:spAutoFit/>
          </a:bodyPr>
          <a:lstStyle/>
          <a:p>
            <a:pPr indent="457200">
              <a:lnSpc>
                <a:spcPct val="132000"/>
              </a:lnSpc>
            </a:pPr>
            <a:r>
              <a:rPr lang="en-US" altLang="zh-CN"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1</a:t>
            </a:r>
            <a:r>
              <a:rPr lang="zh-CN" altLang="en-US"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．使用</a:t>
            </a:r>
            <a:r>
              <a:rPr lang="en-US" altLang="zh-CN"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import </a:t>
            </a:r>
            <a:r>
              <a:rPr lang="zh-CN" altLang="en-US"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语句导入模块</a:t>
            </a:r>
          </a:p>
        </p:txBody>
      </p:sp>
      <p:sp>
        <p:nvSpPr>
          <p:cNvPr id="7" name="矩形 6"/>
          <p:cNvSpPr/>
          <p:nvPr/>
        </p:nvSpPr>
        <p:spPr>
          <a:xfrm>
            <a:off x="3175" y="1603242"/>
            <a:ext cx="12195175" cy="150151"/>
          </a:xfrm>
          <a:prstGeom prst="rect">
            <a:avLst/>
          </a:prstGeom>
          <a:solidFill>
            <a:srgbClr val="92D05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8" name="内容占位符 3"/>
          <p:cNvSpPr>
            <a:spLocks noGrp="1"/>
          </p:cNvSpPr>
          <p:nvPr>
            <p:ph idx="13"/>
          </p:nvPr>
        </p:nvSpPr>
        <p:spPr>
          <a:xfrm>
            <a:off x="841375" y="1905794"/>
            <a:ext cx="10747058" cy="5562600"/>
          </a:xfrm>
        </p:spPr>
        <p:txBody>
          <a:bodyPr>
            <a:normAutofit/>
          </a:bodyPr>
          <a:lstStyle/>
          <a:p>
            <a:pPr indent="457200">
              <a:lnSpc>
                <a:spcPct val="132000"/>
              </a:lnSpc>
            </a:pP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想要使用</a:t>
            </a:r>
            <a:r>
              <a:rPr lang="en-US" altLang="zh-CN" sz="1800" dirty="0">
                <a:latin typeface="微软雅黑" panose="020B0503020204020204" pitchFamily="34" charset="-122"/>
                <a:ea typeface="微软雅黑" panose="020B0503020204020204" pitchFamily="34" charset="-122"/>
                <a:sym typeface="微软雅黑" panose="020B0503020204020204" pitchFamily="34" charset="-122"/>
              </a:rPr>
              <a:t>Python </a:t>
            </a: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的模块中的变量或函数，需要在另一个文件里执行</a:t>
            </a:r>
            <a:r>
              <a:rPr lang="en-US" altLang="zh-CN" sz="1800" dirty="0">
                <a:latin typeface="微软雅黑" panose="020B0503020204020204" pitchFamily="34" charset="-122"/>
                <a:ea typeface="微软雅黑" panose="020B0503020204020204" pitchFamily="34" charset="-122"/>
                <a:sym typeface="微软雅黑" panose="020B0503020204020204" pitchFamily="34" charset="-122"/>
              </a:rPr>
              <a:t>import </a:t>
            </a: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语句加载</a:t>
            </a:r>
            <a:r>
              <a:rPr lang="zh-CN" altLang="en-US" sz="1800" dirty="0" smtClean="0">
                <a:latin typeface="微软雅黑" panose="020B0503020204020204" pitchFamily="34" charset="-122"/>
                <a:ea typeface="微软雅黑" panose="020B0503020204020204" pitchFamily="34" charset="-122"/>
                <a:sym typeface="微软雅黑" panose="020B0503020204020204" pitchFamily="34" charset="-122"/>
              </a:rPr>
              <a:t>模块</a:t>
            </a: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中的代码，其基本语法格式如下</a:t>
            </a:r>
            <a:r>
              <a:rPr lang="zh-CN" altLang="en-US" sz="1800" dirty="0" smtClean="0">
                <a:latin typeface="微软雅黑" panose="020B0503020204020204" pitchFamily="34" charset="-122"/>
                <a:ea typeface="微软雅黑" panose="020B0503020204020204" pitchFamily="34" charset="-122"/>
                <a:sym typeface="微软雅黑" panose="020B0503020204020204" pitchFamily="34" charset="-122"/>
              </a:rPr>
              <a:t>。</a:t>
            </a:r>
            <a:endParaRPr lang="en-US" altLang="zh-CN" sz="1800" dirty="0" smtClean="0">
              <a:latin typeface="微软雅黑" panose="020B0503020204020204" pitchFamily="34" charset="-122"/>
              <a:ea typeface="微软雅黑" panose="020B0503020204020204" pitchFamily="34" charset="-122"/>
              <a:sym typeface="微软雅黑" panose="020B0503020204020204" pitchFamily="34" charset="-122"/>
            </a:endParaRPr>
          </a:p>
          <a:p>
            <a:pPr indent="457200">
              <a:lnSpc>
                <a:spcPct val="132000"/>
              </a:lnSpc>
            </a:pPr>
            <a:endParaRPr lang="zh-CN" altLang="en-US" sz="1800" dirty="0">
              <a:latin typeface="微软雅黑" panose="020B0503020204020204" pitchFamily="34" charset="-122"/>
              <a:ea typeface="微软雅黑" panose="020B0503020204020204" pitchFamily="34" charset="-122"/>
              <a:sym typeface="微软雅黑" panose="020B0503020204020204" pitchFamily="34" charset="-122"/>
            </a:endParaRPr>
          </a:p>
          <a:p>
            <a:pPr indent="457200">
              <a:lnSpc>
                <a:spcPct val="132000"/>
              </a:lnSpc>
            </a:pP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import module1[, module2[,…</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moduleN</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[as alias</a:t>
            </a:r>
            <a:r>
              <a:rPr lang="en-US" altLang="zh-CN"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p>
          <a:p>
            <a:pPr indent="457200">
              <a:lnSpc>
                <a:spcPct val="132000"/>
              </a:lnSpc>
            </a:pPr>
            <a:endParaRPr lang="en-US" altLang="zh-CN" sz="1800" dirty="0">
              <a:latin typeface="微软雅黑" panose="020B0503020204020204" pitchFamily="34" charset="-122"/>
              <a:ea typeface="微软雅黑" panose="020B0503020204020204" pitchFamily="34" charset="-122"/>
              <a:sym typeface="微软雅黑" panose="020B0503020204020204" pitchFamily="34" charset="-122"/>
            </a:endParaRPr>
          </a:p>
          <a:p>
            <a:pPr indent="457200">
              <a:lnSpc>
                <a:spcPct val="132000"/>
              </a:lnSpc>
            </a:pP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其中，</a:t>
            </a:r>
            <a:r>
              <a:rPr lang="en-US" altLang="zh-CN" sz="1800" dirty="0">
                <a:latin typeface="微软雅黑" panose="020B0503020204020204" pitchFamily="34" charset="-122"/>
                <a:ea typeface="微软雅黑" panose="020B0503020204020204" pitchFamily="34" charset="-122"/>
                <a:sym typeface="微软雅黑" panose="020B0503020204020204" pitchFamily="34" charset="-122"/>
              </a:rPr>
              <a:t>module1</a:t>
            </a: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a:t>
            </a:r>
            <a:r>
              <a:rPr lang="en-US" altLang="zh-CN" sz="1800" dirty="0">
                <a:latin typeface="微软雅黑" panose="020B0503020204020204" pitchFamily="34" charset="-122"/>
                <a:ea typeface="微软雅黑" panose="020B0503020204020204" pitchFamily="34" charset="-122"/>
                <a:sym typeface="微软雅黑" panose="020B0503020204020204" pitchFamily="34" charset="-122"/>
              </a:rPr>
              <a:t>module2……</a:t>
            </a:r>
            <a:r>
              <a:rPr lang="en-US" altLang="zh-CN" sz="1800" dirty="0" err="1">
                <a:latin typeface="微软雅黑" panose="020B0503020204020204" pitchFamily="34" charset="-122"/>
                <a:ea typeface="微软雅黑" panose="020B0503020204020204" pitchFamily="34" charset="-122"/>
                <a:sym typeface="微软雅黑" panose="020B0503020204020204" pitchFamily="34" charset="-122"/>
              </a:rPr>
              <a:t>moduleN</a:t>
            </a:r>
            <a:r>
              <a:rPr lang="en-US" altLang="zh-CN" sz="1800" dirty="0">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表示要导入模块的名称；</a:t>
            </a:r>
            <a:r>
              <a:rPr lang="en-US" altLang="zh-CN" sz="1800" dirty="0">
                <a:latin typeface="微软雅黑" panose="020B0503020204020204" pitchFamily="34" charset="-122"/>
                <a:ea typeface="微软雅黑" panose="020B0503020204020204" pitchFamily="34" charset="-122"/>
                <a:sym typeface="微软雅黑" panose="020B0503020204020204" pitchFamily="34" charset="-122"/>
              </a:rPr>
              <a:t>as alias </a:t>
            </a: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为模块的别名</a:t>
            </a:r>
            <a:r>
              <a:rPr lang="zh-CN" altLang="en-US" sz="1800" dirty="0" smtClean="0">
                <a:latin typeface="微软雅黑" panose="020B0503020204020204" pitchFamily="34" charset="-122"/>
                <a:ea typeface="微软雅黑" panose="020B0503020204020204" pitchFamily="34" charset="-122"/>
                <a:sym typeface="微软雅黑" panose="020B0503020204020204" pitchFamily="34" charset="-122"/>
              </a:rPr>
              <a:t>，通过</a:t>
            </a: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别名也可以使用模块。</a:t>
            </a:r>
          </a:p>
          <a:p>
            <a:pPr indent="457200">
              <a:lnSpc>
                <a:spcPct val="132000"/>
              </a:lnSpc>
            </a:pPr>
            <a:r>
              <a:rPr lang="en-US" altLang="zh-CN" sz="1800" dirty="0">
                <a:latin typeface="微软雅黑" panose="020B0503020204020204" pitchFamily="34" charset="-122"/>
                <a:ea typeface="微软雅黑" panose="020B0503020204020204" pitchFamily="34" charset="-122"/>
                <a:sym typeface="微软雅黑" panose="020B0503020204020204" pitchFamily="34" charset="-122"/>
              </a:rPr>
              <a:t>import </a:t>
            </a: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语句允许一次导入多个模块，在导入多个模块时，模块名称之间使用半角逗号“</a:t>
            </a:r>
            <a:r>
              <a:rPr lang="en-US" altLang="zh-CN" sz="1800" dirty="0" smtClean="0">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1800" dirty="0" smtClean="0">
                <a:latin typeface="微软雅黑" panose="020B0503020204020204" pitchFamily="34" charset="-122"/>
                <a:ea typeface="微软雅黑" panose="020B0503020204020204" pitchFamily="34" charset="-122"/>
                <a:sym typeface="微软雅黑" panose="020B0503020204020204" pitchFamily="34" charset="-122"/>
              </a:rPr>
              <a:t>分隔</a:t>
            </a: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，但这种做法不推荐，因为这会减弱代码的可读性。</a:t>
            </a:r>
          </a:p>
          <a:p>
            <a:pPr indent="457200">
              <a:lnSpc>
                <a:spcPct val="132000"/>
              </a:lnSpc>
            </a:pP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当解释器遇到</a:t>
            </a:r>
            <a:r>
              <a:rPr lang="en-US" altLang="zh-CN" sz="1800" dirty="0">
                <a:latin typeface="微软雅黑" panose="020B0503020204020204" pitchFamily="34" charset="-122"/>
                <a:ea typeface="微软雅黑" panose="020B0503020204020204" pitchFamily="34" charset="-122"/>
                <a:sym typeface="微软雅黑" panose="020B0503020204020204" pitchFamily="34" charset="-122"/>
              </a:rPr>
              <a:t>import </a:t>
            </a: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语句时，如果模块位于当前的搜索路径中就会被导入，搜索路径是解释器会先进行搜索的所有文件夹的列表。</a:t>
            </a:r>
          </a:p>
        </p:txBody>
      </p:sp>
    </p:spTree>
    <p:extLst>
      <p:ext uri="{BB962C8B-B14F-4D97-AF65-F5344CB8AC3E}">
        <p14:creationId xmlns:p14="http://schemas.microsoft.com/office/powerpoint/2010/main" val="22926524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latin typeface="微软雅黑" panose="020B0503020204020204" pitchFamily="34" charset="-122"/>
                <a:ea typeface="微软雅黑" panose="020B0503020204020204" pitchFamily="34" charset="-122"/>
                <a:sym typeface="微软雅黑" panose="020B0503020204020204" pitchFamily="34" charset="-122"/>
              </a:rPr>
              <a:t>5.5.2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导入模块</a:t>
            </a:r>
          </a:p>
        </p:txBody>
      </p:sp>
      <p:sp>
        <p:nvSpPr>
          <p:cNvPr id="6" name="文本框 335"/>
          <p:cNvSpPr txBox="1"/>
          <p:nvPr/>
        </p:nvSpPr>
        <p:spPr>
          <a:xfrm>
            <a:off x="286958" y="991395"/>
            <a:ext cx="11413592" cy="458074"/>
          </a:xfrm>
          <a:prstGeom prst="rect">
            <a:avLst/>
          </a:prstGeom>
          <a:noFill/>
        </p:spPr>
        <p:txBody>
          <a:bodyPr wrap="square" rtlCol="0">
            <a:spAutoFit/>
          </a:bodyPr>
          <a:lstStyle/>
          <a:p>
            <a:pPr indent="457200">
              <a:lnSpc>
                <a:spcPct val="132000"/>
              </a:lnSpc>
            </a:pPr>
            <a:r>
              <a:rPr lang="en-US" altLang="zh-CN"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1</a:t>
            </a:r>
            <a:r>
              <a:rPr lang="zh-CN" altLang="en-US"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．使用</a:t>
            </a:r>
            <a:r>
              <a:rPr lang="en-US" altLang="zh-CN"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import </a:t>
            </a:r>
            <a:r>
              <a:rPr lang="zh-CN" altLang="en-US"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语句导入模块</a:t>
            </a:r>
          </a:p>
        </p:txBody>
      </p:sp>
      <p:sp>
        <p:nvSpPr>
          <p:cNvPr id="7" name="矩形 6"/>
          <p:cNvSpPr/>
          <p:nvPr/>
        </p:nvSpPr>
        <p:spPr>
          <a:xfrm>
            <a:off x="3175" y="1603242"/>
            <a:ext cx="12195175" cy="150151"/>
          </a:xfrm>
          <a:prstGeom prst="rect">
            <a:avLst/>
          </a:prstGeom>
          <a:solidFill>
            <a:srgbClr val="92D05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8" name="内容占位符 3"/>
          <p:cNvSpPr>
            <a:spLocks noGrp="1"/>
          </p:cNvSpPr>
          <p:nvPr>
            <p:ph idx="13"/>
          </p:nvPr>
        </p:nvSpPr>
        <p:spPr>
          <a:xfrm>
            <a:off x="841375" y="1905794"/>
            <a:ext cx="10747058" cy="839076"/>
          </a:xfrm>
        </p:spPr>
        <p:txBody>
          <a:bodyPr>
            <a:normAutofit/>
          </a:bodyPr>
          <a:lstStyle/>
          <a:p>
            <a:pPr indent="457200">
              <a:lnSpc>
                <a:spcPct val="132000"/>
              </a:lnSpc>
            </a:pP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一个模块只会被导入一次，不管执行多少次</a:t>
            </a:r>
            <a:r>
              <a:rPr lang="en-US" altLang="zh-CN" sz="1800" dirty="0">
                <a:latin typeface="微软雅黑" panose="020B0503020204020204" pitchFamily="34" charset="-122"/>
                <a:ea typeface="微软雅黑" panose="020B0503020204020204" pitchFamily="34" charset="-122"/>
                <a:sym typeface="微软雅黑" panose="020B0503020204020204" pitchFamily="34" charset="-122"/>
              </a:rPr>
              <a:t>import </a:t>
            </a: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语句，这样可以防止模块被一遍</a:t>
            </a:r>
            <a:r>
              <a:rPr lang="zh-CN" altLang="en-US" sz="1800" dirty="0" smtClean="0">
                <a:latin typeface="微软雅黑" panose="020B0503020204020204" pitchFamily="34" charset="-122"/>
                <a:ea typeface="微软雅黑" panose="020B0503020204020204" pitchFamily="34" charset="-122"/>
                <a:sym typeface="微软雅黑" panose="020B0503020204020204" pitchFamily="34" charset="-122"/>
              </a:rPr>
              <a:t>又一</a:t>
            </a: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遍地导入。</a:t>
            </a:r>
          </a:p>
        </p:txBody>
      </p:sp>
      <p:sp>
        <p:nvSpPr>
          <p:cNvPr id="9" name="文本框 335"/>
          <p:cNvSpPr txBox="1"/>
          <p:nvPr/>
        </p:nvSpPr>
        <p:spPr>
          <a:xfrm>
            <a:off x="1755776" y="2879015"/>
            <a:ext cx="9448800" cy="1189172"/>
          </a:xfrm>
          <a:prstGeom prst="rect">
            <a:avLst/>
          </a:prstGeom>
          <a:noFill/>
        </p:spPr>
        <p:txBody>
          <a:bodyPr wrap="square" rtlCol="0">
            <a:spAutoFit/>
          </a:bodyPr>
          <a:lstStyle/>
          <a:p>
            <a:pPr>
              <a:lnSpc>
                <a:spcPct val="132000"/>
              </a:lnSpc>
            </a:pPr>
            <a:r>
              <a:rPr lang="zh-CN" altLang="en-US" sz="180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打开</a:t>
            </a:r>
            <a:r>
              <a:rPr lang="en-US" altLang="zh-CN" sz="180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Windows </a:t>
            </a:r>
            <a:r>
              <a:rPr lang="zh-CN" altLang="en-US" sz="180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的命令提示符窗口，在命令提示符“</a:t>
            </a:r>
            <a:r>
              <a:rPr lang="en-US" altLang="zh-CN" sz="180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&gt;”</a:t>
            </a:r>
            <a:r>
              <a:rPr lang="zh-CN" altLang="en-US" sz="180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后面输入命令“</a:t>
            </a:r>
            <a:r>
              <a:rPr lang="en-US" altLang="zh-CN" sz="180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D:”</a:t>
            </a:r>
            <a:r>
              <a:rPr lang="zh-CN" altLang="en-US" sz="180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，按</a:t>
            </a:r>
            <a:r>
              <a:rPr lang="en-US" altLang="zh-CN" sz="180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【Enter】</a:t>
            </a:r>
            <a:r>
              <a:rPr lang="zh-CN" altLang="en-US" sz="180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键</a:t>
            </a:r>
            <a:r>
              <a:rPr lang="zh-CN" altLang="en-US" sz="1800" dirty="0" smtClean="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，将</a:t>
            </a:r>
            <a:r>
              <a:rPr lang="zh-CN" altLang="en-US" sz="180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当前盘更换为</a:t>
            </a:r>
            <a:r>
              <a:rPr lang="en-US" altLang="zh-CN" sz="180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D </a:t>
            </a:r>
            <a:r>
              <a:rPr lang="zh-CN" altLang="en-US" sz="180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盘。然后输入命令“</a:t>
            </a:r>
            <a:r>
              <a:rPr lang="en-US" altLang="zh-CN" sz="180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cd D:\PycharmProject\Unit05”</a:t>
            </a:r>
            <a:r>
              <a:rPr lang="zh-CN" altLang="en-US" sz="180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，按</a:t>
            </a:r>
            <a:r>
              <a:rPr lang="en-US" altLang="zh-CN" sz="180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【Enter】</a:t>
            </a:r>
            <a:r>
              <a:rPr lang="zh-CN" altLang="en-US" sz="180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键，将</a:t>
            </a:r>
            <a:r>
              <a:rPr lang="zh-CN" altLang="en-US" sz="1800" dirty="0" smtClean="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当前</a:t>
            </a:r>
            <a:r>
              <a:rPr lang="zh-CN" altLang="en-US" sz="180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文件夹更换为“</a:t>
            </a:r>
            <a:r>
              <a:rPr lang="en-US" altLang="zh-CN" sz="180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Unit05”</a:t>
            </a:r>
            <a:r>
              <a:rPr lang="zh-CN" altLang="en-US" sz="180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a:t>
            </a:r>
            <a:endParaRPr lang="en-US" altLang="zh-CN" sz="1800" dirty="0" smtClean="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10" name="组合 9"/>
          <p:cNvGrpSpPr/>
          <p:nvPr/>
        </p:nvGrpSpPr>
        <p:grpSpPr>
          <a:xfrm>
            <a:off x="1137215" y="3075353"/>
            <a:ext cx="553357" cy="580487"/>
            <a:chOff x="6242320" y="1136506"/>
            <a:chExt cx="553069" cy="580488"/>
          </a:xfrm>
        </p:grpSpPr>
        <p:sp>
          <p:nvSpPr>
            <p:cNvPr id="11" name="TextBox 6"/>
            <p:cNvSpPr txBox="1"/>
            <p:nvPr/>
          </p:nvSpPr>
          <p:spPr>
            <a:xfrm>
              <a:off x="6327224" y="1136506"/>
              <a:ext cx="448425" cy="430888"/>
            </a:xfrm>
            <a:prstGeom prst="rect">
              <a:avLst/>
            </a:prstGeom>
            <a:noFill/>
          </p:spPr>
          <p:txBody>
            <a:bodyPr vert="horz" wrap="square" lIns="0" tIns="0" rIns="0" bIns="0" rtlCol="0" anchor="ctr">
              <a:spAutoFit/>
            </a:bodyPr>
            <a:lstStyle/>
            <a:p>
              <a:pPr algn="l"/>
              <a:r>
                <a:rPr lang="en-US" altLang="zh-CN" sz="2800" dirty="0">
                  <a:solidFill>
                    <a:srgbClr val="FF9900"/>
                  </a:solidFill>
                  <a:latin typeface="微软雅黑" panose="020B0503020204020204" pitchFamily="34" charset="-122"/>
                  <a:ea typeface="微软雅黑" panose="020B0503020204020204" pitchFamily="34" charset="-122"/>
                  <a:sym typeface="微软雅黑" panose="020B0503020204020204" pitchFamily="34" charset="-122"/>
                </a:rPr>
                <a:t>01</a:t>
              </a:r>
              <a:endParaRPr lang="zh-CN" altLang="en-US" sz="2800" dirty="0">
                <a:solidFill>
                  <a:srgbClr val="FF99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2" name="文本框 22"/>
            <p:cNvSpPr txBox="1"/>
            <p:nvPr/>
          </p:nvSpPr>
          <p:spPr>
            <a:xfrm>
              <a:off x="6242320" y="1516939"/>
              <a:ext cx="553069" cy="200055"/>
            </a:xfrm>
            <a:prstGeom prst="rect">
              <a:avLst/>
            </a:prstGeom>
            <a:noFill/>
          </p:spPr>
          <p:txBody>
            <a:bodyPr wrap="none" rtlCol="0">
              <a:spAutoFit/>
            </a:bodyPr>
            <a:lstStyle/>
            <a:p>
              <a:r>
                <a:rPr lang="en-US" altLang="zh-CN" sz="700" b="1" dirty="0">
                  <a:solidFill>
                    <a:srgbClr val="818181"/>
                  </a:solidFill>
                  <a:latin typeface="微软雅黑" panose="020B0503020204020204" pitchFamily="34" charset="-122"/>
                  <a:ea typeface="微软雅黑" panose="020B0503020204020204" pitchFamily="34" charset="-122"/>
                  <a:cs typeface="Leelawadee" panose="020B0502040204020203" pitchFamily="34" charset="-34"/>
                  <a:sym typeface="微软雅黑" panose="020B0503020204020204" pitchFamily="34" charset="-122"/>
                </a:rPr>
                <a:t>OPTION</a:t>
              </a:r>
              <a:endParaRPr lang="zh-CN" altLang="en-US" sz="700" b="1" dirty="0">
                <a:solidFill>
                  <a:srgbClr val="818181"/>
                </a:solidFill>
                <a:latin typeface="微软雅黑" panose="020B0503020204020204" pitchFamily="34" charset="-122"/>
                <a:ea typeface="微软雅黑" panose="020B0503020204020204" pitchFamily="34" charset="-122"/>
                <a:cs typeface="Leelawadee" panose="020B0502040204020203" pitchFamily="34" charset="-34"/>
                <a:sym typeface="微软雅黑" panose="020B0503020204020204" pitchFamily="34" charset="-122"/>
              </a:endParaRPr>
            </a:p>
          </p:txBody>
        </p:sp>
      </p:grpSp>
      <p:sp>
        <p:nvSpPr>
          <p:cNvPr id="13" name="文本框 335"/>
          <p:cNvSpPr txBox="1"/>
          <p:nvPr/>
        </p:nvSpPr>
        <p:spPr>
          <a:xfrm>
            <a:off x="1755775" y="4497707"/>
            <a:ext cx="9832658" cy="823559"/>
          </a:xfrm>
          <a:prstGeom prst="rect">
            <a:avLst/>
          </a:prstGeom>
          <a:noFill/>
        </p:spPr>
        <p:txBody>
          <a:bodyPr wrap="square" rtlCol="0">
            <a:spAutoFit/>
          </a:bodyPr>
          <a:lstStyle/>
          <a:p>
            <a:pPr>
              <a:lnSpc>
                <a:spcPct val="132000"/>
              </a:lnSpc>
            </a:pPr>
            <a:r>
              <a:rPr lang="zh-CN" altLang="en-US" sz="180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接着在当前的命令提示符后面输入“</a:t>
            </a:r>
            <a:r>
              <a:rPr lang="en-US" altLang="zh-CN" sz="180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python”</a:t>
            </a:r>
            <a:r>
              <a:rPr lang="zh-CN" altLang="en-US" sz="180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，按</a:t>
            </a:r>
            <a:r>
              <a:rPr lang="en-US" altLang="zh-CN" sz="180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【Enter】</a:t>
            </a:r>
            <a:r>
              <a:rPr lang="zh-CN" altLang="en-US" sz="180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键，出现提示信息，同时进</a:t>
            </a:r>
          </a:p>
          <a:p>
            <a:pPr>
              <a:lnSpc>
                <a:spcPct val="132000"/>
              </a:lnSpc>
            </a:pPr>
            <a:r>
              <a:rPr lang="zh-CN" altLang="en-US" sz="180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入交互式</a:t>
            </a:r>
            <a:r>
              <a:rPr lang="en-US" altLang="zh-CN" sz="180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Python </a:t>
            </a:r>
            <a:r>
              <a:rPr lang="zh-CN" altLang="en-US" sz="180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解释器中，命令提示符变为“</a:t>
            </a:r>
            <a:r>
              <a:rPr lang="en-US" altLang="zh-CN" sz="180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&gt;&gt;&gt;”</a:t>
            </a:r>
            <a:r>
              <a:rPr lang="zh-CN" altLang="en-US" sz="180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，等待用户输入</a:t>
            </a:r>
            <a:r>
              <a:rPr lang="en-US" altLang="zh-CN" sz="180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Python </a:t>
            </a:r>
            <a:r>
              <a:rPr lang="zh-CN" altLang="en-US" sz="180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命令。</a:t>
            </a:r>
            <a:endParaRPr lang="en-US" altLang="zh-CN" sz="1800" dirty="0" smtClean="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14" name="组合 13"/>
          <p:cNvGrpSpPr/>
          <p:nvPr/>
        </p:nvGrpSpPr>
        <p:grpSpPr>
          <a:xfrm>
            <a:off x="1137215" y="4574805"/>
            <a:ext cx="553357" cy="580487"/>
            <a:chOff x="6242320" y="1136506"/>
            <a:chExt cx="553069" cy="580488"/>
          </a:xfrm>
        </p:grpSpPr>
        <p:sp>
          <p:nvSpPr>
            <p:cNvPr id="16" name="TextBox 6"/>
            <p:cNvSpPr txBox="1"/>
            <p:nvPr/>
          </p:nvSpPr>
          <p:spPr>
            <a:xfrm>
              <a:off x="6327224" y="1136506"/>
              <a:ext cx="448425" cy="430888"/>
            </a:xfrm>
            <a:prstGeom prst="rect">
              <a:avLst/>
            </a:prstGeom>
            <a:noFill/>
          </p:spPr>
          <p:txBody>
            <a:bodyPr vert="horz" wrap="square" lIns="0" tIns="0" rIns="0" bIns="0" rtlCol="0" anchor="ctr">
              <a:spAutoFit/>
            </a:bodyPr>
            <a:lstStyle/>
            <a:p>
              <a:pPr algn="l"/>
              <a:r>
                <a:rPr lang="en-US" altLang="zh-CN" sz="2800" dirty="0" smtClean="0">
                  <a:solidFill>
                    <a:srgbClr val="3A4187"/>
                  </a:solidFill>
                  <a:latin typeface="微软雅黑" panose="020B0503020204020204" pitchFamily="34" charset="-122"/>
                  <a:ea typeface="微软雅黑" panose="020B0503020204020204" pitchFamily="34" charset="-122"/>
                  <a:sym typeface="微软雅黑" panose="020B0503020204020204" pitchFamily="34" charset="-122"/>
                </a:rPr>
                <a:t>02</a:t>
              </a:r>
              <a:endParaRPr lang="zh-CN" altLang="en-US" sz="2800" dirty="0">
                <a:solidFill>
                  <a:srgbClr val="3A4187"/>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7" name="文本框 22"/>
            <p:cNvSpPr txBox="1"/>
            <p:nvPr/>
          </p:nvSpPr>
          <p:spPr>
            <a:xfrm>
              <a:off x="6242320" y="1516939"/>
              <a:ext cx="553069" cy="200055"/>
            </a:xfrm>
            <a:prstGeom prst="rect">
              <a:avLst/>
            </a:prstGeom>
            <a:noFill/>
          </p:spPr>
          <p:txBody>
            <a:bodyPr wrap="none" rtlCol="0">
              <a:spAutoFit/>
            </a:bodyPr>
            <a:lstStyle/>
            <a:p>
              <a:r>
                <a:rPr lang="en-US" altLang="zh-CN" sz="700" b="1" dirty="0">
                  <a:solidFill>
                    <a:srgbClr val="818181"/>
                  </a:solidFill>
                  <a:latin typeface="微软雅黑" panose="020B0503020204020204" pitchFamily="34" charset="-122"/>
                  <a:ea typeface="微软雅黑" panose="020B0503020204020204" pitchFamily="34" charset="-122"/>
                  <a:cs typeface="Leelawadee" panose="020B0502040204020203" pitchFamily="34" charset="-34"/>
                  <a:sym typeface="微软雅黑" panose="020B0503020204020204" pitchFamily="34" charset="-122"/>
                </a:rPr>
                <a:t>OPTION</a:t>
              </a:r>
              <a:endParaRPr lang="zh-CN" altLang="en-US" sz="700" b="1" dirty="0">
                <a:solidFill>
                  <a:srgbClr val="818181"/>
                </a:solidFill>
                <a:latin typeface="微软雅黑" panose="020B0503020204020204" pitchFamily="34" charset="-122"/>
                <a:ea typeface="微软雅黑" panose="020B0503020204020204" pitchFamily="34" charset="-122"/>
                <a:cs typeface="Leelawadee" panose="020B0502040204020203" pitchFamily="34" charset="-34"/>
                <a:sym typeface="微软雅黑" panose="020B0503020204020204" pitchFamily="34" charset="-122"/>
              </a:endParaRPr>
            </a:p>
          </p:txBody>
        </p:sp>
      </p:grpSp>
      <p:sp>
        <p:nvSpPr>
          <p:cNvPr id="18" name="文本框 335"/>
          <p:cNvSpPr txBox="1"/>
          <p:nvPr/>
        </p:nvSpPr>
        <p:spPr>
          <a:xfrm>
            <a:off x="1755774" y="5717668"/>
            <a:ext cx="9448801" cy="823559"/>
          </a:xfrm>
          <a:prstGeom prst="rect">
            <a:avLst/>
          </a:prstGeom>
          <a:noFill/>
        </p:spPr>
        <p:txBody>
          <a:bodyPr wrap="square" rtlCol="0">
            <a:spAutoFit/>
          </a:bodyPr>
          <a:lstStyle/>
          <a:p>
            <a:pPr>
              <a:lnSpc>
                <a:spcPct val="132000"/>
              </a:lnSpc>
            </a:pPr>
            <a:r>
              <a:rPr lang="zh-CN" altLang="en-US" sz="180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在命令提示符“</a:t>
            </a:r>
            <a:r>
              <a:rPr lang="en-US" altLang="zh-CN" sz="180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&gt;&gt;&gt;”</a:t>
            </a:r>
            <a:r>
              <a:rPr lang="zh-CN" altLang="en-US" sz="180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后面输入以下命令导入前面创建的自定义模块</a:t>
            </a:r>
            <a:r>
              <a:rPr lang="en-US" altLang="zh-CN" sz="1800" dirty="0" err="1">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fibonacci</a:t>
            </a:r>
            <a:r>
              <a:rPr lang="zh-CN" altLang="en-US" sz="180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a:t>
            </a:r>
          </a:p>
          <a:p>
            <a:pPr>
              <a:lnSpc>
                <a:spcPct val="132000"/>
              </a:lnSpc>
            </a:pPr>
            <a:r>
              <a:rPr lang="en-US" altLang="zh-CN" sz="180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&gt;&gt;&gt;import </a:t>
            </a:r>
            <a:r>
              <a:rPr lang="en-US" altLang="zh-CN" sz="1800" dirty="0" err="1">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fibonacci</a:t>
            </a:r>
            <a:endParaRPr lang="en-US" altLang="zh-CN" sz="1800" dirty="0" smtClean="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19" name="组合 18"/>
          <p:cNvGrpSpPr/>
          <p:nvPr/>
        </p:nvGrpSpPr>
        <p:grpSpPr>
          <a:xfrm>
            <a:off x="1137215" y="5914006"/>
            <a:ext cx="553357" cy="580487"/>
            <a:chOff x="6242320" y="1136506"/>
            <a:chExt cx="553069" cy="580488"/>
          </a:xfrm>
        </p:grpSpPr>
        <p:sp>
          <p:nvSpPr>
            <p:cNvPr id="20" name="TextBox 6"/>
            <p:cNvSpPr txBox="1"/>
            <p:nvPr/>
          </p:nvSpPr>
          <p:spPr>
            <a:xfrm>
              <a:off x="6327224" y="1136506"/>
              <a:ext cx="448425" cy="430888"/>
            </a:xfrm>
            <a:prstGeom prst="rect">
              <a:avLst/>
            </a:prstGeom>
            <a:noFill/>
          </p:spPr>
          <p:txBody>
            <a:bodyPr vert="horz" wrap="square" lIns="0" tIns="0" rIns="0" bIns="0" rtlCol="0" anchor="ctr">
              <a:spAutoFit/>
            </a:bodyPr>
            <a:lstStyle/>
            <a:p>
              <a:pPr algn="l"/>
              <a:r>
                <a:rPr lang="en-US" altLang="zh-CN" sz="2800" dirty="0" smtClean="0">
                  <a:solidFill>
                    <a:schemeClr val="accent5"/>
                  </a:solidFill>
                  <a:latin typeface="微软雅黑" panose="020B0503020204020204" pitchFamily="34" charset="-122"/>
                  <a:ea typeface="微软雅黑" panose="020B0503020204020204" pitchFamily="34" charset="-122"/>
                  <a:sym typeface="微软雅黑" panose="020B0503020204020204" pitchFamily="34" charset="-122"/>
                </a:rPr>
                <a:t>03</a:t>
              </a:r>
              <a:endParaRPr lang="zh-CN" altLang="en-US" sz="2800" dirty="0">
                <a:solidFill>
                  <a:schemeClr val="accent5"/>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1" name="文本框 22"/>
            <p:cNvSpPr txBox="1"/>
            <p:nvPr/>
          </p:nvSpPr>
          <p:spPr>
            <a:xfrm>
              <a:off x="6242320" y="1516939"/>
              <a:ext cx="553069" cy="200055"/>
            </a:xfrm>
            <a:prstGeom prst="rect">
              <a:avLst/>
            </a:prstGeom>
            <a:noFill/>
          </p:spPr>
          <p:txBody>
            <a:bodyPr wrap="none" rtlCol="0">
              <a:spAutoFit/>
            </a:bodyPr>
            <a:lstStyle/>
            <a:p>
              <a:r>
                <a:rPr lang="en-US" altLang="zh-CN" sz="700" b="1" dirty="0">
                  <a:solidFill>
                    <a:srgbClr val="818181"/>
                  </a:solidFill>
                  <a:latin typeface="微软雅黑" panose="020B0503020204020204" pitchFamily="34" charset="-122"/>
                  <a:ea typeface="微软雅黑" panose="020B0503020204020204" pitchFamily="34" charset="-122"/>
                  <a:cs typeface="Leelawadee" panose="020B0502040204020203" pitchFamily="34" charset="-34"/>
                  <a:sym typeface="微软雅黑" panose="020B0503020204020204" pitchFamily="34" charset="-122"/>
                </a:rPr>
                <a:t>OPTION</a:t>
              </a:r>
              <a:endParaRPr lang="zh-CN" altLang="en-US" sz="700" b="1" dirty="0">
                <a:solidFill>
                  <a:srgbClr val="818181"/>
                </a:solidFill>
                <a:latin typeface="微软雅黑" panose="020B0503020204020204" pitchFamily="34" charset="-122"/>
                <a:ea typeface="微软雅黑" panose="020B0503020204020204" pitchFamily="34" charset="-122"/>
                <a:cs typeface="Leelawadee" panose="020B0502040204020203" pitchFamily="34" charset="-34"/>
                <a:sym typeface="微软雅黑" panose="020B0503020204020204" pitchFamily="34" charset="-122"/>
              </a:endParaRPr>
            </a:p>
          </p:txBody>
        </p:sp>
      </p:grpSp>
    </p:spTree>
    <p:extLst>
      <p:ext uri="{BB962C8B-B14F-4D97-AF65-F5344CB8AC3E}">
        <p14:creationId xmlns:p14="http://schemas.microsoft.com/office/powerpoint/2010/main" val="329958104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latin typeface="微软雅黑" panose="020B0503020204020204" pitchFamily="34" charset="-122"/>
                <a:ea typeface="微软雅黑" panose="020B0503020204020204" pitchFamily="34" charset="-122"/>
                <a:sym typeface="微软雅黑" panose="020B0503020204020204" pitchFamily="34" charset="-122"/>
              </a:rPr>
              <a:t>5.5.2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导入模块</a:t>
            </a:r>
          </a:p>
        </p:txBody>
      </p:sp>
      <p:sp>
        <p:nvSpPr>
          <p:cNvPr id="6" name="文本框 335"/>
          <p:cNvSpPr txBox="1"/>
          <p:nvPr/>
        </p:nvSpPr>
        <p:spPr>
          <a:xfrm>
            <a:off x="286958" y="991395"/>
            <a:ext cx="11413592" cy="458074"/>
          </a:xfrm>
          <a:prstGeom prst="rect">
            <a:avLst/>
          </a:prstGeom>
          <a:noFill/>
        </p:spPr>
        <p:txBody>
          <a:bodyPr wrap="square" rtlCol="0">
            <a:spAutoFit/>
          </a:bodyPr>
          <a:lstStyle/>
          <a:p>
            <a:pPr indent="457200">
              <a:lnSpc>
                <a:spcPct val="132000"/>
              </a:lnSpc>
            </a:pPr>
            <a:r>
              <a:rPr lang="en-US" altLang="zh-CN"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1</a:t>
            </a:r>
            <a:r>
              <a:rPr lang="zh-CN" altLang="en-US"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．使用</a:t>
            </a:r>
            <a:r>
              <a:rPr lang="en-US" altLang="zh-CN"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import </a:t>
            </a:r>
            <a:r>
              <a:rPr lang="zh-CN" altLang="en-US"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语句导入模块</a:t>
            </a:r>
          </a:p>
        </p:txBody>
      </p:sp>
      <p:sp>
        <p:nvSpPr>
          <p:cNvPr id="7" name="矩形 6"/>
          <p:cNvSpPr/>
          <p:nvPr/>
        </p:nvSpPr>
        <p:spPr>
          <a:xfrm>
            <a:off x="3175" y="1603242"/>
            <a:ext cx="12195175" cy="150151"/>
          </a:xfrm>
          <a:prstGeom prst="rect">
            <a:avLst/>
          </a:prstGeom>
          <a:solidFill>
            <a:srgbClr val="92D05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8" name="内容占位符 3"/>
          <p:cNvSpPr>
            <a:spLocks noGrp="1"/>
          </p:cNvSpPr>
          <p:nvPr>
            <p:ph idx="13"/>
          </p:nvPr>
        </p:nvSpPr>
        <p:spPr>
          <a:xfrm>
            <a:off x="841375" y="1905794"/>
            <a:ext cx="10747058" cy="2057400"/>
          </a:xfrm>
        </p:spPr>
        <p:txBody>
          <a:bodyPr>
            <a:normAutofit/>
          </a:bodyPr>
          <a:lstStyle/>
          <a:p>
            <a:pPr indent="457200">
              <a:lnSpc>
                <a:spcPct val="132000"/>
              </a:lnSpc>
            </a:pP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这种导入的方法并没有把直接定义在“</a:t>
            </a:r>
            <a:r>
              <a:rPr lang="en-US" altLang="zh-CN" sz="1800" dirty="0">
                <a:latin typeface="微软雅黑" panose="020B0503020204020204" pitchFamily="34" charset="-122"/>
                <a:ea typeface="微软雅黑" panose="020B0503020204020204" pitchFamily="34" charset="-122"/>
                <a:sym typeface="微软雅黑" panose="020B0503020204020204" pitchFamily="34" charset="-122"/>
              </a:rPr>
              <a:t>fibonacci.py”</a:t>
            </a: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文件中的函数名称导入当前的</a:t>
            </a:r>
            <a:r>
              <a:rPr lang="zh-CN" altLang="en-US" sz="1800" dirty="0" smtClean="0">
                <a:latin typeface="微软雅黑" panose="020B0503020204020204" pitchFamily="34" charset="-122"/>
                <a:ea typeface="微软雅黑" panose="020B0503020204020204" pitchFamily="34" charset="-122"/>
                <a:sym typeface="微软雅黑" panose="020B0503020204020204" pitchFamily="34" charset="-122"/>
              </a:rPr>
              <a:t>字符表</a:t>
            </a: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中，只是把模块</a:t>
            </a:r>
            <a:r>
              <a:rPr lang="en-US" altLang="zh-CN" sz="1800" dirty="0" err="1">
                <a:latin typeface="微软雅黑" panose="020B0503020204020204" pitchFamily="34" charset="-122"/>
                <a:ea typeface="微软雅黑" panose="020B0503020204020204" pitchFamily="34" charset="-122"/>
                <a:sym typeface="微软雅黑" panose="020B0503020204020204" pitchFamily="34" charset="-122"/>
              </a:rPr>
              <a:t>fibonacci</a:t>
            </a:r>
            <a:r>
              <a:rPr lang="en-US" altLang="zh-CN" sz="1800" dirty="0">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的名称准备在那里了</a:t>
            </a:r>
            <a:r>
              <a:rPr lang="zh-CN" altLang="en-US" sz="1800" dirty="0" smtClean="0">
                <a:latin typeface="微软雅黑" panose="020B0503020204020204" pitchFamily="34" charset="-122"/>
                <a:ea typeface="微软雅黑" panose="020B0503020204020204" pitchFamily="34" charset="-122"/>
                <a:sym typeface="微软雅黑" panose="020B0503020204020204" pitchFamily="34" charset="-122"/>
              </a:rPr>
              <a:t>。调用</a:t>
            </a: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模块中的变量、函数时，需要在变量名称、函数名称前添加“模块名称</a:t>
            </a:r>
            <a:r>
              <a:rPr lang="en-US" altLang="zh-CN" sz="1800" dirty="0">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作为前缀</a:t>
            </a:r>
            <a:r>
              <a:rPr lang="zh-CN" altLang="en-US" sz="1800" dirty="0" smtClean="0">
                <a:latin typeface="微软雅黑" panose="020B0503020204020204" pitchFamily="34" charset="-122"/>
                <a:ea typeface="微软雅黑" panose="020B0503020204020204" pitchFamily="34" charset="-122"/>
                <a:sym typeface="微软雅黑" panose="020B0503020204020204" pitchFamily="34" charset="-122"/>
              </a:rPr>
              <a:t>，例如</a:t>
            </a:r>
            <a:r>
              <a:rPr lang="en-US" altLang="zh-CN" sz="1800" dirty="0">
                <a:latin typeface="微软雅黑" panose="020B0503020204020204" pitchFamily="34" charset="-122"/>
                <a:ea typeface="微软雅黑" panose="020B0503020204020204" pitchFamily="34" charset="-122"/>
                <a:sym typeface="微软雅黑" panose="020B0503020204020204" pitchFamily="34" charset="-122"/>
              </a:rPr>
              <a:t>fibonacci.fib1()</a:t>
            </a: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a:t>
            </a:r>
            <a:r>
              <a:rPr lang="en-US" altLang="zh-CN" sz="1800" dirty="0">
                <a:latin typeface="微软雅黑" panose="020B0503020204020204" pitchFamily="34" charset="-122"/>
                <a:ea typeface="微软雅黑" panose="020B0503020204020204" pitchFamily="34" charset="-122"/>
                <a:sym typeface="微软雅黑" panose="020B0503020204020204" pitchFamily="34" charset="-122"/>
              </a:rPr>
              <a:t>fibonacci.fib2()</a:t>
            </a: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a:t>
            </a:r>
          </a:p>
        </p:txBody>
      </p:sp>
      <p:sp>
        <p:nvSpPr>
          <p:cNvPr id="22" name="文本框 335"/>
          <p:cNvSpPr txBox="1"/>
          <p:nvPr/>
        </p:nvSpPr>
        <p:spPr>
          <a:xfrm>
            <a:off x="577778" y="4240597"/>
            <a:ext cx="3515513" cy="421526"/>
          </a:xfrm>
          <a:prstGeom prst="rect">
            <a:avLst/>
          </a:prstGeom>
          <a:noFill/>
        </p:spPr>
        <p:txBody>
          <a:bodyPr wrap="square" rtlCol="0">
            <a:spAutoFit/>
          </a:bodyPr>
          <a:lstStyle/>
          <a:p>
            <a:pPr>
              <a:lnSpc>
                <a:spcPct val="132000"/>
              </a:lnSpc>
            </a:pP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&gt;&gt;&gt;fibonacci.fib1(100)</a:t>
            </a:r>
            <a:endPar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3" name="圆角矩形 22"/>
          <p:cNvSpPr/>
          <p:nvPr/>
        </p:nvSpPr>
        <p:spPr>
          <a:xfrm>
            <a:off x="286958" y="3538922"/>
            <a:ext cx="3724275" cy="2632290"/>
          </a:xfrm>
          <a:prstGeom prst="roundRect">
            <a:avLst>
              <a:gd name="adj" fmla="val 5654"/>
            </a:avLst>
          </a:prstGeom>
          <a:noFill/>
          <a:ln w="12700" cap="flat" cmpd="sng" algn="ctr">
            <a:solidFill>
              <a:srgbClr val="92D050"/>
            </a:solidFill>
            <a:prstDash val="solid"/>
            <a:miter lim="800000"/>
          </a:ln>
          <a:effectLst/>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zh-CN" altLang="en-US" kern="0" dirty="0">
              <a:solidFill>
                <a:prstClr val="white"/>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4" name="文本框 12"/>
          <p:cNvSpPr txBox="1"/>
          <p:nvPr/>
        </p:nvSpPr>
        <p:spPr>
          <a:xfrm>
            <a:off x="615243" y="3810794"/>
            <a:ext cx="3175730" cy="412576"/>
          </a:xfrm>
          <a:prstGeom prst="roundRect">
            <a:avLst>
              <a:gd name="adj" fmla="val 50000"/>
            </a:avLst>
          </a:prstGeom>
          <a:solidFill>
            <a:srgbClr val="92D050"/>
          </a:solidFill>
          <a:effectLst>
            <a:outerShdw blurRad="127000" dist="38100" dir="8100000" algn="tr" rotWithShape="0">
              <a:srgbClr val="0070C0">
                <a:alpha val="30000"/>
              </a:srgbClr>
            </a:outerShdw>
          </a:effectLst>
        </p:spPr>
        <p:txBody>
          <a:bodyPr wrap="square" rtlCol="0" anchor="ctr" anchorCtr="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zh-CN" altLang="en-US" sz="1600" kern="0" dirty="0" smtClean="0">
                <a:solidFill>
                  <a:prstClr val="white"/>
                </a:solidFill>
                <a:latin typeface="微软雅黑" panose="020B0503020204020204" pitchFamily="34" charset="-122"/>
                <a:ea typeface="微软雅黑" panose="020B0503020204020204" pitchFamily="34" charset="-122"/>
                <a:sym typeface="微软雅黑" panose="020B0503020204020204" pitchFamily="34" charset="-122"/>
              </a:rPr>
              <a:t>示例</a:t>
            </a:r>
            <a:r>
              <a:rPr lang="en-US" altLang="zh-CN" sz="1600" kern="0" dirty="0" smtClean="0">
                <a:solidFill>
                  <a:prstClr val="white"/>
                </a:solidFill>
                <a:latin typeface="微软雅黑" panose="020B0503020204020204" pitchFamily="34" charset="-122"/>
                <a:ea typeface="微软雅黑" panose="020B0503020204020204" pitchFamily="34" charset="-122"/>
                <a:sym typeface="微软雅黑" panose="020B0503020204020204" pitchFamily="34" charset="-122"/>
              </a:rPr>
              <a:t>1</a:t>
            </a:r>
            <a:endParaRPr kumimoji="0" lang="zh-CN" altLang="en-US" sz="1050" b="0" i="0" u="none" strike="noStrike" kern="0" cap="none" spc="0" normalizeH="0" baseline="0" noProof="0" dirty="0" smtClean="0">
              <a:ln>
                <a:noFill/>
              </a:ln>
              <a:solidFill>
                <a:prstClr val="white"/>
              </a:solidFill>
              <a:effectLst/>
              <a:uLnTx/>
              <a:uFillTx/>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4" name="文本框 12"/>
          <p:cNvSpPr txBox="1"/>
          <p:nvPr/>
        </p:nvSpPr>
        <p:spPr>
          <a:xfrm>
            <a:off x="615243" y="4911834"/>
            <a:ext cx="3175730" cy="412576"/>
          </a:xfrm>
          <a:prstGeom prst="roundRect">
            <a:avLst>
              <a:gd name="adj" fmla="val 50000"/>
            </a:avLst>
          </a:prstGeom>
          <a:solidFill>
            <a:srgbClr val="92D050"/>
          </a:solidFill>
          <a:effectLst>
            <a:outerShdw blurRad="127000" dist="38100" dir="8100000" algn="tr" rotWithShape="0">
              <a:srgbClr val="0070C0">
                <a:alpha val="30000"/>
              </a:srgbClr>
            </a:outerShdw>
          </a:effectLst>
        </p:spPr>
        <p:txBody>
          <a:bodyPr wrap="square" rtlCol="0" anchor="ctr" anchorCtr="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zh-CN" altLang="en-US" sz="1600" kern="0" dirty="0">
                <a:solidFill>
                  <a:prstClr val="white"/>
                </a:solidFill>
                <a:latin typeface="微软雅黑" panose="020B0503020204020204" pitchFamily="34" charset="-122"/>
                <a:ea typeface="微软雅黑" panose="020B0503020204020204" pitchFamily="34" charset="-122"/>
                <a:sym typeface="微软雅黑" panose="020B0503020204020204" pitchFamily="34" charset="-122"/>
              </a:rPr>
              <a:t>运行</a:t>
            </a:r>
            <a:r>
              <a:rPr lang="zh-CN" altLang="en-US" sz="1600" kern="0" dirty="0" smtClean="0">
                <a:solidFill>
                  <a:prstClr val="white"/>
                </a:solidFill>
                <a:latin typeface="微软雅黑" panose="020B0503020204020204" pitchFamily="34" charset="-122"/>
                <a:ea typeface="微软雅黑" panose="020B0503020204020204" pitchFamily="34" charset="-122"/>
                <a:sym typeface="微软雅黑" panose="020B0503020204020204" pitchFamily="34" charset="-122"/>
              </a:rPr>
              <a:t>结果</a:t>
            </a:r>
            <a:endParaRPr kumimoji="0" lang="zh-CN" altLang="en-US" sz="1050" b="0" i="0" u="none" strike="noStrike" kern="0" cap="none" spc="0" normalizeH="0" baseline="0" noProof="0" dirty="0" smtClean="0">
              <a:ln>
                <a:noFill/>
              </a:ln>
              <a:solidFill>
                <a:prstClr val="white"/>
              </a:solidFill>
              <a:effectLst/>
              <a:uLnTx/>
              <a:uFillTx/>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5" name="文本框 335"/>
          <p:cNvSpPr txBox="1"/>
          <p:nvPr/>
        </p:nvSpPr>
        <p:spPr>
          <a:xfrm>
            <a:off x="577778" y="5434972"/>
            <a:ext cx="3515513" cy="421526"/>
          </a:xfrm>
          <a:prstGeom prst="rect">
            <a:avLst/>
          </a:prstGeom>
          <a:noFill/>
        </p:spPr>
        <p:txBody>
          <a:bodyPr wrap="square" rtlCol="0">
            <a:spAutoFit/>
          </a:bodyPr>
          <a:lstStyle/>
          <a:p>
            <a:pPr>
              <a:lnSpc>
                <a:spcPct val="132000"/>
              </a:lnSpc>
            </a:pP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1 1 2 3 5 8 13 21 34 55 89</a:t>
            </a:r>
            <a:endPar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6" name="文本框 335"/>
          <p:cNvSpPr txBox="1"/>
          <p:nvPr/>
        </p:nvSpPr>
        <p:spPr>
          <a:xfrm>
            <a:off x="4673528" y="4240597"/>
            <a:ext cx="3515513" cy="421526"/>
          </a:xfrm>
          <a:prstGeom prst="rect">
            <a:avLst/>
          </a:prstGeom>
          <a:noFill/>
        </p:spPr>
        <p:txBody>
          <a:bodyPr wrap="square" rtlCol="0">
            <a:spAutoFit/>
          </a:bodyPr>
          <a:lstStyle/>
          <a:p>
            <a:pPr>
              <a:lnSpc>
                <a:spcPct val="132000"/>
              </a:lnSpc>
            </a:pP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&gt;&gt;&gt;fibonacci.fib2(100)</a:t>
            </a:r>
            <a:endPar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7" name="圆角矩形 36"/>
          <p:cNvSpPr/>
          <p:nvPr/>
        </p:nvSpPr>
        <p:spPr>
          <a:xfrm>
            <a:off x="4382708" y="3538922"/>
            <a:ext cx="3724275" cy="2632290"/>
          </a:xfrm>
          <a:prstGeom prst="roundRect">
            <a:avLst>
              <a:gd name="adj" fmla="val 5654"/>
            </a:avLst>
          </a:prstGeom>
          <a:noFill/>
          <a:ln w="12700" cap="flat" cmpd="sng" algn="ctr">
            <a:solidFill>
              <a:srgbClr val="92D050"/>
            </a:solidFill>
            <a:prstDash val="solid"/>
            <a:miter lim="800000"/>
          </a:ln>
          <a:effectLst/>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zh-CN" altLang="en-US" kern="0" dirty="0">
              <a:solidFill>
                <a:prstClr val="white"/>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8" name="文本框 12"/>
          <p:cNvSpPr txBox="1"/>
          <p:nvPr/>
        </p:nvSpPr>
        <p:spPr>
          <a:xfrm>
            <a:off x="4710993" y="3810794"/>
            <a:ext cx="3175730" cy="412576"/>
          </a:xfrm>
          <a:prstGeom prst="roundRect">
            <a:avLst>
              <a:gd name="adj" fmla="val 50000"/>
            </a:avLst>
          </a:prstGeom>
          <a:solidFill>
            <a:srgbClr val="92D050"/>
          </a:solidFill>
          <a:effectLst>
            <a:outerShdw blurRad="127000" dist="38100" dir="8100000" algn="tr" rotWithShape="0">
              <a:srgbClr val="0070C0">
                <a:alpha val="30000"/>
              </a:srgbClr>
            </a:outerShdw>
          </a:effectLst>
        </p:spPr>
        <p:txBody>
          <a:bodyPr wrap="square" rtlCol="0" anchor="ctr" anchorCtr="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zh-CN" altLang="en-US" sz="1600" kern="0" dirty="0" smtClean="0">
                <a:solidFill>
                  <a:prstClr val="white"/>
                </a:solidFill>
                <a:latin typeface="微软雅黑" panose="020B0503020204020204" pitchFamily="34" charset="-122"/>
                <a:ea typeface="微软雅黑" panose="020B0503020204020204" pitchFamily="34" charset="-122"/>
                <a:sym typeface="微软雅黑" panose="020B0503020204020204" pitchFamily="34" charset="-122"/>
              </a:rPr>
              <a:t>示例</a:t>
            </a:r>
            <a:r>
              <a:rPr lang="en-US" altLang="zh-CN" sz="1600" kern="0" dirty="0">
                <a:solidFill>
                  <a:prstClr val="white"/>
                </a:solidFill>
                <a:latin typeface="微软雅黑" panose="020B0503020204020204" pitchFamily="34" charset="-122"/>
                <a:ea typeface="微软雅黑" panose="020B0503020204020204" pitchFamily="34" charset="-122"/>
                <a:sym typeface="微软雅黑" panose="020B0503020204020204" pitchFamily="34" charset="-122"/>
              </a:rPr>
              <a:t>2</a:t>
            </a:r>
            <a:endParaRPr kumimoji="0" lang="zh-CN" altLang="en-US" sz="1050" b="0" i="0" u="none" strike="noStrike" kern="0" cap="none" spc="0" normalizeH="0" baseline="0" noProof="0" dirty="0" smtClean="0">
              <a:ln>
                <a:noFill/>
              </a:ln>
              <a:solidFill>
                <a:prstClr val="white"/>
              </a:solidFill>
              <a:effectLst/>
              <a:uLnTx/>
              <a:uFillTx/>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9" name="文本框 12"/>
          <p:cNvSpPr txBox="1"/>
          <p:nvPr/>
        </p:nvSpPr>
        <p:spPr>
          <a:xfrm>
            <a:off x="4710993" y="4911834"/>
            <a:ext cx="3175730" cy="412576"/>
          </a:xfrm>
          <a:prstGeom prst="roundRect">
            <a:avLst>
              <a:gd name="adj" fmla="val 50000"/>
            </a:avLst>
          </a:prstGeom>
          <a:solidFill>
            <a:srgbClr val="92D050"/>
          </a:solidFill>
          <a:effectLst>
            <a:outerShdw blurRad="127000" dist="38100" dir="8100000" algn="tr" rotWithShape="0">
              <a:srgbClr val="0070C0">
                <a:alpha val="30000"/>
              </a:srgbClr>
            </a:outerShdw>
          </a:effectLst>
        </p:spPr>
        <p:txBody>
          <a:bodyPr wrap="square" rtlCol="0" anchor="ctr" anchorCtr="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zh-CN" altLang="en-US" sz="1600" kern="0" dirty="0">
                <a:solidFill>
                  <a:prstClr val="white"/>
                </a:solidFill>
                <a:latin typeface="微软雅黑" panose="020B0503020204020204" pitchFamily="34" charset="-122"/>
                <a:ea typeface="微软雅黑" panose="020B0503020204020204" pitchFamily="34" charset="-122"/>
                <a:sym typeface="微软雅黑" panose="020B0503020204020204" pitchFamily="34" charset="-122"/>
              </a:rPr>
              <a:t>运行</a:t>
            </a:r>
            <a:r>
              <a:rPr lang="zh-CN" altLang="en-US" sz="1600" kern="0" dirty="0" smtClean="0">
                <a:solidFill>
                  <a:prstClr val="white"/>
                </a:solidFill>
                <a:latin typeface="微软雅黑" panose="020B0503020204020204" pitchFamily="34" charset="-122"/>
                <a:ea typeface="微软雅黑" panose="020B0503020204020204" pitchFamily="34" charset="-122"/>
                <a:sym typeface="微软雅黑" panose="020B0503020204020204" pitchFamily="34" charset="-122"/>
              </a:rPr>
              <a:t>结果</a:t>
            </a:r>
            <a:endParaRPr kumimoji="0" lang="zh-CN" altLang="en-US" sz="1050" b="0" i="0" u="none" strike="noStrike" kern="0" cap="none" spc="0" normalizeH="0" baseline="0" noProof="0" dirty="0" smtClean="0">
              <a:ln>
                <a:noFill/>
              </a:ln>
              <a:solidFill>
                <a:prstClr val="white"/>
              </a:solidFill>
              <a:effectLst/>
              <a:uLnTx/>
              <a:uFillTx/>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40" name="文本框 335"/>
          <p:cNvSpPr txBox="1"/>
          <p:nvPr/>
        </p:nvSpPr>
        <p:spPr>
          <a:xfrm>
            <a:off x="4673528" y="5434972"/>
            <a:ext cx="3515513" cy="787139"/>
          </a:xfrm>
          <a:prstGeom prst="rect">
            <a:avLst/>
          </a:prstGeom>
          <a:noFill/>
        </p:spPr>
        <p:txBody>
          <a:bodyPr wrap="square" rtlCol="0">
            <a:spAutoFit/>
          </a:bodyPr>
          <a:lstStyle/>
          <a:p>
            <a:pPr>
              <a:lnSpc>
                <a:spcPct val="132000"/>
              </a:lnSpc>
            </a:pP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[1, 1, 2, 3, 5, 8, 13, 21, 34, 55, 89]</a:t>
            </a:r>
            <a:endPar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41" name="文本框 335"/>
          <p:cNvSpPr txBox="1"/>
          <p:nvPr/>
        </p:nvSpPr>
        <p:spPr>
          <a:xfrm>
            <a:off x="8635928" y="4240597"/>
            <a:ext cx="3515513" cy="421526"/>
          </a:xfrm>
          <a:prstGeom prst="rect">
            <a:avLst/>
          </a:prstGeom>
          <a:noFill/>
        </p:spPr>
        <p:txBody>
          <a:bodyPr wrap="square" rtlCol="0">
            <a:spAutoFit/>
          </a:bodyPr>
          <a:lstStyle/>
          <a:p>
            <a:pPr>
              <a:lnSpc>
                <a:spcPct val="132000"/>
              </a:lnSpc>
            </a:pP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&gt;&gt;&gt;</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fibonacci</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.__name__</a:t>
            </a:r>
            <a:endPar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42" name="圆角矩形 41"/>
          <p:cNvSpPr/>
          <p:nvPr/>
        </p:nvSpPr>
        <p:spPr>
          <a:xfrm>
            <a:off x="8345108" y="3538922"/>
            <a:ext cx="3724275" cy="2632290"/>
          </a:xfrm>
          <a:prstGeom prst="roundRect">
            <a:avLst>
              <a:gd name="adj" fmla="val 5654"/>
            </a:avLst>
          </a:prstGeom>
          <a:noFill/>
          <a:ln w="12700" cap="flat" cmpd="sng" algn="ctr">
            <a:solidFill>
              <a:srgbClr val="92D050"/>
            </a:solidFill>
            <a:prstDash val="solid"/>
            <a:miter lim="800000"/>
          </a:ln>
          <a:effectLst/>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zh-CN" altLang="en-US" kern="0" dirty="0">
              <a:solidFill>
                <a:prstClr val="white"/>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43" name="文本框 12"/>
          <p:cNvSpPr txBox="1"/>
          <p:nvPr/>
        </p:nvSpPr>
        <p:spPr>
          <a:xfrm>
            <a:off x="8673393" y="3810794"/>
            <a:ext cx="3175730" cy="412576"/>
          </a:xfrm>
          <a:prstGeom prst="roundRect">
            <a:avLst>
              <a:gd name="adj" fmla="val 50000"/>
            </a:avLst>
          </a:prstGeom>
          <a:solidFill>
            <a:srgbClr val="92D050"/>
          </a:solidFill>
          <a:effectLst>
            <a:outerShdw blurRad="127000" dist="38100" dir="8100000" algn="tr" rotWithShape="0">
              <a:srgbClr val="0070C0">
                <a:alpha val="30000"/>
              </a:srgbClr>
            </a:outerShdw>
          </a:effectLst>
        </p:spPr>
        <p:txBody>
          <a:bodyPr wrap="square" rtlCol="0" anchor="ctr" anchorCtr="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zh-CN" altLang="en-US" sz="1600" kern="0" dirty="0" smtClean="0">
                <a:solidFill>
                  <a:prstClr val="white"/>
                </a:solidFill>
                <a:latin typeface="微软雅黑" panose="020B0503020204020204" pitchFamily="34" charset="-122"/>
                <a:ea typeface="微软雅黑" panose="020B0503020204020204" pitchFamily="34" charset="-122"/>
                <a:sym typeface="微软雅黑" panose="020B0503020204020204" pitchFamily="34" charset="-122"/>
              </a:rPr>
              <a:t>示例</a:t>
            </a:r>
            <a:r>
              <a:rPr lang="en-US" altLang="zh-CN" sz="1600" kern="0" dirty="0" smtClean="0">
                <a:solidFill>
                  <a:prstClr val="white"/>
                </a:solidFill>
                <a:latin typeface="微软雅黑" panose="020B0503020204020204" pitchFamily="34" charset="-122"/>
                <a:ea typeface="微软雅黑" panose="020B0503020204020204" pitchFamily="34" charset="-122"/>
                <a:sym typeface="微软雅黑" panose="020B0503020204020204" pitchFamily="34" charset="-122"/>
              </a:rPr>
              <a:t>3</a:t>
            </a:r>
            <a:endParaRPr kumimoji="0" lang="zh-CN" altLang="en-US" sz="1050" b="0" i="0" u="none" strike="noStrike" kern="0" cap="none" spc="0" normalizeH="0" baseline="0" noProof="0" dirty="0" smtClean="0">
              <a:ln>
                <a:noFill/>
              </a:ln>
              <a:solidFill>
                <a:prstClr val="white"/>
              </a:solidFill>
              <a:effectLst/>
              <a:uLnTx/>
              <a:uFillTx/>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44" name="文本框 12"/>
          <p:cNvSpPr txBox="1"/>
          <p:nvPr/>
        </p:nvSpPr>
        <p:spPr>
          <a:xfrm>
            <a:off x="8673393" y="4911834"/>
            <a:ext cx="3175730" cy="412576"/>
          </a:xfrm>
          <a:prstGeom prst="roundRect">
            <a:avLst>
              <a:gd name="adj" fmla="val 50000"/>
            </a:avLst>
          </a:prstGeom>
          <a:solidFill>
            <a:srgbClr val="92D050"/>
          </a:solidFill>
          <a:effectLst>
            <a:outerShdw blurRad="127000" dist="38100" dir="8100000" algn="tr" rotWithShape="0">
              <a:srgbClr val="0070C0">
                <a:alpha val="30000"/>
              </a:srgbClr>
            </a:outerShdw>
          </a:effectLst>
        </p:spPr>
        <p:txBody>
          <a:bodyPr wrap="square" rtlCol="0" anchor="ctr" anchorCtr="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zh-CN" altLang="en-US" sz="1600" kern="0" dirty="0">
                <a:solidFill>
                  <a:prstClr val="white"/>
                </a:solidFill>
                <a:latin typeface="微软雅黑" panose="020B0503020204020204" pitchFamily="34" charset="-122"/>
                <a:ea typeface="微软雅黑" panose="020B0503020204020204" pitchFamily="34" charset="-122"/>
                <a:sym typeface="微软雅黑" panose="020B0503020204020204" pitchFamily="34" charset="-122"/>
              </a:rPr>
              <a:t>运行</a:t>
            </a:r>
            <a:r>
              <a:rPr lang="zh-CN" altLang="en-US" sz="1600" kern="0" dirty="0" smtClean="0">
                <a:solidFill>
                  <a:prstClr val="white"/>
                </a:solidFill>
                <a:latin typeface="微软雅黑" panose="020B0503020204020204" pitchFamily="34" charset="-122"/>
                <a:ea typeface="微软雅黑" panose="020B0503020204020204" pitchFamily="34" charset="-122"/>
                <a:sym typeface="微软雅黑" panose="020B0503020204020204" pitchFamily="34" charset="-122"/>
              </a:rPr>
              <a:t>结果</a:t>
            </a:r>
            <a:endParaRPr kumimoji="0" lang="zh-CN" altLang="en-US" sz="1050" b="0" i="0" u="none" strike="noStrike" kern="0" cap="none" spc="0" normalizeH="0" baseline="0" noProof="0" dirty="0" smtClean="0">
              <a:ln>
                <a:noFill/>
              </a:ln>
              <a:solidFill>
                <a:prstClr val="white"/>
              </a:solidFill>
              <a:effectLst/>
              <a:uLnTx/>
              <a:uFillTx/>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45" name="文本框 335"/>
          <p:cNvSpPr txBox="1"/>
          <p:nvPr/>
        </p:nvSpPr>
        <p:spPr>
          <a:xfrm>
            <a:off x="8635928" y="5434972"/>
            <a:ext cx="3515513" cy="421526"/>
          </a:xfrm>
          <a:prstGeom prst="rect">
            <a:avLst/>
          </a:prstGeom>
          <a:noFill/>
        </p:spPr>
        <p:txBody>
          <a:bodyPr wrap="square" rtlCol="0">
            <a:spAutoFit/>
          </a:bodyPr>
          <a:lstStyle/>
          <a:p>
            <a:pPr>
              <a:lnSpc>
                <a:spcPct val="132000"/>
              </a:lnSpc>
            </a:pP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fibonacci</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endPar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extLst>
      <p:ext uri="{BB962C8B-B14F-4D97-AF65-F5344CB8AC3E}">
        <p14:creationId xmlns:p14="http://schemas.microsoft.com/office/powerpoint/2010/main" val="405926661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矩形 25"/>
          <p:cNvSpPr/>
          <p:nvPr/>
        </p:nvSpPr>
        <p:spPr>
          <a:xfrm>
            <a:off x="0" y="5793582"/>
            <a:ext cx="12206061" cy="106600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 name="标题 1"/>
          <p:cNvSpPr>
            <a:spLocks noGrp="1"/>
          </p:cNvSpPr>
          <p:nvPr>
            <p:ph type="title"/>
          </p:nvPr>
        </p:nvSpPr>
        <p:spPr/>
        <p:txBody>
          <a:bodyPr/>
          <a:lstStyle/>
          <a:p>
            <a:r>
              <a:rPr lang="en-US" altLang="zh-CN" dirty="0">
                <a:latin typeface="微软雅黑" panose="020B0503020204020204" pitchFamily="34" charset="-122"/>
                <a:ea typeface="微软雅黑" panose="020B0503020204020204" pitchFamily="34" charset="-122"/>
                <a:sym typeface="微软雅黑" panose="020B0503020204020204" pitchFamily="34" charset="-122"/>
              </a:rPr>
              <a:t>5.5.2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导入模块</a:t>
            </a:r>
          </a:p>
        </p:txBody>
      </p:sp>
      <p:sp>
        <p:nvSpPr>
          <p:cNvPr id="6" name="文本框 335"/>
          <p:cNvSpPr txBox="1"/>
          <p:nvPr/>
        </p:nvSpPr>
        <p:spPr>
          <a:xfrm>
            <a:off x="286958" y="991395"/>
            <a:ext cx="11413592" cy="458074"/>
          </a:xfrm>
          <a:prstGeom prst="rect">
            <a:avLst/>
          </a:prstGeom>
          <a:noFill/>
        </p:spPr>
        <p:txBody>
          <a:bodyPr wrap="square" rtlCol="0">
            <a:spAutoFit/>
          </a:bodyPr>
          <a:lstStyle/>
          <a:p>
            <a:pPr indent="457200">
              <a:lnSpc>
                <a:spcPct val="132000"/>
              </a:lnSpc>
            </a:pPr>
            <a:r>
              <a:rPr lang="en-US" altLang="zh-CN"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1</a:t>
            </a:r>
            <a:r>
              <a:rPr lang="zh-CN" altLang="en-US"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．使用</a:t>
            </a:r>
            <a:r>
              <a:rPr lang="en-US" altLang="zh-CN"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import </a:t>
            </a:r>
            <a:r>
              <a:rPr lang="zh-CN" altLang="en-US"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语句导入模块</a:t>
            </a:r>
          </a:p>
        </p:txBody>
      </p:sp>
      <p:sp>
        <p:nvSpPr>
          <p:cNvPr id="7" name="矩形 6"/>
          <p:cNvSpPr/>
          <p:nvPr/>
        </p:nvSpPr>
        <p:spPr>
          <a:xfrm>
            <a:off x="3175" y="1603242"/>
            <a:ext cx="12195175" cy="150151"/>
          </a:xfrm>
          <a:prstGeom prst="rect">
            <a:avLst/>
          </a:prstGeom>
          <a:solidFill>
            <a:srgbClr val="92D05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8" name="内容占位符 3"/>
          <p:cNvSpPr>
            <a:spLocks noGrp="1"/>
          </p:cNvSpPr>
          <p:nvPr>
            <p:ph idx="13"/>
          </p:nvPr>
        </p:nvSpPr>
        <p:spPr>
          <a:xfrm>
            <a:off x="841375" y="1905794"/>
            <a:ext cx="10747058" cy="2057400"/>
          </a:xfrm>
        </p:spPr>
        <p:txBody>
          <a:bodyPr>
            <a:normAutofit/>
          </a:bodyPr>
          <a:lstStyle/>
          <a:p>
            <a:pPr indent="457200">
              <a:lnSpc>
                <a:spcPct val="132000"/>
              </a:lnSpc>
            </a:pP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调用模块</a:t>
            </a:r>
            <a:r>
              <a:rPr lang="en-US" altLang="zh-CN" sz="1800" dirty="0" err="1">
                <a:latin typeface="微软雅黑" panose="020B0503020204020204" pitchFamily="34" charset="-122"/>
                <a:ea typeface="微软雅黑" panose="020B0503020204020204" pitchFamily="34" charset="-122"/>
                <a:sym typeface="微软雅黑" panose="020B0503020204020204" pitchFamily="34" charset="-122"/>
              </a:rPr>
              <a:t>fibonacci</a:t>
            </a:r>
            <a:r>
              <a:rPr lang="en-US" altLang="zh-CN" sz="1800" dirty="0">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中自定义函数</a:t>
            </a:r>
            <a:r>
              <a:rPr lang="en-US" altLang="zh-CN" sz="1800" dirty="0">
                <a:latin typeface="微软雅黑" panose="020B0503020204020204" pitchFamily="34" charset="-122"/>
                <a:ea typeface="微软雅黑" panose="020B0503020204020204" pitchFamily="34" charset="-122"/>
                <a:sym typeface="微软雅黑" panose="020B0503020204020204" pitchFamily="34" charset="-122"/>
              </a:rPr>
              <a:t>fib1()</a:t>
            </a: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a:t>
            </a:r>
            <a:r>
              <a:rPr lang="en-US" altLang="zh-CN" sz="1800" dirty="0">
                <a:latin typeface="微软雅黑" panose="020B0503020204020204" pitchFamily="34" charset="-122"/>
                <a:ea typeface="微软雅黑" panose="020B0503020204020204" pitchFamily="34" charset="-122"/>
                <a:sym typeface="微软雅黑" panose="020B0503020204020204" pitchFamily="34" charset="-122"/>
              </a:rPr>
              <a:t>fib2() </a:t>
            </a: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的结果如</a:t>
            </a:r>
            <a:r>
              <a:rPr lang="zh-CN" altLang="en-US" sz="1800" dirty="0" smtClean="0">
                <a:latin typeface="微软雅黑" panose="020B0503020204020204" pitchFamily="34" charset="-122"/>
                <a:ea typeface="微软雅黑" panose="020B0503020204020204" pitchFamily="34" charset="-122"/>
                <a:sym typeface="微软雅黑" panose="020B0503020204020204" pitchFamily="34" charset="-122"/>
              </a:rPr>
              <a:t>图所</a:t>
            </a: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示。</a:t>
            </a:r>
          </a:p>
        </p:txBody>
      </p:sp>
      <p:pic>
        <p:nvPicPr>
          <p:cNvPr id="21" name="图片 20"/>
          <p:cNvPicPr/>
          <p:nvPr/>
        </p:nvPicPr>
        <p:blipFill>
          <a:blip r:embed="rId3"/>
          <a:stretch>
            <a:fillRect/>
          </a:stretch>
        </p:blipFill>
        <p:spPr>
          <a:xfrm>
            <a:off x="1603375" y="2651074"/>
            <a:ext cx="7186296" cy="2929042"/>
          </a:xfrm>
          <a:prstGeom prst="rect">
            <a:avLst/>
          </a:prstGeom>
        </p:spPr>
      </p:pic>
      <p:sp>
        <p:nvSpPr>
          <p:cNvPr id="25" name="内容占位符 3"/>
          <p:cNvSpPr>
            <a:spLocks noGrp="1"/>
          </p:cNvSpPr>
          <p:nvPr>
            <p:ph idx="13"/>
          </p:nvPr>
        </p:nvSpPr>
        <p:spPr>
          <a:xfrm>
            <a:off x="841375" y="5830888"/>
            <a:ext cx="10747058" cy="1028700"/>
          </a:xfrm>
        </p:spPr>
        <p:txBody>
          <a:bodyPr>
            <a:normAutofit/>
          </a:bodyPr>
          <a:lstStyle/>
          <a:p>
            <a:pPr indent="457200">
              <a:lnSpc>
                <a:spcPct val="132000"/>
              </a:lnSpc>
            </a:pP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如果模块名称比较长不容易记住，可以在导入模块时，使用</a:t>
            </a:r>
            <a:r>
              <a:rPr lang="en-US" altLang="zh-CN" sz="1800" dirty="0">
                <a:latin typeface="微软雅黑" panose="020B0503020204020204" pitchFamily="34" charset="-122"/>
                <a:ea typeface="微软雅黑" panose="020B0503020204020204" pitchFamily="34" charset="-122"/>
                <a:sym typeface="微软雅黑" panose="020B0503020204020204" pitchFamily="34" charset="-122"/>
              </a:rPr>
              <a:t>as </a:t>
            </a: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关键字为模块设置一</a:t>
            </a:r>
            <a:r>
              <a:rPr lang="zh-CN" altLang="en-US" sz="1800" dirty="0" smtClean="0">
                <a:latin typeface="微软雅黑" panose="020B0503020204020204" pitchFamily="34" charset="-122"/>
                <a:ea typeface="微软雅黑" panose="020B0503020204020204" pitchFamily="34" charset="-122"/>
                <a:sym typeface="微软雅黑" panose="020B0503020204020204" pitchFamily="34" charset="-122"/>
              </a:rPr>
              <a:t>个别名</a:t>
            </a: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，然后就通过别名来调用模块中的变量、函数等对象。</a:t>
            </a:r>
          </a:p>
        </p:txBody>
      </p:sp>
    </p:spTree>
    <p:extLst>
      <p:ext uri="{BB962C8B-B14F-4D97-AF65-F5344CB8AC3E}">
        <p14:creationId xmlns:p14="http://schemas.microsoft.com/office/powerpoint/2010/main" val="165687387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0" y="6096794"/>
            <a:ext cx="12206061" cy="8763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6" name="矩形 25"/>
          <p:cNvSpPr/>
          <p:nvPr/>
        </p:nvSpPr>
        <p:spPr>
          <a:xfrm>
            <a:off x="0" y="2389188"/>
            <a:ext cx="12206061" cy="290750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 name="标题 1"/>
          <p:cNvSpPr>
            <a:spLocks noGrp="1"/>
          </p:cNvSpPr>
          <p:nvPr>
            <p:ph type="title"/>
          </p:nvPr>
        </p:nvSpPr>
        <p:spPr/>
        <p:txBody>
          <a:bodyPr/>
          <a:lstStyle/>
          <a:p>
            <a:r>
              <a:rPr lang="en-US" altLang="zh-CN" dirty="0">
                <a:latin typeface="微软雅黑" panose="020B0503020204020204" pitchFamily="34" charset="-122"/>
                <a:ea typeface="微软雅黑" panose="020B0503020204020204" pitchFamily="34" charset="-122"/>
                <a:sym typeface="微软雅黑" panose="020B0503020204020204" pitchFamily="34" charset="-122"/>
              </a:rPr>
              <a:t>5.5.2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导入模块</a:t>
            </a:r>
          </a:p>
        </p:txBody>
      </p:sp>
      <p:sp>
        <p:nvSpPr>
          <p:cNvPr id="6" name="文本框 335"/>
          <p:cNvSpPr txBox="1"/>
          <p:nvPr/>
        </p:nvSpPr>
        <p:spPr>
          <a:xfrm>
            <a:off x="286958" y="991395"/>
            <a:ext cx="11413592" cy="458074"/>
          </a:xfrm>
          <a:prstGeom prst="rect">
            <a:avLst/>
          </a:prstGeom>
          <a:noFill/>
        </p:spPr>
        <p:txBody>
          <a:bodyPr wrap="square" rtlCol="0">
            <a:spAutoFit/>
          </a:bodyPr>
          <a:lstStyle/>
          <a:p>
            <a:pPr indent="457200">
              <a:lnSpc>
                <a:spcPct val="132000"/>
              </a:lnSpc>
            </a:pPr>
            <a:r>
              <a:rPr lang="en-US" altLang="zh-CN"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1</a:t>
            </a:r>
            <a:r>
              <a:rPr lang="zh-CN" altLang="en-US"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．使用</a:t>
            </a:r>
            <a:r>
              <a:rPr lang="en-US" altLang="zh-CN"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import </a:t>
            </a:r>
            <a:r>
              <a:rPr lang="zh-CN" altLang="en-US"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语句导入模块</a:t>
            </a:r>
          </a:p>
        </p:txBody>
      </p:sp>
      <p:sp>
        <p:nvSpPr>
          <p:cNvPr id="7" name="矩形 6"/>
          <p:cNvSpPr/>
          <p:nvPr/>
        </p:nvSpPr>
        <p:spPr>
          <a:xfrm>
            <a:off x="3175" y="1603242"/>
            <a:ext cx="12195175" cy="150151"/>
          </a:xfrm>
          <a:prstGeom prst="rect">
            <a:avLst/>
          </a:prstGeom>
          <a:solidFill>
            <a:srgbClr val="92D05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8" name="内容占位符 3"/>
          <p:cNvSpPr>
            <a:spLocks noGrp="1"/>
          </p:cNvSpPr>
          <p:nvPr>
            <p:ph idx="13"/>
          </p:nvPr>
        </p:nvSpPr>
        <p:spPr>
          <a:xfrm>
            <a:off x="841375" y="1905794"/>
            <a:ext cx="10747058" cy="5867400"/>
          </a:xfrm>
        </p:spPr>
        <p:txBody>
          <a:bodyPr>
            <a:normAutofit/>
          </a:bodyPr>
          <a:lstStyle/>
          <a:p>
            <a:pPr indent="457200">
              <a:lnSpc>
                <a:spcPct val="132000"/>
              </a:lnSpc>
            </a:pP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例如，使用</a:t>
            </a:r>
            <a:r>
              <a:rPr lang="en-US" altLang="zh-CN" sz="1800" dirty="0">
                <a:latin typeface="微软雅黑" panose="020B0503020204020204" pitchFamily="34" charset="-122"/>
                <a:ea typeface="微软雅黑" panose="020B0503020204020204" pitchFamily="34" charset="-122"/>
                <a:sym typeface="微软雅黑" panose="020B0503020204020204" pitchFamily="34" charset="-122"/>
              </a:rPr>
              <a:t>turtle </a:t>
            </a: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模块绘图，代码如下。</a:t>
            </a:r>
          </a:p>
          <a:p>
            <a:pPr indent="457200">
              <a:lnSpc>
                <a:spcPct val="132000"/>
              </a:lnSpc>
            </a:pP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import turtle as </a:t>
            </a:r>
            <a:r>
              <a:rPr lang="en-US" altLang="zh-CN"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t</a:t>
            </a:r>
          </a:p>
          <a:p>
            <a:pPr indent="457200">
              <a:lnSpc>
                <a:spcPct val="132000"/>
              </a:lnSpc>
            </a:pP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t.penup</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抬笔</a:t>
            </a:r>
          </a:p>
          <a:p>
            <a:pPr indent="457200">
              <a:lnSpc>
                <a:spcPct val="132000"/>
              </a:lnSpc>
            </a:pP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t.goto</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(x, y) #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画笔起始位置</a:t>
            </a:r>
          </a:p>
          <a:p>
            <a:pPr indent="457200">
              <a:lnSpc>
                <a:spcPct val="132000"/>
              </a:lnSpc>
            </a:pP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t.pencolor</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rectcolor</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画笔颜色</a:t>
            </a:r>
          </a:p>
          <a:p>
            <a:pPr indent="457200">
              <a:lnSpc>
                <a:spcPct val="132000"/>
              </a:lnSpc>
            </a:pP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t.pendown</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落笔</a:t>
            </a:r>
          </a:p>
          <a:p>
            <a:pPr indent="457200">
              <a:lnSpc>
                <a:spcPct val="132000"/>
              </a:lnSpc>
            </a:pP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t.fillcolor</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rectcolor</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设置填充</a:t>
            </a:r>
            <a:r>
              <a:rPr lang="zh-CN" altLang="en-US"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颜色</a:t>
            </a:r>
            <a:endParaRPr lang="en-US" altLang="zh-CN"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a:p>
            <a:pPr indent="457200">
              <a:lnSpc>
                <a:spcPct val="132000"/>
              </a:lnSpc>
            </a:pP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t.fillcolor</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rectcolor</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设置填充颜色</a:t>
            </a:r>
          </a:p>
          <a:p>
            <a:pPr indent="457200">
              <a:lnSpc>
                <a:spcPct val="132000"/>
              </a:lnSpc>
            </a:pP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如果经常使用一个函数，也可以将该函数名称赋给一个本地的变量，然后通过本地的</a:t>
            </a:r>
            <a:r>
              <a:rPr lang="zh-CN" altLang="en-US" sz="1800" dirty="0" smtClean="0">
                <a:latin typeface="微软雅黑" panose="020B0503020204020204" pitchFamily="34" charset="-122"/>
                <a:ea typeface="微软雅黑" panose="020B0503020204020204" pitchFamily="34" charset="-122"/>
                <a:sym typeface="微软雅黑" panose="020B0503020204020204" pitchFamily="34" charset="-122"/>
              </a:rPr>
              <a:t>变量</a:t>
            </a: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调用模块中的自定义函数，示例如下。</a:t>
            </a:r>
          </a:p>
          <a:p>
            <a:pPr indent="457200">
              <a:lnSpc>
                <a:spcPct val="132000"/>
              </a:lnSpc>
            </a:pP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&gt;&gt;&gt;fib= fibonacci.fib1</a:t>
            </a:r>
          </a:p>
          <a:p>
            <a:pPr indent="457200">
              <a:lnSpc>
                <a:spcPct val="132000"/>
              </a:lnSpc>
            </a:pP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&gt;&gt;&gt;fib(100</a:t>
            </a:r>
            <a:r>
              <a:rPr lang="en-US" altLang="zh-CN"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endPar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1" name="文本框 335"/>
          <p:cNvSpPr txBox="1"/>
          <p:nvPr/>
        </p:nvSpPr>
        <p:spPr>
          <a:xfrm>
            <a:off x="6399340" y="6569869"/>
            <a:ext cx="3515513" cy="421526"/>
          </a:xfrm>
          <a:prstGeom prst="rect">
            <a:avLst/>
          </a:prstGeom>
          <a:noFill/>
        </p:spPr>
        <p:txBody>
          <a:bodyPr wrap="square" rtlCol="0">
            <a:spAutoFit/>
          </a:bodyPr>
          <a:lstStyle/>
          <a:p>
            <a:pPr>
              <a:lnSpc>
                <a:spcPct val="132000"/>
              </a:lnSpc>
            </a:pPr>
            <a:r>
              <a:rPr lang="en-US" altLang="zh-CN"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1 </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1 2 3 5 8 13 21 34 55 89</a:t>
            </a:r>
          </a:p>
        </p:txBody>
      </p:sp>
      <p:sp>
        <p:nvSpPr>
          <p:cNvPr id="13" name="文本框 12"/>
          <p:cNvSpPr txBox="1"/>
          <p:nvPr/>
        </p:nvSpPr>
        <p:spPr>
          <a:xfrm>
            <a:off x="6623245" y="6140066"/>
            <a:ext cx="3175730" cy="412576"/>
          </a:xfrm>
          <a:prstGeom prst="roundRect">
            <a:avLst>
              <a:gd name="adj" fmla="val 50000"/>
            </a:avLst>
          </a:prstGeom>
          <a:solidFill>
            <a:srgbClr val="92D050"/>
          </a:solidFill>
          <a:effectLst>
            <a:outerShdw blurRad="127000" dist="38100" dir="8100000" algn="tr" rotWithShape="0">
              <a:srgbClr val="0070C0">
                <a:alpha val="30000"/>
              </a:srgbClr>
            </a:outerShdw>
          </a:effectLst>
        </p:spPr>
        <p:txBody>
          <a:bodyPr wrap="square" rtlCol="0" anchor="ctr" anchorCtr="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zh-CN" altLang="en-US" sz="1600" kern="0" dirty="0">
                <a:solidFill>
                  <a:prstClr val="white"/>
                </a:solidFill>
                <a:latin typeface="微软雅黑" panose="020B0503020204020204" pitchFamily="34" charset="-122"/>
                <a:ea typeface="微软雅黑" panose="020B0503020204020204" pitchFamily="34" charset="-122"/>
                <a:sym typeface="微软雅黑" panose="020B0503020204020204" pitchFamily="34" charset="-122"/>
              </a:rPr>
              <a:t>运行</a:t>
            </a:r>
            <a:r>
              <a:rPr lang="zh-CN" altLang="en-US" sz="1600" kern="0" dirty="0" smtClean="0">
                <a:solidFill>
                  <a:prstClr val="white"/>
                </a:solidFill>
                <a:latin typeface="微软雅黑" panose="020B0503020204020204" pitchFamily="34" charset="-122"/>
                <a:ea typeface="微软雅黑" panose="020B0503020204020204" pitchFamily="34" charset="-122"/>
                <a:sym typeface="微软雅黑" panose="020B0503020204020204" pitchFamily="34" charset="-122"/>
              </a:rPr>
              <a:t>结果</a:t>
            </a:r>
            <a:endParaRPr kumimoji="0" lang="zh-CN" altLang="en-US" sz="1050" b="0" i="0" u="none" strike="noStrike" kern="0" cap="none" spc="0" normalizeH="0" baseline="0" noProof="0" dirty="0" smtClean="0">
              <a:ln>
                <a:noFill/>
              </a:ln>
              <a:solidFill>
                <a:prstClr val="white"/>
              </a:solidFill>
              <a:effectLst/>
              <a:uLnTx/>
              <a:uFillTx/>
              <a:latin typeface="微软雅黑" panose="020B0503020204020204" pitchFamily="34" charset="-122"/>
              <a:ea typeface="微软雅黑" panose="020B0503020204020204" pitchFamily="34" charset="-122"/>
              <a:sym typeface="微软雅黑" panose="020B0503020204020204" pitchFamily="34" charset="-122"/>
            </a:endParaRPr>
          </a:p>
        </p:txBody>
      </p:sp>
    </p:spTree>
    <p:extLst>
      <p:ext uri="{BB962C8B-B14F-4D97-AF65-F5344CB8AC3E}">
        <p14:creationId xmlns:p14="http://schemas.microsoft.com/office/powerpoint/2010/main" val="39226276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矩形 24"/>
          <p:cNvSpPr/>
          <p:nvPr/>
        </p:nvSpPr>
        <p:spPr>
          <a:xfrm>
            <a:off x="0" y="5353843"/>
            <a:ext cx="12206061" cy="150574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2" name="矩形 21"/>
          <p:cNvSpPr/>
          <p:nvPr/>
        </p:nvSpPr>
        <p:spPr>
          <a:xfrm>
            <a:off x="0" y="2743994"/>
            <a:ext cx="12206061" cy="762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 name="标题 1"/>
          <p:cNvSpPr>
            <a:spLocks noGrp="1"/>
          </p:cNvSpPr>
          <p:nvPr>
            <p:ph type="title"/>
          </p:nvPr>
        </p:nvSpPr>
        <p:spPr/>
        <p:txBody>
          <a:bodyPr/>
          <a:lstStyle/>
          <a:p>
            <a:r>
              <a:rPr lang="en-US" altLang="zh-CN" dirty="0">
                <a:latin typeface="微软雅黑" panose="020B0503020204020204" pitchFamily="34" charset="-122"/>
                <a:ea typeface="微软雅黑" panose="020B0503020204020204" pitchFamily="34" charset="-122"/>
                <a:sym typeface="微软雅黑" panose="020B0503020204020204" pitchFamily="34" charset="-122"/>
              </a:rPr>
              <a:t>5.5.2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导入模块</a:t>
            </a:r>
          </a:p>
        </p:txBody>
      </p:sp>
      <p:sp>
        <p:nvSpPr>
          <p:cNvPr id="6" name="文本框 335"/>
          <p:cNvSpPr txBox="1"/>
          <p:nvPr/>
        </p:nvSpPr>
        <p:spPr>
          <a:xfrm>
            <a:off x="286958" y="991395"/>
            <a:ext cx="11413592" cy="458074"/>
          </a:xfrm>
          <a:prstGeom prst="rect">
            <a:avLst/>
          </a:prstGeom>
          <a:noFill/>
        </p:spPr>
        <p:txBody>
          <a:bodyPr wrap="square" rtlCol="0">
            <a:spAutoFit/>
          </a:bodyPr>
          <a:lstStyle/>
          <a:p>
            <a:pPr indent="457200">
              <a:lnSpc>
                <a:spcPct val="132000"/>
              </a:lnSpc>
            </a:pPr>
            <a:r>
              <a:rPr lang="en-US" altLang="zh-CN"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2</a:t>
            </a:r>
            <a:r>
              <a:rPr lang="zh-CN" altLang="en-US"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．使用</a:t>
            </a:r>
            <a:r>
              <a:rPr lang="en-US" altLang="zh-CN"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from…import </a:t>
            </a:r>
            <a:r>
              <a:rPr lang="zh-CN" altLang="en-US"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语句导入模块</a:t>
            </a:r>
          </a:p>
        </p:txBody>
      </p:sp>
      <p:sp>
        <p:nvSpPr>
          <p:cNvPr id="7" name="矩形 6"/>
          <p:cNvSpPr/>
          <p:nvPr/>
        </p:nvSpPr>
        <p:spPr>
          <a:xfrm>
            <a:off x="3175" y="1603242"/>
            <a:ext cx="12195175" cy="150151"/>
          </a:xfrm>
          <a:prstGeom prst="rect">
            <a:avLst/>
          </a:prstGeom>
          <a:solidFill>
            <a:srgbClr val="92D05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8" name="内容占位符 3"/>
          <p:cNvSpPr>
            <a:spLocks noGrp="1"/>
          </p:cNvSpPr>
          <p:nvPr>
            <p:ph idx="13"/>
          </p:nvPr>
        </p:nvSpPr>
        <p:spPr>
          <a:xfrm>
            <a:off x="841375" y="1905794"/>
            <a:ext cx="10747058" cy="4953794"/>
          </a:xfrm>
        </p:spPr>
        <p:txBody>
          <a:bodyPr>
            <a:normAutofit/>
          </a:bodyPr>
          <a:lstStyle/>
          <a:p>
            <a:pPr indent="457200">
              <a:lnSpc>
                <a:spcPct val="132000"/>
              </a:lnSpc>
            </a:pPr>
            <a:r>
              <a:rPr lang="en-US" altLang="zh-CN" sz="1800" dirty="0">
                <a:latin typeface="微软雅黑" panose="020B0503020204020204" pitchFamily="34" charset="-122"/>
                <a:ea typeface="微软雅黑" panose="020B0503020204020204" pitchFamily="34" charset="-122"/>
                <a:sym typeface="微软雅黑" panose="020B0503020204020204" pitchFamily="34" charset="-122"/>
              </a:rPr>
              <a:t>Python </a:t>
            </a: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的</a:t>
            </a:r>
            <a:r>
              <a:rPr lang="en-US" altLang="zh-CN" sz="1800" dirty="0">
                <a:latin typeface="微软雅黑" panose="020B0503020204020204" pitchFamily="34" charset="-122"/>
                <a:ea typeface="微软雅黑" panose="020B0503020204020204" pitchFamily="34" charset="-122"/>
                <a:sym typeface="微软雅黑" panose="020B0503020204020204" pitchFamily="34" charset="-122"/>
              </a:rPr>
              <a:t>from </a:t>
            </a: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语句的功能是从模块中导入一个指定的函数或变量的名称到当前模块中</a:t>
            </a:r>
            <a:r>
              <a:rPr lang="zh-CN" altLang="en-US" sz="1800" dirty="0" smtClean="0">
                <a:latin typeface="微软雅黑" panose="020B0503020204020204" pitchFamily="34" charset="-122"/>
                <a:ea typeface="微软雅黑" panose="020B0503020204020204" pitchFamily="34" charset="-122"/>
                <a:sym typeface="微软雅黑" panose="020B0503020204020204" pitchFamily="34" charset="-122"/>
              </a:rPr>
              <a:t>，基本</a:t>
            </a: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语法格式如下</a:t>
            </a:r>
            <a:r>
              <a:rPr lang="zh-CN" altLang="en-US" sz="1800" dirty="0" smtClean="0">
                <a:latin typeface="微软雅黑" panose="020B0503020204020204" pitchFamily="34" charset="-122"/>
                <a:ea typeface="微软雅黑" panose="020B0503020204020204" pitchFamily="34" charset="-122"/>
                <a:sym typeface="微软雅黑" panose="020B0503020204020204" pitchFamily="34" charset="-122"/>
              </a:rPr>
              <a:t>。</a:t>
            </a:r>
            <a:endParaRPr lang="en-US" altLang="zh-CN" sz="1800" dirty="0" smtClean="0">
              <a:latin typeface="微软雅黑" panose="020B0503020204020204" pitchFamily="34" charset="-122"/>
              <a:ea typeface="微软雅黑" panose="020B0503020204020204" pitchFamily="34" charset="-122"/>
              <a:sym typeface="微软雅黑" panose="020B0503020204020204" pitchFamily="34" charset="-122"/>
            </a:endParaRPr>
          </a:p>
          <a:p>
            <a:pPr indent="457200">
              <a:lnSpc>
                <a:spcPts val="1200"/>
              </a:lnSpc>
            </a:pPr>
            <a:endParaRPr lang="zh-CN" altLang="en-US" sz="1800" dirty="0">
              <a:latin typeface="微软雅黑" panose="020B0503020204020204" pitchFamily="34" charset="-122"/>
              <a:ea typeface="微软雅黑" panose="020B0503020204020204" pitchFamily="34" charset="-122"/>
              <a:sym typeface="微软雅黑" panose="020B0503020204020204" pitchFamily="34" charset="-122"/>
            </a:endParaRPr>
          </a:p>
          <a:p>
            <a:pPr indent="457200">
              <a:lnSpc>
                <a:spcPct val="132000"/>
              </a:lnSpc>
            </a:pP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from </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modename</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import name1[, name2[,…</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nameN</a:t>
            </a:r>
            <a:r>
              <a:rPr lang="en-US" altLang="zh-CN"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p>
          <a:p>
            <a:pPr indent="457200">
              <a:lnSpc>
                <a:spcPts val="1200"/>
              </a:lnSpc>
            </a:pPr>
            <a:endParaRPr lang="en-US" altLang="zh-CN" sz="1800" dirty="0">
              <a:latin typeface="微软雅黑" panose="020B0503020204020204" pitchFamily="34" charset="-122"/>
              <a:ea typeface="微软雅黑" panose="020B0503020204020204" pitchFamily="34" charset="-122"/>
              <a:sym typeface="微软雅黑" panose="020B0503020204020204" pitchFamily="34" charset="-122"/>
            </a:endParaRPr>
          </a:p>
          <a:p>
            <a:pPr indent="457200">
              <a:lnSpc>
                <a:spcPct val="132000"/>
              </a:lnSpc>
            </a:pP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其中，</a:t>
            </a:r>
            <a:r>
              <a:rPr lang="en-US" altLang="zh-CN" sz="1800" dirty="0" err="1">
                <a:latin typeface="微软雅黑" panose="020B0503020204020204" pitchFamily="34" charset="-122"/>
                <a:ea typeface="微软雅黑" panose="020B0503020204020204" pitchFamily="34" charset="-122"/>
                <a:sym typeface="微软雅黑" panose="020B0503020204020204" pitchFamily="34" charset="-122"/>
              </a:rPr>
              <a:t>modename</a:t>
            </a:r>
            <a:r>
              <a:rPr lang="en-US" altLang="zh-CN" sz="1800" dirty="0">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表示导入的模块名称，区分字母大小写，需要和定义模块时设置的</a:t>
            </a:r>
            <a:r>
              <a:rPr lang="zh-CN" altLang="en-US" sz="1800" dirty="0" smtClean="0">
                <a:latin typeface="微软雅黑" panose="020B0503020204020204" pitchFamily="34" charset="-122"/>
                <a:ea typeface="微软雅黑" panose="020B0503020204020204" pitchFamily="34" charset="-122"/>
                <a:sym typeface="微软雅黑" panose="020B0503020204020204" pitchFamily="34" charset="-122"/>
              </a:rPr>
              <a:t>模块</a:t>
            </a: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名称的大小写完全一致；</a:t>
            </a:r>
            <a:r>
              <a:rPr lang="en-US" altLang="zh-CN" sz="1800" dirty="0">
                <a:latin typeface="微软雅黑" panose="020B0503020204020204" pitchFamily="34" charset="-122"/>
                <a:ea typeface="微软雅黑" panose="020B0503020204020204" pitchFamily="34" charset="-122"/>
                <a:sym typeface="微软雅黑" panose="020B0503020204020204" pitchFamily="34" charset="-122"/>
              </a:rPr>
              <a:t>name1</a:t>
            </a: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a:t>
            </a:r>
            <a:r>
              <a:rPr lang="en-US" altLang="zh-CN" sz="1800" dirty="0">
                <a:latin typeface="微软雅黑" panose="020B0503020204020204" pitchFamily="34" charset="-122"/>
                <a:ea typeface="微软雅黑" panose="020B0503020204020204" pitchFamily="34" charset="-122"/>
                <a:sym typeface="微软雅黑" panose="020B0503020204020204" pitchFamily="34" charset="-122"/>
              </a:rPr>
              <a:t>name2……</a:t>
            </a:r>
            <a:r>
              <a:rPr lang="en-US" altLang="zh-CN" sz="1800" dirty="0" err="1">
                <a:latin typeface="微软雅黑" panose="020B0503020204020204" pitchFamily="34" charset="-122"/>
                <a:ea typeface="微软雅黑" panose="020B0503020204020204" pitchFamily="34" charset="-122"/>
                <a:sym typeface="微软雅黑" panose="020B0503020204020204" pitchFamily="34" charset="-122"/>
              </a:rPr>
              <a:t>nameN</a:t>
            </a:r>
            <a:r>
              <a:rPr lang="en-US" altLang="zh-CN" sz="1800" dirty="0">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表示要导入的变量、函数名称。</a:t>
            </a:r>
            <a:r>
              <a:rPr lang="zh-CN" altLang="en-US" sz="1800" dirty="0" smtClean="0">
                <a:latin typeface="微软雅黑" panose="020B0503020204020204" pitchFamily="34" charset="-122"/>
                <a:ea typeface="微软雅黑" panose="020B0503020204020204" pitchFamily="34" charset="-122"/>
                <a:sym typeface="微软雅黑" panose="020B0503020204020204" pitchFamily="34" charset="-122"/>
              </a:rPr>
              <a:t>可以同时</a:t>
            </a: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导入多个变量和函数，各个对象之间使用半角逗号“</a:t>
            </a:r>
            <a:r>
              <a:rPr lang="en-US" altLang="zh-CN" sz="1800" dirty="0">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分隔</a:t>
            </a:r>
            <a:r>
              <a:rPr lang="zh-CN" altLang="en-US" sz="1800" dirty="0" smtClean="0">
                <a:latin typeface="微软雅黑" panose="020B0503020204020204" pitchFamily="34" charset="-122"/>
                <a:ea typeface="微软雅黑" panose="020B0503020204020204" pitchFamily="34" charset="-122"/>
                <a:sym typeface="微软雅黑" panose="020B0503020204020204" pitchFamily="34" charset="-122"/>
              </a:rPr>
              <a:t>。</a:t>
            </a:r>
            <a:endParaRPr lang="en-US" altLang="zh-CN" sz="1800" dirty="0" smtClean="0">
              <a:latin typeface="微软雅黑" panose="020B0503020204020204" pitchFamily="34" charset="-122"/>
              <a:ea typeface="微软雅黑" panose="020B0503020204020204" pitchFamily="34" charset="-122"/>
              <a:sym typeface="微软雅黑" panose="020B0503020204020204" pitchFamily="34" charset="-122"/>
            </a:endParaRPr>
          </a:p>
          <a:p>
            <a:pPr indent="457200">
              <a:lnSpc>
                <a:spcPct val="132000"/>
              </a:lnSpc>
            </a:pP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例如，要导入模块</a:t>
            </a:r>
            <a:r>
              <a:rPr lang="en-US" altLang="zh-CN" sz="1800" dirty="0" err="1">
                <a:latin typeface="微软雅黑" panose="020B0503020204020204" pitchFamily="34" charset="-122"/>
                <a:ea typeface="微软雅黑" panose="020B0503020204020204" pitchFamily="34" charset="-122"/>
                <a:sym typeface="微软雅黑" panose="020B0503020204020204" pitchFamily="34" charset="-122"/>
              </a:rPr>
              <a:t>fibonacci</a:t>
            </a:r>
            <a:r>
              <a:rPr lang="en-US" altLang="zh-CN" sz="1800" dirty="0">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的</a:t>
            </a:r>
            <a:r>
              <a:rPr lang="en-US" altLang="zh-CN" sz="1800" dirty="0">
                <a:latin typeface="微软雅黑" panose="020B0503020204020204" pitchFamily="34" charset="-122"/>
                <a:ea typeface="微软雅黑" panose="020B0503020204020204" pitchFamily="34" charset="-122"/>
                <a:sym typeface="微软雅黑" panose="020B0503020204020204" pitchFamily="34" charset="-122"/>
              </a:rPr>
              <a:t>fib1() </a:t>
            </a: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和</a:t>
            </a:r>
            <a:r>
              <a:rPr lang="en-US" altLang="zh-CN" sz="1800" dirty="0">
                <a:latin typeface="微软雅黑" panose="020B0503020204020204" pitchFamily="34" charset="-122"/>
                <a:ea typeface="微软雅黑" panose="020B0503020204020204" pitchFamily="34" charset="-122"/>
                <a:sym typeface="微软雅黑" panose="020B0503020204020204" pitchFamily="34" charset="-122"/>
              </a:rPr>
              <a:t>fib2() </a:t>
            </a: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函数，使用如下语句</a:t>
            </a:r>
            <a:r>
              <a:rPr lang="zh-CN" altLang="en-US" sz="1800" dirty="0" smtClean="0">
                <a:latin typeface="微软雅黑" panose="020B0503020204020204" pitchFamily="34" charset="-122"/>
                <a:ea typeface="微软雅黑" panose="020B0503020204020204" pitchFamily="34" charset="-122"/>
                <a:sym typeface="微软雅黑" panose="020B0503020204020204" pitchFamily="34" charset="-122"/>
              </a:rPr>
              <a:t>。</a:t>
            </a:r>
            <a:endParaRPr lang="en-US" altLang="zh-CN" sz="1800" dirty="0" smtClean="0">
              <a:latin typeface="微软雅黑" panose="020B0503020204020204" pitchFamily="34" charset="-122"/>
              <a:ea typeface="微软雅黑" panose="020B0503020204020204" pitchFamily="34" charset="-122"/>
              <a:sym typeface="微软雅黑" panose="020B0503020204020204" pitchFamily="34" charset="-122"/>
            </a:endParaRPr>
          </a:p>
          <a:p>
            <a:pPr indent="457200">
              <a:lnSpc>
                <a:spcPct val="132000"/>
              </a:lnSpc>
            </a:pPr>
            <a:endParaRPr lang="en-US" altLang="zh-CN" sz="1800" dirty="0">
              <a:latin typeface="微软雅黑" panose="020B0503020204020204" pitchFamily="34" charset="-122"/>
              <a:ea typeface="微软雅黑" panose="020B0503020204020204" pitchFamily="34" charset="-122"/>
              <a:sym typeface="微软雅黑" panose="020B0503020204020204" pitchFamily="34" charset="-122"/>
            </a:endParaRPr>
          </a:p>
          <a:p>
            <a:pPr indent="457200">
              <a:lnSpc>
                <a:spcPct val="132000"/>
              </a:lnSpc>
            </a:pP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&gt;&gt;&gt;from </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fibonacci</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import fib1, fib2</a:t>
            </a:r>
          </a:p>
          <a:p>
            <a:pPr indent="457200">
              <a:lnSpc>
                <a:spcPct val="132000"/>
              </a:lnSpc>
            </a:pP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&gt;&gt;&gt;fib1(100)</a:t>
            </a:r>
            <a:endPar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3" name="文本框 335"/>
          <p:cNvSpPr txBox="1"/>
          <p:nvPr/>
        </p:nvSpPr>
        <p:spPr>
          <a:xfrm>
            <a:off x="6589053" y="6019981"/>
            <a:ext cx="3515513" cy="421526"/>
          </a:xfrm>
          <a:prstGeom prst="rect">
            <a:avLst/>
          </a:prstGeom>
          <a:noFill/>
        </p:spPr>
        <p:txBody>
          <a:bodyPr wrap="square" rtlCol="0">
            <a:spAutoFit/>
          </a:bodyPr>
          <a:lstStyle/>
          <a:p>
            <a:pPr>
              <a:lnSpc>
                <a:spcPct val="132000"/>
              </a:lnSpc>
            </a:pP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1 1 2 3 5 8 13 21 34 55 89</a:t>
            </a:r>
          </a:p>
        </p:txBody>
      </p:sp>
      <p:sp>
        <p:nvSpPr>
          <p:cNvPr id="24" name="文本框 23"/>
          <p:cNvSpPr txBox="1"/>
          <p:nvPr/>
        </p:nvSpPr>
        <p:spPr>
          <a:xfrm>
            <a:off x="6812958" y="5590178"/>
            <a:ext cx="3175730" cy="412576"/>
          </a:xfrm>
          <a:prstGeom prst="roundRect">
            <a:avLst>
              <a:gd name="adj" fmla="val 50000"/>
            </a:avLst>
          </a:prstGeom>
          <a:solidFill>
            <a:srgbClr val="92D050"/>
          </a:solidFill>
          <a:effectLst>
            <a:outerShdw blurRad="127000" dist="38100" dir="8100000" algn="tr" rotWithShape="0">
              <a:srgbClr val="0070C0">
                <a:alpha val="30000"/>
              </a:srgbClr>
            </a:outerShdw>
          </a:effectLst>
        </p:spPr>
        <p:txBody>
          <a:bodyPr wrap="square" rtlCol="0" anchor="ctr" anchorCtr="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zh-CN" altLang="en-US" sz="1600" kern="0" dirty="0">
                <a:solidFill>
                  <a:prstClr val="white"/>
                </a:solidFill>
                <a:latin typeface="微软雅黑" panose="020B0503020204020204" pitchFamily="34" charset="-122"/>
                <a:ea typeface="微软雅黑" panose="020B0503020204020204" pitchFamily="34" charset="-122"/>
                <a:sym typeface="微软雅黑" panose="020B0503020204020204" pitchFamily="34" charset="-122"/>
              </a:rPr>
              <a:t>运行</a:t>
            </a:r>
            <a:r>
              <a:rPr lang="zh-CN" altLang="en-US" sz="1600" kern="0" dirty="0" smtClean="0">
                <a:solidFill>
                  <a:prstClr val="white"/>
                </a:solidFill>
                <a:latin typeface="微软雅黑" panose="020B0503020204020204" pitchFamily="34" charset="-122"/>
                <a:ea typeface="微软雅黑" panose="020B0503020204020204" pitchFamily="34" charset="-122"/>
                <a:sym typeface="微软雅黑" panose="020B0503020204020204" pitchFamily="34" charset="-122"/>
              </a:rPr>
              <a:t>结果</a:t>
            </a:r>
            <a:endParaRPr kumimoji="0" lang="zh-CN" altLang="en-US" sz="1050" b="0" i="0" u="none" strike="noStrike" kern="0" cap="none" spc="0" normalizeH="0" baseline="0" noProof="0" dirty="0" smtClean="0">
              <a:ln>
                <a:noFill/>
              </a:ln>
              <a:solidFill>
                <a:prstClr val="white"/>
              </a:solidFill>
              <a:effectLst/>
              <a:uLnTx/>
              <a:uFillTx/>
              <a:latin typeface="微软雅黑" panose="020B0503020204020204" pitchFamily="34" charset="-122"/>
              <a:ea typeface="微软雅黑" panose="020B0503020204020204" pitchFamily="34" charset="-122"/>
              <a:sym typeface="微软雅黑" panose="020B0503020204020204" pitchFamily="34" charset="-122"/>
            </a:endParaRPr>
          </a:p>
        </p:txBody>
      </p:sp>
    </p:spTree>
    <p:extLst>
      <p:ext uri="{BB962C8B-B14F-4D97-AF65-F5344CB8AC3E}">
        <p14:creationId xmlns:p14="http://schemas.microsoft.com/office/powerpoint/2010/main" val="5388940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矩形 21"/>
          <p:cNvSpPr/>
          <p:nvPr/>
        </p:nvSpPr>
        <p:spPr>
          <a:xfrm>
            <a:off x="0" y="2896394"/>
            <a:ext cx="12206061" cy="685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 name="标题 1"/>
          <p:cNvSpPr>
            <a:spLocks noGrp="1"/>
          </p:cNvSpPr>
          <p:nvPr>
            <p:ph type="title"/>
          </p:nvPr>
        </p:nvSpPr>
        <p:spPr/>
        <p:txBody>
          <a:bodyPr/>
          <a:lstStyle/>
          <a:p>
            <a:r>
              <a:rPr lang="en-US" altLang="zh-CN" dirty="0">
                <a:latin typeface="微软雅黑" panose="020B0503020204020204" pitchFamily="34" charset="-122"/>
                <a:ea typeface="微软雅黑" panose="020B0503020204020204" pitchFamily="34" charset="-122"/>
                <a:sym typeface="微软雅黑" panose="020B0503020204020204" pitchFamily="34" charset="-122"/>
              </a:rPr>
              <a:t>5.5.2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导入模块</a:t>
            </a:r>
          </a:p>
        </p:txBody>
      </p:sp>
      <p:sp>
        <p:nvSpPr>
          <p:cNvPr id="6" name="文本框 335"/>
          <p:cNvSpPr txBox="1"/>
          <p:nvPr/>
        </p:nvSpPr>
        <p:spPr>
          <a:xfrm>
            <a:off x="286958" y="991395"/>
            <a:ext cx="11413592" cy="458074"/>
          </a:xfrm>
          <a:prstGeom prst="rect">
            <a:avLst/>
          </a:prstGeom>
          <a:noFill/>
        </p:spPr>
        <p:txBody>
          <a:bodyPr wrap="square" rtlCol="0">
            <a:spAutoFit/>
          </a:bodyPr>
          <a:lstStyle/>
          <a:p>
            <a:pPr indent="457200">
              <a:lnSpc>
                <a:spcPct val="132000"/>
              </a:lnSpc>
            </a:pPr>
            <a:r>
              <a:rPr lang="en-US" altLang="zh-CN"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3</a:t>
            </a:r>
            <a:r>
              <a:rPr lang="zh-CN" altLang="en-US"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．使用</a:t>
            </a:r>
            <a:r>
              <a:rPr lang="en-US" altLang="zh-CN"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from…import * </a:t>
            </a:r>
            <a:r>
              <a:rPr lang="zh-CN" altLang="en-US"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语句导入模块中的所有对象</a:t>
            </a:r>
          </a:p>
        </p:txBody>
      </p:sp>
      <p:sp>
        <p:nvSpPr>
          <p:cNvPr id="7" name="矩形 6"/>
          <p:cNvSpPr/>
          <p:nvPr/>
        </p:nvSpPr>
        <p:spPr>
          <a:xfrm>
            <a:off x="3175" y="1603242"/>
            <a:ext cx="12195175" cy="150151"/>
          </a:xfrm>
          <a:prstGeom prst="rect">
            <a:avLst/>
          </a:prstGeom>
          <a:solidFill>
            <a:srgbClr val="92D05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8" name="内容占位符 3"/>
          <p:cNvSpPr>
            <a:spLocks noGrp="1"/>
          </p:cNvSpPr>
          <p:nvPr>
            <p:ph idx="13"/>
          </p:nvPr>
        </p:nvSpPr>
        <p:spPr>
          <a:xfrm>
            <a:off x="841375" y="1905794"/>
            <a:ext cx="10747058" cy="4953794"/>
          </a:xfrm>
        </p:spPr>
        <p:txBody>
          <a:bodyPr>
            <a:normAutofit/>
          </a:bodyPr>
          <a:lstStyle/>
          <a:p>
            <a:pPr indent="457200">
              <a:lnSpc>
                <a:spcPct val="132000"/>
              </a:lnSpc>
            </a:pP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还有一种方法，可以一次性把一个模块中的所有函数、变量名称全部都导入当前模块</a:t>
            </a:r>
            <a:r>
              <a:rPr lang="zh-CN" altLang="en-US" dirty="0" smtClean="0">
                <a:latin typeface="微软雅黑" panose="020B0503020204020204" pitchFamily="34" charset="-122"/>
                <a:ea typeface="微软雅黑" panose="020B0503020204020204" pitchFamily="34" charset="-122"/>
                <a:sym typeface="微软雅黑" panose="020B0503020204020204" pitchFamily="34" charset="-122"/>
              </a:rPr>
              <a:t>的字符表</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中，基本语法格式如下</a:t>
            </a:r>
            <a:r>
              <a:rPr lang="zh-CN" altLang="en-US" dirty="0" smtClean="0">
                <a:latin typeface="微软雅黑" panose="020B0503020204020204" pitchFamily="34" charset="-122"/>
                <a:ea typeface="微软雅黑" panose="020B0503020204020204" pitchFamily="34" charset="-122"/>
                <a:sym typeface="微软雅黑" panose="020B0503020204020204" pitchFamily="34" charset="-122"/>
              </a:rPr>
              <a:t>。</a:t>
            </a:r>
            <a:endParaRPr lang="en-US" altLang="zh-CN" dirty="0" smtClean="0">
              <a:latin typeface="微软雅黑" panose="020B0503020204020204" pitchFamily="34" charset="-122"/>
              <a:ea typeface="微软雅黑" panose="020B0503020204020204" pitchFamily="34" charset="-122"/>
              <a:sym typeface="微软雅黑" panose="020B0503020204020204" pitchFamily="34" charset="-122"/>
            </a:endParaRPr>
          </a:p>
          <a:p>
            <a:pPr indent="457200">
              <a:lnSpc>
                <a:spcPts val="1200"/>
              </a:lnSpc>
            </a:pPr>
            <a:endParaRPr lang="zh-CN" altLang="en-US" dirty="0">
              <a:latin typeface="微软雅黑" panose="020B0503020204020204" pitchFamily="34" charset="-122"/>
              <a:ea typeface="微软雅黑" panose="020B0503020204020204" pitchFamily="34" charset="-122"/>
              <a:sym typeface="微软雅黑" panose="020B0503020204020204" pitchFamily="34" charset="-122"/>
            </a:endParaRPr>
          </a:p>
          <a:p>
            <a:pPr indent="457200">
              <a:lnSpc>
                <a:spcPct val="132000"/>
              </a:lnSpc>
            </a:pPr>
            <a:r>
              <a:rPr lang="en-US" altLang="zh-CN"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from </a:t>
            </a:r>
            <a:r>
              <a:rPr lang="en-US" altLang="zh-CN"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modname</a:t>
            </a:r>
            <a:r>
              <a:rPr lang="en-US" altLang="zh-CN"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import </a:t>
            </a:r>
            <a:r>
              <a:rPr lang="en-US" altLang="zh-CN"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p>
          <a:p>
            <a:pPr indent="457200">
              <a:lnSpc>
                <a:spcPts val="1200"/>
              </a:lnSpc>
            </a:pPr>
            <a:endParaRPr lang="en-US" altLang="zh-CN" dirty="0">
              <a:latin typeface="微软雅黑" panose="020B0503020204020204" pitchFamily="34" charset="-122"/>
              <a:ea typeface="微软雅黑" panose="020B0503020204020204" pitchFamily="34" charset="-122"/>
              <a:sym typeface="微软雅黑" panose="020B0503020204020204" pitchFamily="34" charset="-122"/>
            </a:endParaRPr>
          </a:p>
          <a:p>
            <a:pPr indent="457200">
              <a:lnSpc>
                <a:spcPct val="132000"/>
              </a:lnSpc>
            </a:pP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这会导入几乎所有的函数、变量名称，但是那些以单一下划线（</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_</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）开头的变量名称（</a:t>
            </a:r>
            <a:r>
              <a:rPr lang="zh-CN" altLang="en-US" dirty="0" smtClean="0">
                <a:latin typeface="微软雅黑" panose="020B0503020204020204" pitchFamily="34" charset="-122"/>
                <a:ea typeface="微软雅黑" panose="020B0503020204020204" pitchFamily="34" charset="-122"/>
                <a:sym typeface="微软雅黑" panose="020B0503020204020204" pitchFamily="34" charset="-122"/>
              </a:rPr>
              <a:t>局部变量</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）不在此列。通常并不主张使用这种方法来导入模块，因为这种方法经常会导致</a:t>
            </a:r>
            <a:r>
              <a:rPr lang="zh-CN" altLang="en-US" dirty="0" smtClean="0">
                <a:latin typeface="微软雅黑" panose="020B0503020204020204" pitchFamily="34" charset="-122"/>
                <a:ea typeface="微软雅黑" panose="020B0503020204020204" pitchFamily="34" charset="-122"/>
                <a:sym typeface="微软雅黑" panose="020B0503020204020204" pitchFamily="34" charset="-122"/>
              </a:rPr>
              <a:t>代码的</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可读性降低，有可能使导入的其他模块的名称覆盖本模块中已定义的。</a:t>
            </a:r>
          </a:p>
        </p:txBody>
      </p:sp>
      <p:sp>
        <p:nvSpPr>
          <p:cNvPr id="10" name="矩形 9"/>
          <p:cNvSpPr/>
          <p:nvPr/>
        </p:nvSpPr>
        <p:spPr>
          <a:xfrm>
            <a:off x="0" y="5563394"/>
            <a:ext cx="12206061" cy="12573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Tree>
    <p:extLst>
      <p:ext uri="{BB962C8B-B14F-4D97-AF65-F5344CB8AC3E}">
        <p14:creationId xmlns:p14="http://schemas.microsoft.com/office/powerpoint/2010/main" val="305188363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latin typeface="微软雅黑" panose="020B0503020204020204" pitchFamily="34" charset="-122"/>
                <a:ea typeface="微软雅黑" panose="020B0503020204020204" pitchFamily="34" charset="-122"/>
                <a:sym typeface="微软雅黑" panose="020B0503020204020204" pitchFamily="34" charset="-122"/>
              </a:rPr>
              <a:t>5.5.2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导入模块</a:t>
            </a:r>
          </a:p>
        </p:txBody>
      </p:sp>
      <p:sp>
        <p:nvSpPr>
          <p:cNvPr id="6" name="文本框 335"/>
          <p:cNvSpPr txBox="1"/>
          <p:nvPr/>
        </p:nvSpPr>
        <p:spPr>
          <a:xfrm>
            <a:off x="286958" y="991395"/>
            <a:ext cx="11413592" cy="458074"/>
          </a:xfrm>
          <a:prstGeom prst="rect">
            <a:avLst/>
          </a:prstGeom>
          <a:noFill/>
        </p:spPr>
        <p:txBody>
          <a:bodyPr wrap="square" rtlCol="0">
            <a:spAutoFit/>
          </a:bodyPr>
          <a:lstStyle/>
          <a:p>
            <a:pPr indent="457200">
              <a:lnSpc>
                <a:spcPct val="132000"/>
              </a:lnSpc>
            </a:pPr>
            <a:r>
              <a:rPr lang="en-US" altLang="zh-CN"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4</a:t>
            </a:r>
            <a:r>
              <a:rPr lang="zh-CN" altLang="en-US"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r>
              <a:rPr lang="en-US" altLang="zh-CN"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Python </a:t>
            </a:r>
            <a:r>
              <a:rPr lang="zh-CN" altLang="en-US"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模块的搜索路径</a:t>
            </a:r>
          </a:p>
        </p:txBody>
      </p:sp>
      <p:sp>
        <p:nvSpPr>
          <p:cNvPr id="7" name="矩形 6"/>
          <p:cNvSpPr/>
          <p:nvPr/>
        </p:nvSpPr>
        <p:spPr>
          <a:xfrm>
            <a:off x="3175" y="1603242"/>
            <a:ext cx="12195175" cy="150151"/>
          </a:xfrm>
          <a:prstGeom prst="rect">
            <a:avLst/>
          </a:prstGeom>
          <a:solidFill>
            <a:srgbClr val="92D05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8" name="内容占位符 3"/>
          <p:cNvSpPr>
            <a:spLocks noGrp="1"/>
          </p:cNvSpPr>
          <p:nvPr>
            <p:ph idx="13"/>
          </p:nvPr>
        </p:nvSpPr>
        <p:spPr>
          <a:xfrm>
            <a:off x="841375" y="1905794"/>
            <a:ext cx="10747058" cy="4953794"/>
          </a:xfrm>
        </p:spPr>
        <p:txBody>
          <a:bodyPr>
            <a:normAutofit/>
          </a:bodyPr>
          <a:lstStyle/>
          <a:p>
            <a:pPr indent="457200">
              <a:lnSpc>
                <a:spcPct val="132000"/>
              </a:lnSpc>
            </a:pP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搜索路径是由一系列文件夹名称组成的，</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Python </a:t>
            </a:r>
            <a:r>
              <a:rPr lang="zh-CN" altLang="en-US" dirty="0" smtClean="0">
                <a:latin typeface="微软雅黑" panose="020B0503020204020204" pitchFamily="34" charset="-122"/>
                <a:ea typeface="微软雅黑" panose="020B0503020204020204" pitchFamily="34" charset="-122"/>
                <a:sym typeface="微软雅黑" panose="020B0503020204020204" pitchFamily="34" charset="-122"/>
              </a:rPr>
              <a:t>解释器依次</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从这些文件夹中寻找导入的模块。这看起来很像环境变量，事实上，也可以通过定义</a:t>
            </a:r>
            <a:r>
              <a:rPr lang="zh-CN" altLang="en-US" dirty="0" smtClean="0">
                <a:latin typeface="微软雅黑" panose="020B0503020204020204" pitchFamily="34" charset="-122"/>
                <a:ea typeface="微软雅黑" panose="020B0503020204020204" pitchFamily="34" charset="-122"/>
                <a:sym typeface="微软雅黑" panose="020B0503020204020204" pitchFamily="34" charset="-122"/>
              </a:rPr>
              <a:t>环境</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变量的方式来确定搜索路径。搜索路径是在</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Python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编译或安装的时候确定的，安装新</a:t>
            </a:r>
            <a:r>
              <a:rPr lang="zh-CN" altLang="en-US" dirty="0" smtClean="0">
                <a:latin typeface="微软雅黑" panose="020B0503020204020204" pitchFamily="34" charset="-122"/>
                <a:ea typeface="微软雅黑" panose="020B0503020204020204" pitchFamily="34" charset="-122"/>
                <a:sym typeface="微软雅黑" panose="020B0503020204020204" pitchFamily="34" charset="-122"/>
              </a:rPr>
              <a:t>的模块</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时也会自动修改。</a:t>
            </a:r>
          </a:p>
          <a:p>
            <a:pPr indent="457200">
              <a:lnSpc>
                <a:spcPct val="132000"/>
              </a:lnSpc>
            </a:pP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默认情况下，会按照以下顺序进行查找。</a:t>
            </a:r>
          </a:p>
        </p:txBody>
      </p:sp>
      <p:grpSp>
        <p:nvGrpSpPr>
          <p:cNvPr id="9" name="组合 8"/>
          <p:cNvGrpSpPr/>
          <p:nvPr/>
        </p:nvGrpSpPr>
        <p:grpSpPr>
          <a:xfrm>
            <a:off x="1211373" y="5770433"/>
            <a:ext cx="542870" cy="542870"/>
            <a:chOff x="7000480" y="4350790"/>
            <a:chExt cx="1123570" cy="1123570"/>
          </a:xfrm>
        </p:grpSpPr>
        <p:sp>
          <p:nvSpPr>
            <p:cNvPr id="11" name="i$liḋe-Oval 6">
              <a:extLst>
                <a:ext uri="{FF2B5EF4-FFF2-40B4-BE49-F238E27FC236}">
                  <a16:creationId xmlns:a16="http://schemas.microsoft.com/office/drawing/2014/main" id="{0C9D932A-05D6-4B92-99C6-87D3E25D7442}"/>
                </a:ext>
              </a:extLst>
            </p:cNvPr>
            <p:cNvSpPr/>
            <p:nvPr/>
          </p:nvSpPr>
          <p:spPr>
            <a:xfrm>
              <a:off x="7000480" y="4350790"/>
              <a:ext cx="1123570" cy="1123570"/>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2" name="i$liḋe-Freeform: Shape 7">
              <a:extLst>
                <a:ext uri="{FF2B5EF4-FFF2-40B4-BE49-F238E27FC236}">
                  <a16:creationId xmlns:a16="http://schemas.microsoft.com/office/drawing/2014/main" id="{5C222DFC-326E-495B-9A4E-5B1D5DFE00CA}"/>
                </a:ext>
              </a:extLst>
            </p:cNvPr>
            <p:cNvSpPr>
              <a:spLocks/>
            </p:cNvSpPr>
            <p:nvPr/>
          </p:nvSpPr>
          <p:spPr bwMode="auto">
            <a:xfrm>
              <a:off x="7267276" y="4638885"/>
              <a:ext cx="589979" cy="547380"/>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a:extLst/>
          </p:spPr>
          <p:txBody>
            <a:bodyPr anchor="ctr"/>
            <a:lstStyle/>
            <a:p>
              <a:pPr algn="ctr"/>
              <a:endParaRPr>
                <a:latin typeface="微软雅黑" panose="020B0503020204020204" pitchFamily="34" charset="-122"/>
                <a:ea typeface="微软雅黑" panose="020B0503020204020204" pitchFamily="34" charset="-122"/>
                <a:sym typeface="微软雅黑" panose="020B0503020204020204" pitchFamily="34" charset="-122"/>
              </a:endParaRPr>
            </a:p>
          </p:txBody>
        </p:sp>
      </p:grpSp>
      <p:grpSp>
        <p:nvGrpSpPr>
          <p:cNvPr id="13" name="组合 12"/>
          <p:cNvGrpSpPr/>
          <p:nvPr/>
        </p:nvGrpSpPr>
        <p:grpSpPr>
          <a:xfrm>
            <a:off x="1228382" y="5014072"/>
            <a:ext cx="542870" cy="542870"/>
            <a:chOff x="4346575" y="4350790"/>
            <a:chExt cx="1123570" cy="1123570"/>
          </a:xfrm>
        </p:grpSpPr>
        <p:sp>
          <p:nvSpPr>
            <p:cNvPr id="14" name="i$liḋe-Oval 8">
              <a:extLst>
                <a:ext uri="{FF2B5EF4-FFF2-40B4-BE49-F238E27FC236}">
                  <a16:creationId xmlns:a16="http://schemas.microsoft.com/office/drawing/2014/main" id="{FC4B3D33-C1B4-4FE5-AD81-D72CD50A1AE5}"/>
                </a:ext>
              </a:extLst>
            </p:cNvPr>
            <p:cNvSpPr/>
            <p:nvPr/>
          </p:nvSpPr>
          <p:spPr>
            <a:xfrm>
              <a:off x="4346575" y="4350790"/>
              <a:ext cx="1123570" cy="112357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5" name="i$liḋe-Freeform: Shape 9">
              <a:extLst>
                <a:ext uri="{FF2B5EF4-FFF2-40B4-BE49-F238E27FC236}">
                  <a16:creationId xmlns:a16="http://schemas.microsoft.com/office/drawing/2014/main" id="{51D219F3-3C54-4534-9ED0-BA584A835EB6}"/>
                </a:ext>
              </a:extLst>
            </p:cNvPr>
            <p:cNvSpPr>
              <a:spLocks/>
            </p:cNvSpPr>
            <p:nvPr/>
          </p:nvSpPr>
          <p:spPr bwMode="auto">
            <a:xfrm>
              <a:off x="4629345" y="4672963"/>
              <a:ext cx="558029" cy="479224"/>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a:extLst/>
          </p:spPr>
          <p:txBody>
            <a:bodyPr anchor="ctr"/>
            <a:lstStyle/>
            <a:p>
              <a:pPr algn="ctr"/>
              <a:endParaRPr>
                <a:latin typeface="微软雅黑" panose="020B0503020204020204" pitchFamily="34" charset="-122"/>
                <a:ea typeface="微软雅黑" panose="020B0503020204020204" pitchFamily="34" charset="-122"/>
                <a:sym typeface="微软雅黑" panose="020B0503020204020204" pitchFamily="34" charset="-122"/>
              </a:endParaRPr>
            </a:p>
          </p:txBody>
        </p:sp>
      </p:grpSp>
      <p:grpSp>
        <p:nvGrpSpPr>
          <p:cNvPr id="16" name="组合 15"/>
          <p:cNvGrpSpPr/>
          <p:nvPr/>
        </p:nvGrpSpPr>
        <p:grpSpPr>
          <a:xfrm>
            <a:off x="1222375" y="4179098"/>
            <a:ext cx="542870" cy="542870"/>
            <a:chOff x="1440032" y="4369705"/>
            <a:chExt cx="1123570" cy="1123570"/>
          </a:xfrm>
        </p:grpSpPr>
        <p:sp>
          <p:nvSpPr>
            <p:cNvPr id="17" name="i$liḋe-Oval 10">
              <a:extLst>
                <a:ext uri="{FF2B5EF4-FFF2-40B4-BE49-F238E27FC236}">
                  <a16:creationId xmlns:a16="http://schemas.microsoft.com/office/drawing/2014/main" id="{3D1C6954-2EA0-41D2-92BF-763AF0C817B2}"/>
                </a:ext>
              </a:extLst>
            </p:cNvPr>
            <p:cNvSpPr/>
            <p:nvPr/>
          </p:nvSpPr>
          <p:spPr>
            <a:xfrm>
              <a:off x="1440032" y="4369705"/>
              <a:ext cx="1123570" cy="1123570"/>
            </a:xfrm>
            <a:prstGeom prst="ellipse">
              <a:avLst/>
            </a:prstGeom>
            <a:solidFill>
              <a:srgbClr val="3A418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8" name="i$liḋe-Freeform: Shape 11">
              <a:extLst>
                <a:ext uri="{FF2B5EF4-FFF2-40B4-BE49-F238E27FC236}">
                  <a16:creationId xmlns:a16="http://schemas.microsoft.com/office/drawing/2014/main" id="{659EA1C2-5F67-404C-B35C-C01BD7EC24FD}"/>
                </a:ext>
              </a:extLst>
            </p:cNvPr>
            <p:cNvSpPr>
              <a:spLocks/>
            </p:cNvSpPr>
            <p:nvPr/>
          </p:nvSpPr>
          <p:spPr bwMode="auto">
            <a:xfrm>
              <a:off x="1707894" y="4599229"/>
              <a:ext cx="587847" cy="664522"/>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a:extLst/>
          </p:spPr>
          <p:txBody>
            <a:bodyPr anchor="ctr"/>
            <a:lstStyle/>
            <a:p>
              <a:pPr algn="ctr"/>
              <a:endParaRPr>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19" name="文本框 335"/>
          <p:cNvSpPr txBox="1"/>
          <p:nvPr/>
        </p:nvSpPr>
        <p:spPr>
          <a:xfrm>
            <a:off x="1907878" y="4160712"/>
            <a:ext cx="9068098" cy="457946"/>
          </a:xfrm>
          <a:prstGeom prst="rect">
            <a:avLst/>
          </a:prstGeom>
          <a:noFill/>
        </p:spPr>
        <p:txBody>
          <a:bodyPr wrap="square" rtlCol="0">
            <a:spAutoFit/>
          </a:bodyPr>
          <a:lstStyle/>
          <a:p>
            <a:pPr>
              <a:lnSpc>
                <a:spcPct val="132000"/>
              </a:lnSpc>
            </a:pPr>
            <a:r>
              <a:rPr lang="zh-CN" altLang="en-US" sz="180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在</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当前文件夹（即当前正在执行的</a:t>
            </a:r>
            <a:r>
              <a:rPr lang="en-US" altLang="zh-CN"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Python </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文件所在的文件夹）中查找。</a:t>
            </a:r>
          </a:p>
        </p:txBody>
      </p:sp>
      <p:sp>
        <p:nvSpPr>
          <p:cNvPr id="20" name="文本框 335"/>
          <p:cNvSpPr txBox="1"/>
          <p:nvPr/>
        </p:nvSpPr>
        <p:spPr>
          <a:xfrm>
            <a:off x="1907878" y="4941762"/>
            <a:ext cx="9068098" cy="457946"/>
          </a:xfrm>
          <a:prstGeom prst="rect">
            <a:avLst/>
          </a:prstGeom>
          <a:noFill/>
        </p:spPr>
        <p:txBody>
          <a:bodyPr wrap="square" rtlCol="0">
            <a:spAutoFit/>
          </a:bodyPr>
          <a:lstStyle/>
          <a:p>
            <a:pPr>
              <a:lnSpc>
                <a:spcPct val="132000"/>
              </a:lnSpc>
            </a:pPr>
            <a:r>
              <a:rPr lang="zh-CN" altLang="en-US" sz="180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到</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环境变量中指定的每个文件夹中查找。</a:t>
            </a:r>
          </a:p>
        </p:txBody>
      </p:sp>
      <p:sp>
        <p:nvSpPr>
          <p:cNvPr id="21" name="文本框 335"/>
          <p:cNvSpPr txBox="1"/>
          <p:nvPr/>
        </p:nvSpPr>
        <p:spPr>
          <a:xfrm>
            <a:off x="1907878" y="5779962"/>
            <a:ext cx="9068098" cy="457946"/>
          </a:xfrm>
          <a:prstGeom prst="rect">
            <a:avLst/>
          </a:prstGeom>
          <a:noFill/>
        </p:spPr>
        <p:txBody>
          <a:bodyPr wrap="square" rtlCol="0">
            <a:spAutoFit/>
          </a:bodyPr>
          <a:lstStyle/>
          <a:p>
            <a:pPr>
              <a:lnSpc>
                <a:spcPct val="132000"/>
              </a:lnSpc>
            </a:pPr>
            <a:r>
              <a:rPr lang="zh-CN" altLang="en-US" sz="180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到</a:t>
            </a:r>
            <a:r>
              <a:rPr lang="en-US" altLang="zh-CN"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Python </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的默认安装文件夹中查找。</a:t>
            </a:r>
          </a:p>
        </p:txBody>
      </p:sp>
    </p:spTree>
    <p:extLst>
      <p:ext uri="{BB962C8B-B14F-4D97-AF65-F5344CB8AC3E}">
        <p14:creationId xmlns:p14="http://schemas.microsoft.com/office/powerpoint/2010/main" val="13713308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矩形 37"/>
          <p:cNvSpPr/>
          <p:nvPr/>
        </p:nvSpPr>
        <p:spPr>
          <a:xfrm>
            <a:off x="-7712" y="5840482"/>
            <a:ext cx="12206061" cy="1019107"/>
          </a:xfrm>
          <a:prstGeom prst="rect">
            <a:avLst/>
          </a:prstGeom>
          <a:solidFill>
            <a:srgbClr val="92D05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7" name="矩形 36"/>
          <p:cNvSpPr/>
          <p:nvPr/>
        </p:nvSpPr>
        <p:spPr>
          <a:xfrm>
            <a:off x="8080375" y="1234635"/>
            <a:ext cx="4117975" cy="460584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 name="标题 1"/>
          <p:cNvSpPr>
            <a:spLocks noGrp="1"/>
          </p:cNvSpPr>
          <p:nvPr>
            <p:ph type="title"/>
          </p:nvPr>
        </p:nvSpPr>
        <p:spPr/>
        <p:txBody>
          <a:bodyPr/>
          <a:lstStyle/>
          <a:p>
            <a:r>
              <a:rPr lang="en-US" altLang="zh-CN" dirty="0">
                <a:latin typeface="微软雅黑" panose="020B0503020204020204" pitchFamily="34" charset="-122"/>
                <a:ea typeface="微软雅黑" panose="020B0503020204020204" pitchFamily="34" charset="-122"/>
                <a:sym typeface="微软雅黑" panose="020B0503020204020204" pitchFamily="34" charset="-122"/>
              </a:rPr>
              <a:t>3</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．在</a:t>
            </a:r>
            <a:r>
              <a:rPr lang="en-US" altLang="zh-CN" dirty="0" err="1">
                <a:latin typeface="微软雅黑" panose="020B0503020204020204" pitchFamily="34" charset="-122"/>
                <a:ea typeface="微软雅黑" panose="020B0503020204020204" pitchFamily="34" charset="-122"/>
                <a:sym typeface="微软雅黑" panose="020B0503020204020204" pitchFamily="34" charset="-122"/>
              </a:rPr>
              <a:t>PyCharm</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中自动导入相关模块</a:t>
            </a:r>
          </a:p>
        </p:txBody>
      </p:sp>
      <p:sp>
        <p:nvSpPr>
          <p:cNvPr id="26" name="文本框 335"/>
          <p:cNvSpPr txBox="1"/>
          <p:nvPr/>
        </p:nvSpPr>
        <p:spPr>
          <a:xfrm>
            <a:off x="1365950" y="1234635"/>
            <a:ext cx="6257225" cy="1067408"/>
          </a:xfrm>
          <a:prstGeom prst="rect">
            <a:avLst/>
          </a:prstGeom>
          <a:noFill/>
        </p:spPr>
        <p:txBody>
          <a:bodyPr wrap="square" rtlCol="0">
            <a:spAutoFit/>
          </a:bodyPr>
          <a:lstStyle/>
          <a:p>
            <a:pPr>
              <a:lnSpc>
                <a:spcPct val="132000"/>
              </a:lnSpc>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在</a:t>
            </a:r>
            <a:r>
              <a:rPr lang="en-US" altLang="zh-CN" sz="1600" dirty="0" err="1">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PyCharm</a:t>
            </a:r>
            <a:r>
              <a:rPr lang="en-US" altLang="zh-CN"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中，如果导入模块的代码中，</a:t>
            </a:r>
            <a:r>
              <a:rPr lang="en-US" altLang="zh-CN"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import </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后面的模块名称“</a:t>
            </a:r>
            <a:r>
              <a:rPr lang="en-US" altLang="zh-CN" sz="1600" dirty="0" err="1">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matplotlib</a:t>
            </a:r>
            <a:r>
              <a:rPr lang="en-US" altLang="zh-CN"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a:t>
            </a:r>
            <a:r>
              <a:rPr lang="en-US" altLang="zh-CN" sz="1600" dirty="0" err="1">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numpy</a:t>
            </a:r>
            <a:r>
              <a:rPr lang="en-US" altLang="zh-CN" sz="16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16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下面</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出现红色的波浪线，就表示相应模块还未</a:t>
            </a:r>
            <a:r>
              <a:rPr lang="zh-CN" altLang="en-US" sz="16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安装。</a:t>
            </a:r>
            <a:endParaRPr lang="en-US" altLang="zh-CN" sz="16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6" name="组合 5"/>
          <p:cNvGrpSpPr/>
          <p:nvPr/>
        </p:nvGrpSpPr>
        <p:grpSpPr>
          <a:xfrm>
            <a:off x="747391" y="1153973"/>
            <a:ext cx="603050" cy="984885"/>
            <a:chOff x="6242320" y="859506"/>
            <a:chExt cx="602736" cy="984887"/>
          </a:xfrm>
        </p:grpSpPr>
        <p:sp>
          <p:nvSpPr>
            <p:cNvPr id="7" name="TextBox 6"/>
            <p:cNvSpPr txBox="1"/>
            <p:nvPr/>
          </p:nvSpPr>
          <p:spPr>
            <a:xfrm>
              <a:off x="6327224" y="859506"/>
              <a:ext cx="448425" cy="984887"/>
            </a:xfrm>
            <a:prstGeom prst="rect">
              <a:avLst/>
            </a:prstGeom>
            <a:noFill/>
          </p:spPr>
          <p:txBody>
            <a:bodyPr vert="horz" wrap="square" lIns="0" tIns="0" rIns="0" bIns="0" rtlCol="0" anchor="ctr">
              <a:spAutoFit/>
            </a:bodyPr>
            <a:lstStyle/>
            <a:p>
              <a:pPr algn="l"/>
              <a:r>
                <a:rPr lang="en-US" altLang="zh-CN" sz="3200" dirty="0">
                  <a:solidFill>
                    <a:srgbClr val="FF9900"/>
                  </a:solidFill>
                  <a:latin typeface="微软雅黑" panose="020B0503020204020204" pitchFamily="34" charset="-122"/>
                  <a:ea typeface="微软雅黑" panose="020B0503020204020204" pitchFamily="34" charset="-122"/>
                  <a:sym typeface="微软雅黑" panose="020B0503020204020204" pitchFamily="34" charset="-122"/>
                </a:rPr>
                <a:t>01</a:t>
              </a:r>
              <a:endParaRPr lang="zh-CN" altLang="en-US" sz="3200" dirty="0">
                <a:solidFill>
                  <a:srgbClr val="FF99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8" name="文本框 22"/>
            <p:cNvSpPr txBox="1"/>
            <p:nvPr/>
          </p:nvSpPr>
          <p:spPr>
            <a:xfrm>
              <a:off x="6242320" y="1516939"/>
              <a:ext cx="602736" cy="215444"/>
            </a:xfrm>
            <a:prstGeom prst="rect">
              <a:avLst/>
            </a:prstGeom>
            <a:noFill/>
          </p:spPr>
          <p:txBody>
            <a:bodyPr wrap="none" rtlCol="0">
              <a:spAutoFit/>
            </a:bodyPr>
            <a:lstStyle/>
            <a:p>
              <a:r>
                <a:rPr lang="en-US" altLang="zh-CN" sz="800" b="1" dirty="0">
                  <a:solidFill>
                    <a:srgbClr val="818181"/>
                  </a:solidFill>
                  <a:latin typeface="微软雅黑" panose="020B0503020204020204" pitchFamily="34" charset="-122"/>
                  <a:ea typeface="微软雅黑" panose="020B0503020204020204" pitchFamily="34" charset="-122"/>
                  <a:cs typeface="Leelawadee" panose="020B0502040204020203" pitchFamily="34" charset="-34"/>
                  <a:sym typeface="微软雅黑" panose="020B0503020204020204" pitchFamily="34" charset="-122"/>
                </a:rPr>
                <a:t>OPTION</a:t>
              </a:r>
              <a:endParaRPr lang="zh-CN" altLang="en-US" sz="800" b="1" dirty="0">
                <a:solidFill>
                  <a:srgbClr val="818181"/>
                </a:solidFill>
                <a:latin typeface="微软雅黑" panose="020B0503020204020204" pitchFamily="34" charset="-122"/>
                <a:ea typeface="微软雅黑" panose="020B0503020204020204" pitchFamily="34" charset="-122"/>
                <a:cs typeface="Leelawadee" panose="020B0502040204020203" pitchFamily="34" charset="-34"/>
                <a:sym typeface="微软雅黑" panose="020B0503020204020204" pitchFamily="34" charset="-122"/>
              </a:endParaRPr>
            </a:p>
          </p:txBody>
        </p:sp>
      </p:grpSp>
      <p:sp>
        <p:nvSpPr>
          <p:cNvPr id="9" name="文本框 335"/>
          <p:cNvSpPr txBox="1"/>
          <p:nvPr/>
        </p:nvSpPr>
        <p:spPr>
          <a:xfrm>
            <a:off x="1365950" y="2439194"/>
            <a:ext cx="5990525" cy="710003"/>
          </a:xfrm>
          <a:prstGeom prst="rect">
            <a:avLst/>
          </a:prstGeom>
          <a:noFill/>
        </p:spPr>
        <p:txBody>
          <a:bodyPr wrap="square" rtlCol="0">
            <a:spAutoFit/>
          </a:bodyPr>
          <a:lstStyle/>
          <a:p>
            <a:pPr>
              <a:lnSpc>
                <a:spcPct val="132000"/>
              </a:lnSpc>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将鼠标指针移到出现红色波浪线的模块名称“</a:t>
            </a:r>
            <a:r>
              <a:rPr lang="en-US" altLang="zh-CN" sz="1600" dirty="0" err="1">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matplotlib</a:t>
            </a:r>
            <a:r>
              <a:rPr lang="en-US" altLang="zh-CN"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上，弹出提示信息</a:t>
            </a:r>
            <a:r>
              <a:rPr lang="zh-CN" altLang="en-US" sz="16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框。</a:t>
            </a:r>
            <a:endParaRPr lang="en-US" altLang="zh-CN" sz="16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10" name="组合 9"/>
          <p:cNvGrpSpPr/>
          <p:nvPr/>
        </p:nvGrpSpPr>
        <p:grpSpPr>
          <a:xfrm>
            <a:off x="747391" y="2239292"/>
            <a:ext cx="603050" cy="984885"/>
            <a:chOff x="6242320" y="859506"/>
            <a:chExt cx="602736" cy="984887"/>
          </a:xfrm>
        </p:grpSpPr>
        <p:sp>
          <p:nvSpPr>
            <p:cNvPr id="11" name="TextBox 6"/>
            <p:cNvSpPr txBox="1"/>
            <p:nvPr/>
          </p:nvSpPr>
          <p:spPr>
            <a:xfrm>
              <a:off x="6327224" y="859506"/>
              <a:ext cx="448425" cy="984887"/>
            </a:xfrm>
            <a:prstGeom prst="rect">
              <a:avLst/>
            </a:prstGeom>
            <a:noFill/>
          </p:spPr>
          <p:txBody>
            <a:bodyPr vert="horz" wrap="square" lIns="0" tIns="0" rIns="0" bIns="0" rtlCol="0" anchor="ctr">
              <a:spAutoFit/>
            </a:bodyPr>
            <a:lstStyle/>
            <a:p>
              <a:pPr algn="l"/>
              <a:r>
                <a:rPr lang="en-US" altLang="zh-CN" sz="3200" dirty="0" smtClean="0">
                  <a:solidFill>
                    <a:srgbClr val="3A4187"/>
                  </a:solidFill>
                  <a:latin typeface="微软雅黑" panose="020B0503020204020204" pitchFamily="34" charset="-122"/>
                  <a:ea typeface="微软雅黑" panose="020B0503020204020204" pitchFamily="34" charset="-122"/>
                  <a:sym typeface="微软雅黑" panose="020B0503020204020204" pitchFamily="34" charset="-122"/>
                </a:rPr>
                <a:t>02</a:t>
              </a:r>
              <a:endParaRPr lang="zh-CN" altLang="en-US" sz="3200" dirty="0">
                <a:solidFill>
                  <a:srgbClr val="3A4187"/>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2" name="文本框 22"/>
            <p:cNvSpPr txBox="1"/>
            <p:nvPr/>
          </p:nvSpPr>
          <p:spPr>
            <a:xfrm>
              <a:off x="6242320" y="1516939"/>
              <a:ext cx="602736" cy="215444"/>
            </a:xfrm>
            <a:prstGeom prst="rect">
              <a:avLst/>
            </a:prstGeom>
            <a:noFill/>
          </p:spPr>
          <p:txBody>
            <a:bodyPr wrap="none" rtlCol="0">
              <a:spAutoFit/>
            </a:bodyPr>
            <a:lstStyle/>
            <a:p>
              <a:r>
                <a:rPr lang="en-US" altLang="zh-CN" sz="800" b="1" dirty="0">
                  <a:solidFill>
                    <a:srgbClr val="818181"/>
                  </a:solidFill>
                  <a:latin typeface="微软雅黑" panose="020B0503020204020204" pitchFamily="34" charset="-122"/>
                  <a:ea typeface="微软雅黑" panose="020B0503020204020204" pitchFamily="34" charset="-122"/>
                  <a:cs typeface="Leelawadee" panose="020B0502040204020203" pitchFamily="34" charset="-34"/>
                  <a:sym typeface="微软雅黑" panose="020B0503020204020204" pitchFamily="34" charset="-122"/>
                </a:rPr>
                <a:t>OPTION</a:t>
              </a:r>
              <a:endParaRPr lang="zh-CN" altLang="en-US" sz="800" b="1" dirty="0">
                <a:solidFill>
                  <a:srgbClr val="818181"/>
                </a:solidFill>
                <a:latin typeface="微软雅黑" panose="020B0503020204020204" pitchFamily="34" charset="-122"/>
                <a:ea typeface="微软雅黑" panose="020B0503020204020204" pitchFamily="34" charset="-122"/>
                <a:cs typeface="Leelawadee" panose="020B0502040204020203" pitchFamily="34" charset="-34"/>
                <a:sym typeface="微软雅黑" panose="020B0503020204020204" pitchFamily="34" charset="-122"/>
              </a:endParaRPr>
            </a:p>
          </p:txBody>
        </p:sp>
      </p:grpSp>
      <p:sp>
        <p:nvSpPr>
          <p:cNvPr id="13" name="文本框 335"/>
          <p:cNvSpPr txBox="1"/>
          <p:nvPr/>
        </p:nvSpPr>
        <p:spPr>
          <a:xfrm>
            <a:off x="1365950" y="3353594"/>
            <a:ext cx="6485825" cy="710003"/>
          </a:xfrm>
          <a:prstGeom prst="rect">
            <a:avLst/>
          </a:prstGeom>
          <a:noFill/>
        </p:spPr>
        <p:txBody>
          <a:bodyPr wrap="square" rtlCol="0">
            <a:spAutoFit/>
          </a:bodyPr>
          <a:lstStyle/>
          <a:p>
            <a:pPr>
              <a:lnSpc>
                <a:spcPct val="132000"/>
              </a:lnSpc>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按</a:t>
            </a:r>
            <a:r>
              <a:rPr lang="en-US" altLang="zh-CN"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a:t>
            </a:r>
            <a:r>
              <a:rPr lang="en-US" altLang="zh-CN" sz="1600" dirty="0" err="1">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Alt+Enter</a:t>
            </a:r>
            <a:r>
              <a:rPr lang="en-US" altLang="zh-CN"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组合键，出现一个快捷菜单，选择</a:t>
            </a:r>
            <a:r>
              <a:rPr lang="en-US" altLang="zh-CN"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【Install package </a:t>
            </a:r>
            <a:r>
              <a:rPr lang="en-US" altLang="zh-CN" sz="1600" dirty="0" err="1">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matplotlib</a:t>
            </a:r>
            <a:r>
              <a:rPr lang="en-US" altLang="zh-CN"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命令</a:t>
            </a:r>
            <a:r>
              <a:rPr lang="zh-CN" altLang="en-US" sz="16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，然后</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按</a:t>
            </a:r>
            <a:r>
              <a:rPr lang="en-US" altLang="zh-CN"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【Enter】</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键或者单击执行该</a:t>
            </a:r>
            <a:r>
              <a:rPr lang="zh-CN" altLang="en-US" sz="16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命令。</a:t>
            </a:r>
            <a:endParaRPr lang="en-US" altLang="zh-CN" sz="16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14" name="组合 13"/>
          <p:cNvGrpSpPr/>
          <p:nvPr/>
        </p:nvGrpSpPr>
        <p:grpSpPr>
          <a:xfrm>
            <a:off x="747391" y="3272932"/>
            <a:ext cx="603050" cy="984885"/>
            <a:chOff x="6242320" y="859506"/>
            <a:chExt cx="602736" cy="984887"/>
          </a:xfrm>
        </p:grpSpPr>
        <p:sp>
          <p:nvSpPr>
            <p:cNvPr id="15" name="TextBox 6"/>
            <p:cNvSpPr txBox="1"/>
            <p:nvPr/>
          </p:nvSpPr>
          <p:spPr>
            <a:xfrm>
              <a:off x="6327224" y="859506"/>
              <a:ext cx="448425" cy="984887"/>
            </a:xfrm>
            <a:prstGeom prst="rect">
              <a:avLst/>
            </a:prstGeom>
            <a:noFill/>
          </p:spPr>
          <p:txBody>
            <a:bodyPr vert="horz" wrap="square" lIns="0" tIns="0" rIns="0" bIns="0" rtlCol="0" anchor="ctr">
              <a:spAutoFit/>
            </a:bodyPr>
            <a:lstStyle/>
            <a:p>
              <a:pPr algn="l"/>
              <a:r>
                <a:rPr lang="en-US" altLang="zh-CN" sz="3200" dirty="0" smtClean="0">
                  <a:solidFill>
                    <a:schemeClr val="accent5"/>
                  </a:solidFill>
                  <a:latin typeface="微软雅黑" panose="020B0503020204020204" pitchFamily="34" charset="-122"/>
                  <a:ea typeface="微软雅黑" panose="020B0503020204020204" pitchFamily="34" charset="-122"/>
                  <a:sym typeface="微软雅黑" panose="020B0503020204020204" pitchFamily="34" charset="-122"/>
                </a:rPr>
                <a:t>03</a:t>
              </a:r>
              <a:endParaRPr lang="zh-CN" altLang="en-US" sz="3200" dirty="0">
                <a:solidFill>
                  <a:schemeClr val="accent5"/>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6" name="文本框 22"/>
            <p:cNvSpPr txBox="1"/>
            <p:nvPr/>
          </p:nvSpPr>
          <p:spPr>
            <a:xfrm>
              <a:off x="6242320" y="1516939"/>
              <a:ext cx="602736" cy="215444"/>
            </a:xfrm>
            <a:prstGeom prst="rect">
              <a:avLst/>
            </a:prstGeom>
            <a:noFill/>
          </p:spPr>
          <p:txBody>
            <a:bodyPr wrap="none" rtlCol="0">
              <a:spAutoFit/>
            </a:bodyPr>
            <a:lstStyle/>
            <a:p>
              <a:r>
                <a:rPr lang="en-US" altLang="zh-CN" sz="800" b="1" dirty="0">
                  <a:solidFill>
                    <a:srgbClr val="818181"/>
                  </a:solidFill>
                  <a:latin typeface="微软雅黑" panose="020B0503020204020204" pitchFamily="34" charset="-122"/>
                  <a:ea typeface="微软雅黑" panose="020B0503020204020204" pitchFamily="34" charset="-122"/>
                  <a:cs typeface="Leelawadee" panose="020B0502040204020203" pitchFamily="34" charset="-34"/>
                  <a:sym typeface="微软雅黑" panose="020B0503020204020204" pitchFamily="34" charset="-122"/>
                </a:rPr>
                <a:t>OPTION</a:t>
              </a:r>
              <a:endParaRPr lang="zh-CN" altLang="en-US" sz="800" b="1" dirty="0">
                <a:solidFill>
                  <a:srgbClr val="818181"/>
                </a:solidFill>
                <a:latin typeface="微软雅黑" panose="020B0503020204020204" pitchFamily="34" charset="-122"/>
                <a:ea typeface="微软雅黑" panose="020B0503020204020204" pitchFamily="34" charset="-122"/>
                <a:cs typeface="Leelawadee" panose="020B0502040204020203" pitchFamily="34" charset="-34"/>
                <a:sym typeface="微软雅黑" panose="020B0503020204020204" pitchFamily="34" charset="-122"/>
              </a:endParaRPr>
            </a:p>
          </p:txBody>
        </p:sp>
      </p:grpSp>
      <p:sp>
        <p:nvSpPr>
          <p:cNvPr id="17" name="文本框 335"/>
          <p:cNvSpPr txBox="1"/>
          <p:nvPr/>
        </p:nvSpPr>
        <p:spPr>
          <a:xfrm>
            <a:off x="1365950" y="4344194"/>
            <a:ext cx="7315199" cy="384977"/>
          </a:xfrm>
          <a:prstGeom prst="rect">
            <a:avLst/>
          </a:prstGeom>
          <a:noFill/>
        </p:spPr>
        <p:txBody>
          <a:bodyPr wrap="square" rtlCol="0">
            <a:spAutoFit/>
          </a:bodyPr>
          <a:lstStyle/>
          <a:p>
            <a:pPr>
              <a:lnSpc>
                <a:spcPct val="132000"/>
              </a:lnSpc>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模块</a:t>
            </a:r>
            <a:r>
              <a:rPr lang="en-US" altLang="zh-CN" sz="1600" dirty="0" err="1">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matplotlib</a:t>
            </a:r>
            <a:r>
              <a:rPr lang="en-US" altLang="zh-CN"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成功安装后，会出现</a:t>
            </a:r>
            <a:r>
              <a:rPr lang="zh-CN" altLang="en-US" sz="16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图所</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示的提示信息。</a:t>
            </a:r>
            <a:endParaRPr lang="en-US" altLang="zh-CN" sz="16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18" name="组合 17"/>
          <p:cNvGrpSpPr/>
          <p:nvPr/>
        </p:nvGrpSpPr>
        <p:grpSpPr>
          <a:xfrm>
            <a:off x="747391" y="4021773"/>
            <a:ext cx="603050" cy="984885"/>
            <a:chOff x="6242320" y="859506"/>
            <a:chExt cx="602736" cy="984887"/>
          </a:xfrm>
        </p:grpSpPr>
        <p:sp>
          <p:nvSpPr>
            <p:cNvPr id="19" name="TextBox 6"/>
            <p:cNvSpPr txBox="1"/>
            <p:nvPr/>
          </p:nvSpPr>
          <p:spPr>
            <a:xfrm>
              <a:off x="6327224" y="859506"/>
              <a:ext cx="448425" cy="984887"/>
            </a:xfrm>
            <a:prstGeom prst="rect">
              <a:avLst/>
            </a:prstGeom>
            <a:noFill/>
          </p:spPr>
          <p:txBody>
            <a:bodyPr vert="horz" wrap="square" lIns="0" tIns="0" rIns="0" bIns="0" rtlCol="0" anchor="ctr">
              <a:spAutoFit/>
            </a:bodyPr>
            <a:lstStyle/>
            <a:p>
              <a:pPr algn="l"/>
              <a:r>
                <a:rPr lang="en-US" altLang="zh-CN" sz="3200" dirty="0" smtClean="0">
                  <a:solidFill>
                    <a:srgbClr val="92D050"/>
                  </a:solidFill>
                  <a:latin typeface="微软雅黑" panose="020B0503020204020204" pitchFamily="34" charset="-122"/>
                  <a:ea typeface="微软雅黑" panose="020B0503020204020204" pitchFamily="34" charset="-122"/>
                  <a:sym typeface="微软雅黑" panose="020B0503020204020204" pitchFamily="34" charset="-122"/>
                </a:rPr>
                <a:t>04</a:t>
              </a:r>
              <a:endParaRPr lang="zh-CN" altLang="en-US" sz="3200" dirty="0">
                <a:solidFill>
                  <a:srgbClr val="92D05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0" name="文本框 22"/>
            <p:cNvSpPr txBox="1"/>
            <p:nvPr/>
          </p:nvSpPr>
          <p:spPr>
            <a:xfrm>
              <a:off x="6242320" y="1516939"/>
              <a:ext cx="602736" cy="215444"/>
            </a:xfrm>
            <a:prstGeom prst="rect">
              <a:avLst/>
            </a:prstGeom>
            <a:noFill/>
          </p:spPr>
          <p:txBody>
            <a:bodyPr wrap="none" rtlCol="0">
              <a:spAutoFit/>
            </a:bodyPr>
            <a:lstStyle/>
            <a:p>
              <a:r>
                <a:rPr lang="en-US" altLang="zh-CN" sz="800" b="1" dirty="0">
                  <a:solidFill>
                    <a:srgbClr val="818181"/>
                  </a:solidFill>
                  <a:latin typeface="微软雅黑" panose="020B0503020204020204" pitchFamily="34" charset="-122"/>
                  <a:ea typeface="微软雅黑" panose="020B0503020204020204" pitchFamily="34" charset="-122"/>
                  <a:cs typeface="Leelawadee" panose="020B0502040204020203" pitchFamily="34" charset="-34"/>
                  <a:sym typeface="微软雅黑" panose="020B0503020204020204" pitchFamily="34" charset="-122"/>
                </a:rPr>
                <a:t>OPTION</a:t>
              </a:r>
              <a:endParaRPr lang="zh-CN" altLang="en-US" sz="800" b="1" dirty="0">
                <a:solidFill>
                  <a:srgbClr val="818181"/>
                </a:solidFill>
                <a:latin typeface="微软雅黑" panose="020B0503020204020204" pitchFamily="34" charset="-122"/>
                <a:ea typeface="微软雅黑" panose="020B0503020204020204" pitchFamily="34" charset="-122"/>
                <a:cs typeface="Leelawadee" panose="020B0502040204020203" pitchFamily="34" charset="-34"/>
                <a:sym typeface="微软雅黑" panose="020B0503020204020204" pitchFamily="34" charset="-122"/>
              </a:endParaRPr>
            </a:p>
          </p:txBody>
        </p:sp>
      </p:grpSp>
      <p:sp>
        <p:nvSpPr>
          <p:cNvPr id="21" name="文本框 335"/>
          <p:cNvSpPr txBox="1"/>
          <p:nvPr/>
        </p:nvSpPr>
        <p:spPr>
          <a:xfrm>
            <a:off x="1365950" y="5029994"/>
            <a:ext cx="6485825" cy="710003"/>
          </a:xfrm>
          <a:prstGeom prst="rect">
            <a:avLst/>
          </a:prstGeom>
          <a:noFill/>
        </p:spPr>
        <p:txBody>
          <a:bodyPr wrap="square" rtlCol="0">
            <a:spAutoFit/>
          </a:bodyPr>
          <a:lstStyle/>
          <a:p>
            <a:pPr>
              <a:lnSpc>
                <a:spcPct val="132000"/>
              </a:lnSpc>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以同样的方法安装模块</a:t>
            </a:r>
            <a:r>
              <a:rPr lang="en-US" altLang="zh-CN" sz="1600" dirty="0" err="1">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numpy</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，模块</a:t>
            </a:r>
            <a:r>
              <a:rPr lang="en-US" altLang="zh-CN" sz="1600" dirty="0" err="1">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numpy</a:t>
            </a:r>
            <a:r>
              <a:rPr lang="en-US" altLang="zh-CN"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成功安装后，会出现</a:t>
            </a:r>
            <a:r>
              <a:rPr lang="zh-CN" altLang="en-US" sz="16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图</a:t>
            </a:r>
            <a:r>
              <a:rPr lang="en-US" altLang="zh-CN" sz="16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所示的提示信息。</a:t>
            </a:r>
            <a:endParaRPr lang="en-US" altLang="zh-CN" sz="16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22" name="组合 21"/>
          <p:cNvGrpSpPr/>
          <p:nvPr/>
        </p:nvGrpSpPr>
        <p:grpSpPr>
          <a:xfrm>
            <a:off x="747391" y="4783773"/>
            <a:ext cx="603050" cy="984885"/>
            <a:chOff x="6242320" y="859506"/>
            <a:chExt cx="602736" cy="984887"/>
          </a:xfrm>
        </p:grpSpPr>
        <p:sp>
          <p:nvSpPr>
            <p:cNvPr id="23" name="TextBox 6"/>
            <p:cNvSpPr txBox="1"/>
            <p:nvPr/>
          </p:nvSpPr>
          <p:spPr>
            <a:xfrm>
              <a:off x="6327224" y="859506"/>
              <a:ext cx="448425" cy="984887"/>
            </a:xfrm>
            <a:prstGeom prst="rect">
              <a:avLst/>
            </a:prstGeom>
            <a:noFill/>
          </p:spPr>
          <p:txBody>
            <a:bodyPr vert="horz" wrap="square" lIns="0" tIns="0" rIns="0" bIns="0" rtlCol="0" anchor="ctr">
              <a:spAutoFit/>
            </a:bodyPr>
            <a:lstStyle/>
            <a:p>
              <a:pPr algn="l"/>
              <a:r>
                <a:rPr lang="en-US" altLang="zh-CN" sz="3200" dirty="0" smtClean="0">
                  <a:solidFill>
                    <a:srgbClr val="7030A0"/>
                  </a:solidFill>
                  <a:latin typeface="微软雅黑" panose="020B0503020204020204" pitchFamily="34" charset="-122"/>
                  <a:ea typeface="微软雅黑" panose="020B0503020204020204" pitchFamily="34" charset="-122"/>
                  <a:sym typeface="微软雅黑" panose="020B0503020204020204" pitchFamily="34" charset="-122"/>
                </a:rPr>
                <a:t>05</a:t>
              </a:r>
              <a:endParaRPr lang="zh-CN" altLang="en-US" sz="3200" dirty="0">
                <a:solidFill>
                  <a:srgbClr val="7030A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4" name="文本框 22"/>
            <p:cNvSpPr txBox="1"/>
            <p:nvPr/>
          </p:nvSpPr>
          <p:spPr>
            <a:xfrm>
              <a:off x="6242320" y="1516939"/>
              <a:ext cx="602736" cy="215444"/>
            </a:xfrm>
            <a:prstGeom prst="rect">
              <a:avLst/>
            </a:prstGeom>
            <a:noFill/>
          </p:spPr>
          <p:txBody>
            <a:bodyPr wrap="none" rtlCol="0">
              <a:spAutoFit/>
            </a:bodyPr>
            <a:lstStyle/>
            <a:p>
              <a:r>
                <a:rPr lang="en-US" altLang="zh-CN" sz="800" b="1" dirty="0">
                  <a:solidFill>
                    <a:srgbClr val="818181"/>
                  </a:solidFill>
                  <a:latin typeface="微软雅黑" panose="020B0503020204020204" pitchFamily="34" charset="-122"/>
                  <a:ea typeface="微软雅黑" panose="020B0503020204020204" pitchFamily="34" charset="-122"/>
                  <a:cs typeface="Leelawadee" panose="020B0502040204020203" pitchFamily="34" charset="-34"/>
                  <a:sym typeface="微软雅黑" panose="020B0503020204020204" pitchFamily="34" charset="-122"/>
                </a:rPr>
                <a:t>OPTION</a:t>
              </a:r>
              <a:endParaRPr lang="zh-CN" altLang="en-US" sz="800" b="1" dirty="0">
                <a:solidFill>
                  <a:srgbClr val="818181"/>
                </a:solidFill>
                <a:latin typeface="微软雅黑" panose="020B0503020204020204" pitchFamily="34" charset="-122"/>
                <a:ea typeface="微软雅黑" panose="020B0503020204020204" pitchFamily="34" charset="-122"/>
                <a:cs typeface="Leelawadee" panose="020B0502040204020203" pitchFamily="34" charset="-34"/>
                <a:sym typeface="微软雅黑" panose="020B0503020204020204" pitchFamily="34" charset="-122"/>
              </a:endParaRPr>
            </a:p>
          </p:txBody>
        </p:sp>
      </p:grpSp>
      <p:pic>
        <p:nvPicPr>
          <p:cNvPr id="25" name="图片 24"/>
          <p:cNvPicPr/>
          <p:nvPr/>
        </p:nvPicPr>
        <p:blipFill>
          <a:blip r:embed="rId3">
            <a:extLst>
              <a:ext uri="{28A0092B-C50C-407E-A947-70E740481C1C}">
                <a14:useLocalDpi xmlns:a14="http://schemas.microsoft.com/office/drawing/2010/main" val="0"/>
              </a:ext>
            </a:extLst>
          </a:blip>
          <a:stretch>
            <a:fillRect/>
          </a:stretch>
        </p:blipFill>
        <p:spPr>
          <a:xfrm>
            <a:off x="8750998" y="1427590"/>
            <a:ext cx="1551305" cy="266065"/>
          </a:xfrm>
          <a:prstGeom prst="rect">
            <a:avLst/>
          </a:prstGeom>
        </p:spPr>
      </p:pic>
      <p:pic>
        <p:nvPicPr>
          <p:cNvPr id="29" name="图片 28"/>
          <p:cNvPicPr/>
          <p:nvPr/>
        </p:nvPicPr>
        <p:blipFill>
          <a:blip r:embed="rId4">
            <a:extLst>
              <a:ext uri="{28A0092B-C50C-407E-A947-70E740481C1C}">
                <a14:useLocalDpi xmlns:a14="http://schemas.microsoft.com/office/drawing/2010/main" val="0"/>
              </a:ext>
            </a:extLst>
          </a:blip>
          <a:stretch>
            <a:fillRect/>
          </a:stretch>
        </p:blipFill>
        <p:spPr>
          <a:xfrm>
            <a:off x="8462935" y="2155918"/>
            <a:ext cx="3034665" cy="719455"/>
          </a:xfrm>
          <a:prstGeom prst="rect">
            <a:avLst/>
          </a:prstGeom>
        </p:spPr>
      </p:pic>
      <p:pic>
        <p:nvPicPr>
          <p:cNvPr id="30" name="图片 29"/>
          <p:cNvPicPr/>
          <p:nvPr/>
        </p:nvPicPr>
        <p:blipFill>
          <a:blip r:embed="rId5">
            <a:extLst>
              <a:ext uri="{28A0092B-C50C-407E-A947-70E740481C1C}">
                <a14:useLocalDpi xmlns:a14="http://schemas.microsoft.com/office/drawing/2010/main" val="0"/>
              </a:ext>
            </a:extLst>
          </a:blip>
          <a:stretch>
            <a:fillRect/>
          </a:stretch>
        </p:blipFill>
        <p:spPr>
          <a:xfrm>
            <a:off x="8977919" y="3262650"/>
            <a:ext cx="2004695" cy="579120"/>
          </a:xfrm>
          <a:prstGeom prst="rect">
            <a:avLst/>
          </a:prstGeom>
        </p:spPr>
      </p:pic>
      <p:pic>
        <p:nvPicPr>
          <p:cNvPr id="31" name="图片 30"/>
          <p:cNvPicPr/>
          <p:nvPr/>
        </p:nvPicPr>
        <p:blipFill>
          <a:blip r:embed="rId6">
            <a:extLst>
              <a:ext uri="{28A0092B-C50C-407E-A947-70E740481C1C}">
                <a14:useLocalDpi xmlns:a14="http://schemas.microsoft.com/office/drawing/2010/main" val="0"/>
              </a:ext>
            </a:extLst>
          </a:blip>
          <a:stretch>
            <a:fillRect/>
          </a:stretch>
        </p:blipFill>
        <p:spPr>
          <a:xfrm>
            <a:off x="8787407" y="4063597"/>
            <a:ext cx="2318385" cy="467995"/>
          </a:xfrm>
          <a:prstGeom prst="rect">
            <a:avLst/>
          </a:prstGeom>
        </p:spPr>
      </p:pic>
      <p:pic>
        <p:nvPicPr>
          <p:cNvPr id="32" name="图片 31"/>
          <p:cNvPicPr/>
          <p:nvPr/>
        </p:nvPicPr>
        <p:blipFill>
          <a:blip r:embed="rId7">
            <a:extLst>
              <a:ext uri="{28A0092B-C50C-407E-A947-70E740481C1C}">
                <a14:useLocalDpi xmlns:a14="http://schemas.microsoft.com/office/drawing/2010/main" val="0"/>
              </a:ext>
            </a:extLst>
          </a:blip>
          <a:stretch>
            <a:fillRect/>
          </a:stretch>
        </p:blipFill>
        <p:spPr>
          <a:xfrm>
            <a:off x="8787199" y="5029994"/>
            <a:ext cx="2292985" cy="467995"/>
          </a:xfrm>
          <a:prstGeom prst="rect">
            <a:avLst/>
          </a:prstGeom>
        </p:spPr>
      </p:pic>
      <p:sp>
        <p:nvSpPr>
          <p:cNvPr id="33" name="文本框 335"/>
          <p:cNvSpPr txBox="1"/>
          <p:nvPr/>
        </p:nvSpPr>
        <p:spPr>
          <a:xfrm>
            <a:off x="307976" y="5952960"/>
            <a:ext cx="11734800" cy="787139"/>
          </a:xfrm>
          <a:prstGeom prst="rect">
            <a:avLst/>
          </a:prstGeom>
          <a:noFill/>
        </p:spPr>
        <p:txBody>
          <a:bodyPr wrap="square" rtlCol="0">
            <a:spAutoFit/>
          </a:bodyPr>
          <a:lstStyle/>
          <a:p>
            <a:pPr indent="457200">
              <a:lnSpc>
                <a:spcPct val="132000"/>
              </a:lnSpc>
            </a:pPr>
            <a:r>
              <a:rPr lang="zh-CN" altLang="en-US" sz="18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模块</a:t>
            </a:r>
            <a:r>
              <a:rPr lang="en-US" altLang="zh-CN" sz="1800" dirty="0" err="1">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matplotlib</a:t>
            </a:r>
            <a:r>
              <a:rPr lang="en-US" altLang="zh-CN" sz="18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8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和</a:t>
            </a:r>
            <a:r>
              <a:rPr lang="en-US" altLang="zh-CN" sz="1800" dirty="0" err="1">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numpy</a:t>
            </a:r>
            <a:r>
              <a:rPr lang="en-US" altLang="zh-CN" sz="18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8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成功安装后，</a:t>
            </a:r>
            <a:r>
              <a:rPr lang="en-US" altLang="zh-CN" sz="18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import </a:t>
            </a:r>
            <a:r>
              <a:rPr lang="zh-CN" altLang="en-US" sz="18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后面的模块名称“</a:t>
            </a:r>
            <a:r>
              <a:rPr lang="en-US" altLang="zh-CN" sz="1800" dirty="0" err="1">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matplotlib</a:t>
            </a:r>
            <a:r>
              <a:rPr lang="en-US" altLang="zh-CN" sz="18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a:t>
            </a:r>
            <a:r>
              <a:rPr lang="en-US" altLang="zh-CN" sz="1800" dirty="0" err="1">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numpy</a:t>
            </a:r>
            <a:r>
              <a:rPr lang="en-US" altLang="zh-CN" sz="1800" dirty="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1800" dirty="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下面</a:t>
            </a:r>
            <a:r>
              <a:rPr lang="zh-CN" altLang="en-US" sz="18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红色的波浪线消失了，表示相应模块已成功导入。</a:t>
            </a:r>
            <a:endParaRPr lang="en-US" altLang="zh-CN" sz="1800" dirty="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矩形 25"/>
          <p:cNvSpPr/>
          <p:nvPr/>
        </p:nvSpPr>
        <p:spPr>
          <a:xfrm>
            <a:off x="-12066" y="4426935"/>
            <a:ext cx="12210415" cy="2432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cs typeface="思源黑体 CN Bold" panose="020B0800000000000000" pitchFamily="34" charset="-122"/>
              <a:sym typeface="微软雅黑" panose="020B0503020204020204" pitchFamily="34" charset="-122"/>
            </a:endParaRPr>
          </a:p>
        </p:txBody>
      </p:sp>
      <p:sp>
        <p:nvSpPr>
          <p:cNvPr id="25" name="矩形 24"/>
          <p:cNvSpPr/>
          <p:nvPr/>
        </p:nvSpPr>
        <p:spPr>
          <a:xfrm>
            <a:off x="-12066" y="2636235"/>
            <a:ext cx="12210415" cy="10221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cs typeface="思源黑体 CN Bold" panose="020B0800000000000000" pitchFamily="34" charset="-122"/>
              <a:sym typeface="微软雅黑" panose="020B0503020204020204" pitchFamily="34" charset="-122"/>
            </a:endParaRPr>
          </a:p>
        </p:txBody>
      </p:sp>
      <p:sp>
        <p:nvSpPr>
          <p:cNvPr id="2" name="标题 1"/>
          <p:cNvSpPr>
            <a:spLocks noGrp="1"/>
          </p:cNvSpPr>
          <p:nvPr>
            <p:ph type="title"/>
          </p:nvPr>
        </p:nvSpPr>
        <p:spPr/>
        <p:txBody>
          <a:bodyPr/>
          <a:lstStyle/>
          <a:p>
            <a:r>
              <a:rPr lang="en-US" altLang="zh-CN" dirty="0">
                <a:latin typeface="微软雅黑" panose="020B0503020204020204" pitchFamily="34" charset="-122"/>
                <a:ea typeface="微软雅黑" panose="020B0503020204020204" pitchFamily="34" charset="-122"/>
                <a:sym typeface="微软雅黑" panose="020B0503020204020204" pitchFamily="34" charset="-122"/>
              </a:rPr>
              <a:t>5.5.2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导入模块</a:t>
            </a:r>
          </a:p>
        </p:txBody>
      </p:sp>
      <p:sp>
        <p:nvSpPr>
          <p:cNvPr id="6" name="文本框 335"/>
          <p:cNvSpPr txBox="1"/>
          <p:nvPr/>
        </p:nvSpPr>
        <p:spPr>
          <a:xfrm>
            <a:off x="286958" y="991395"/>
            <a:ext cx="11413592" cy="458074"/>
          </a:xfrm>
          <a:prstGeom prst="rect">
            <a:avLst/>
          </a:prstGeom>
          <a:noFill/>
        </p:spPr>
        <p:txBody>
          <a:bodyPr wrap="square" rtlCol="0">
            <a:spAutoFit/>
          </a:bodyPr>
          <a:lstStyle/>
          <a:p>
            <a:pPr indent="457200">
              <a:lnSpc>
                <a:spcPct val="132000"/>
              </a:lnSpc>
            </a:pPr>
            <a:r>
              <a:rPr lang="en-US" altLang="zh-CN"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4</a:t>
            </a:r>
            <a:r>
              <a:rPr lang="zh-CN" altLang="en-US"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r>
              <a:rPr lang="en-US" altLang="zh-CN"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Python </a:t>
            </a:r>
            <a:r>
              <a:rPr lang="zh-CN" altLang="en-US"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模块的搜索路径</a:t>
            </a:r>
          </a:p>
        </p:txBody>
      </p:sp>
      <p:sp>
        <p:nvSpPr>
          <p:cNvPr id="7" name="矩形 6"/>
          <p:cNvSpPr/>
          <p:nvPr/>
        </p:nvSpPr>
        <p:spPr>
          <a:xfrm>
            <a:off x="3175" y="1603242"/>
            <a:ext cx="12195175" cy="150151"/>
          </a:xfrm>
          <a:prstGeom prst="rect">
            <a:avLst/>
          </a:prstGeom>
          <a:solidFill>
            <a:srgbClr val="92D05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8" name="内容占位符 3"/>
          <p:cNvSpPr>
            <a:spLocks noGrp="1"/>
          </p:cNvSpPr>
          <p:nvPr>
            <p:ph idx="13"/>
          </p:nvPr>
        </p:nvSpPr>
        <p:spPr>
          <a:xfrm>
            <a:off x="841375" y="1905794"/>
            <a:ext cx="10747058" cy="762000"/>
          </a:xfrm>
        </p:spPr>
        <p:txBody>
          <a:bodyPr>
            <a:normAutofit/>
          </a:bodyPr>
          <a:lstStyle/>
          <a:p>
            <a:pPr indent="457200">
              <a:lnSpc>
                <a:spcPct val="132000"/>
              </a:lnSpc>
            </a:pP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搜索路径被存储在</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sys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模块中的</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path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变量中，可以通过以下代码输出搜索路径的文件夹。</a:t>
            </a:r>
          </a:p>
        </p:txBody>
      </p:sp>
      <p:sp>
        <p:nvSpPr>
          <p:cNvPr id="22" name="内容占位符 3"/>
          <p:cNvSpPr>
            <a:spLocks noGrp="1"/>
          </p:cNvSpPr>
          <p:nvPr>
            <p:ph idx="13"/>
          </p:nvPr>
        </p:nvSpPr>
        <p:spPr>
          <a:xfrm>
            <a:off x="841375" y="2667794"/>
            <a:ext cx="10747058" cy="1238250"/>
          </a:xfrm>
        </p:spPr>
        <p:txBody>
          <a:bodyPr>
            <a:normAutofit/>
          </a:bodyPr>
          <a:lstStyle/>
          <a:p>
            <a:pPr indent="457200">
              <a:lnSpc>
                <a:spcPct val="132000"/>
              </a:lnSpc>
            </a:pPr>
            <a:r>
              <a:rPr lang="en-US" altLang="zh-CN"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&gt;&gt;&gt;import sys</a:t>
            </a:r>
          </a:p>
          <a:p>
            <a:pPr indent="457200">
              <a:lnSpc>
                <a:spcPct val="132000"/>
              </a:lnSpc>
            </a:pPr>
            <a:r>
              <a:rPr lang="en-US" altLang="zh-CN"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&gt;&gt;&gt;print(</a:t>
            </a:r>
            <a:r>
              <a:rPr lang="en-US" altLang="zh-CN"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sys.path</a:t>
            </a:r>
            <a:r>
              <a:rPr lang="en-US" altLang="zh-CN"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endParaRPr lang="zh-CN" altLang="en-US"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3" name="内容占位符 3"/>
          <p:cNvSpPr>
            <a:spLocks noGrp="1"/>
          </p:cNvSpPr>
          <p:nvPr>
            <p:ph idx="13"/>
          </p:nvPr>
        </p:nvSpPr>
        <p:spPr>
          <a:xfrm>
            <a:off x="841375" y="3779236"/>
            <a:ext cx="10747058" cy="762000"/>
          </a:xfrm>
        </p:spPr>
        <p:txBody>
          <a:bodyPr>
            <a:normAutofit/>
          </a:bodyPr>
          <a:lstStyle/>
          <a:p>
            <a:pPr indent="457200">
              <a:lnSpc>
                <a:spcPct val="132000"/>
              </a:lnSpc>
            </a:pP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运行结果如下。</a:t>
            </a:r>
          </a:p>
        </p:txBody>
      </p:sp>
      <p:sp>
        <p:nvSpPr>
          <p:cNvPr id="24" name="内容占位符 3"/>
          <p:cNvSpPr>
            <a:spLocks noGrp="1"/>
          </p:cNvSpPr>
          <p:nvPr>
            <p:ph idx="13"/>
          </p:nvPr>
        </p:nvSpPr>
        <p:spPr>
          <a:xfrm>
            <a:off x="841375" y="4541236"/>
            <a:ext cx="10747058" cy="2362200"/>
          </a:xfrm>
        </p:spPr>
        <p:txBody>
          <a:bodyPr>
            <a:normAutofit/>
          </a:bodyPr>
          <a:lstStyle/>
          <a:p>
            <a:pPr indent="457200">
              <a:lnSpc>
                <a:spcPct val="132000"/>
              </a:lnSpc>
            </a:pPr>
            <a:r>
              <a:rPr lang="en-US" altLang="zh-CN"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['','D:\\Python\\Python3.10.2\\python38.zip','D:\\Python\\Python3.10.2\\DLLs',</a:t>
            </a:r>
          </a:p>
          <a:p>
            <a:pPr indent="457200">
              <a:lnSpc>
                <a:spcPct val="132000"/>
              </a:lnSpc>
            </a:pPr>
            <a:r>
              <a:rPr lang="en-US" altLang="zh-CN"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'D:\\Python\\Python3.10.2\\</a:t>
            </a:r>
            <a:r>
              <a:rPr lang="en-US" altLang="zh-CN"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lib','D</a:t>
            </a:r>
            <a:r>
              <a:rPr lang="en-US" altLang="zh-CN"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:\\Python\\Python3.10.2',</a:t>
            </a:r>
          </a:p>
          <a:p>
            <a:pPr indent="457200">
              <a:lnSpc>
                <a:spcPct val="132000"/>
              </a:lnSpc>
            </a:pPr>
            <a:r>
              <a:rPr lang="en-US" altLang="zh-CN"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'C:\\Users\\Administrator\\</a:t>
            </a:r>
            <a:r>
              <a:rPr lang="en-US" altLang="zh-CN"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AppData</a:t>
            </a:r>
            <a:r>
              <a:rPr lang="en-US" altLang="zh-CN"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\\Roaming\\Python\\Python38\\site-packages',</a:t>
            </a:r>
          </a:p>
          <a:p>
            <a:pPr indent="457200">
              <a:lnSpc>
                <a:spcPct val="132000"/>
              </a:lnSpc>
            </a:pPr>
            <a:r>
              <a:rPr lang="en-US" altLang="zh-CN"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'D:\\Python\\Python3.10.2\\lib\\site-packages']</a:t>
            </a:r>
            <a:endParaRPr lang="zh-CN" altLang="en-US"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extLst>
      <p:ext uri="{BB962C8B-B14F-4D97-AF65-F5344CB8AC3E}">
        <p14:creationId xmlns:p14="http://schemas.microsoft.com/office/powerpoint/2010/main" val="415467561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矩形 16"/>
          <p:cNvSpPr/>
          <p:nvPr/>
        </p:nvSpPr>
        <p:spPr>
          <a:xfrm>
            <a:off x="-12066" y="4890184"/>
            <a:ext cx="12210415" cy="196940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cs typeface="思源黑体 CN Bold" panose="020B0800000000000000" pitchFamily="34" charset="-122"/>
              <a:sym typeface="微软雅黑" panose="020B0503020204020204" pitchFamily="34" charset="-122"/>
            </a:endParaRPr>
          </a:p>
        </p:txBody>
      </p:sp>
      <p:sp>
        <p:nvSpPr>
          <p:cNvPr id="25" name="矩形 24"/>
          <p:cNvSpPr/>
          <p:nvPr/>
        </p:nvSpPr>
        <p:spPr>
          <a:xfrm>
            <a:off x="-12066" y="2508933"/>
            <a:ext cx="12210415" cy="166985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cs typeface="思源黑体 CN Bold" panose="020B0800000000000000" pitchFamily="34" charset="-122"/>
              <a:sym typeface="微软雅黑" panose="020B0503020204020204" pitchFamily="34" charset="-122"/>
            </a:endParaRPr>
          </a:p>
        </p:txBody>
      </p:sp>
      <p:sp>
        <p:nvSpPr>
          <p:cNvPr id="2" name="标题 1"/>
          <p:cNvSpPr>
            <a:spLocks noGrp="1"/>
          </p:cNvSpPr>
          <p:nvPr>
            <p:ph type="title"/>
          </p:nvPr>
        </p:nvSpPr>
        <p:spPr/>
        <p:txBody>
          <a:bodyPr/>
          <a:lstStyle/>
          <a:p>
            <a:r>
              <a:rPr lang="en-US" altLang="zh-CN" dirty="0">
                <a:latin typeface="微软雅黑" panose="020B0503020204020204" pitchFamily="34" charset="-122"/>
                <a:ea typeface="微软雅黑" panose="020B0503020204020204" pitchFamily="34" charset="-122"/>
                <a:sym typeface="微软雅黑" panose="020B0503020204020204" pitchFamily="34" charset="-122"/>
              </a:rPr>
              <a:t>5.5.3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导入与使用</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Python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的标准模块</a:t>
            </a:r>
          </a:p>
        </p:txBody>
      </p:sp>
      <p:sp>
        <p:nvSpPr>
          <p:cNvPr id="6" name="文本框 335"/>
          <p:cNvSpPr txBox="1"/>
          <p:nvPr/>
        </p:nvSpPr>
        <p:spPr>
          <a:xfrm>
            <a:off x="286958" y="991395"/>
            <a:ext cx="11413592" cy="458074"/>
          </a:xfrm>
          <a:prstGeom prst="rect">
            <a:avLst/>
          </a:prstGeom>
          <a:noFill/>
        </p:spPr>
        <p:txBody>
          <a:bodyPr wrap="square" rtlCol="0">
            <a:spAutoFit/>
          </a:bodyPr>
          <a:lstStyle/>
          <a:p>
            <a:pPr indent="457200">
              <a:lnSpc>
                <a:spcPct val="132000"/>
              </a:lnSpc>
            </a:pPr>
            <a:r>
              <a:rPr lang="en-US" altLang="zh-CN"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1</a:t>
            </a:r>
            <a:r>
              <a:rPr lang="zh-CN" altLang="en-US"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r>
              <a:rPr lang="en-US" altLang="zh-CN"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sys </a:t>
            </a:r>
            <a:r>
              <a:rPr lang="zh-CN" altLang="en-US"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模块</a:t>
            </a:r>
          </a:p>
        </p:txBody>
      </p:sp>
      <p:sp>
        <p:nvSpPr>
          <p:cNvPr id="7" name="矩形 6"/>
          <p:cNvSpPr/>
          <p:nvPr/>
        </p:nvSpPr>
        <p:spPr>
          <a:xfrm>
            <a:off x="3175" y="1603242"/>
            <a:ext cx="12195175" cy="150151"/>
          </a:xfrm>
          <a:prstGeom prst="rect">
            <a:avLst/>
          </a:prstGeom>
          <a:solidFill>
            <a:srgbClr val="92D05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8" name="内容占位符 3"/>
          <p:cNvSpPr>
            <a:spLocks noGrp="1"/>
          </p:cNvSpPr>
          <p:nvPr>
            <p:ph idx="13"/>
          </p:nvPr>
        </p:nvSpPr>
        <p:spPr>
          <a:xfrm>
            <a:off x="841375" y="1905794"/>
            <a:ext cx="10747058" cy="762000"/>
          </a:xfrm>
        </p:spPr>
        <p:txBody>
          <a:bodyPr>
            <a:normAutofit/>
          </a:bodyPr>
          <a:lstStyle/>
          <a:p>
            <a:pPr indent="457200">
              <a:lnSpc>
                <a:spcPct val="132000"/>
              </a:lnSpc>
            </a:pPr>
            <a:r>
              <a:rPr lang="en-US" altLang="zh-CN" sz="1800" dirty="0">
                <a:latin typeface="微软雅黑" panose="020B0503020204020204" pitchFamily="34" charset="-122"/>
                <a:ea typeface="微软雅黑" panose="020B0503020204020204" pitchFamily="34" charset="-122"/>
                <a:sym typeface="微软雅黑" panose="020B0503020204020204" pitchFamily="34" charset="-122"/>
              </a:rPr>
              <a:t>sys </a:t>
            </a: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模块是与</a:t>
            </a:r>
            <a:r>
              <a:rPr lang="en-US" altLang="zh-CN" sz="1800" dirty="0">
                <a:latin typeface="微软雅黑" panose="020B0503020204020204" pitchFamily="34" charset="-122"/>
                <a:ea typeface="微软雅黑" panose="020B0503020204020204" pitchFamily="34" charset="-122"/>
                <a:sym typeface="微软雅黑" panose="020B0503020204020204" pitchFamily="34" charset="-122"/>
              </a:rPr>
              <a:t>Python </a:t>
            </a: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解释器及其环境操作相关的标准库。导入与使用</a:t>
            </a:r>
            <a:r>
              <a:rPr lang="en-US" altLang="zh-CN" sz="1800" dirty="0">
                <a:latin typeface="微软雅黑" panose="020B0503020204020204" pitchFamily="34" charset="-122"/>
                <a:ea typeface="微软雅黑" panose="020B0503020204020204" pitchFamily="34" charset="-122"/>
                <a:sym typeface="微软雅黑" panose="020B0503020204020204" pitchFamily="34" charset="-122"/>
              </a:rPr>
              <a:t>sys </a:t>
            </a: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模块的代码如下。</a:t>
            </a:r>
          </a:p>
        </p:txBody>
      </p:sp>
      <p:sp>
        <p:nvSpPr>
          <p:cNvPr id="22" name="内容占位符 3"/>
          <p:cNvSpPr>
            <a:spLocks noGrp="1"/>
          </p:cNvSpPr>
          <p:nvPr>
            <p:ph idx="13"/>
          </p:nvPr>
        </p:nvSpPr>
        <p:spPr>
          <a:xfrm>
            <a:off x="841375" y="2500521"/>
            <a:ext cx="10747058" cy="1638299"/>
          </a:xfrm>
        </p:spPr>
        <p:txBody>
          <a:bodyPr>
            <a:noAutofit/>
          </a:bodyPr>
          <a:lstStyle/>
          <a:p>
            <a:pPr indent="457200">
              <a:lnSpc>
                <a:spcPct val="132000"/>
              </a:lnSpc>
            </a:pP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&gt;&gt;&gt;import sys</a:t>
            </a:r>
          </a:p>
          <a:p>
            <a:pPr indent="457200">
              <a:lnSpc>
                <a:spcPct val="132000"/>
              </a:lnSpc>
            </a:pP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&gt;&gt;&gt;for item in </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sys.argv</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p>
          <a:p>
            <a:pPr indent="457200">
              <a:lnSpc>
                <a:spcPct val="132000"/>
              </a:lnSpc>
            </a:pPr>
            <a:r>
              <a:rPr lang="en-US" altLang="zh-CN"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print </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(item)</a:t>
            </a:r>
          </a:p>
          <a:p>
            <a:pPr indent="457200">
              <a:lnSpc>
                <a:spcPct val="132000"/>
              </a:lnSpc>
            </a:pP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&gt;&gt;&gt;print('python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路径：</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sys.path</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endPar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3" name="内容占位符 3"/>
          <p:cNvSpPr>
            <a:spLocks noGrp="1"/>
          </p:cNvSpPr>
          <p:nvPr>
            <p:ph idx="13"/>
          </p:nvPr>
        </p:nvSpPr>
        <p:spPr>
          <a:xfrm>
            <a:off x="841375" y="4395297"/>
            <a:ext cx="10747058" cy="762000"/>
          </a:xfrm>
        </p:spPr>
        <p:txBody>
          <a:bodyPr>
            <a:normAutofit/>
          </a:bodyPr>
          <a:lstStyle/>
          <a:p>
            <a:pPr indent="457200">
              <a:lnSpc>
                <a:spcPct val="132000"/>
              </a:lnSpc>
            </a:pP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导入</a:t>
            </a:r>
            <a:r>
              <a:rPr lang="en-US" altLang="zh-CN" sz="1800" dirty="0">
                <a:latin typeface="微软雅黑" panose="020B0503020204020204" pitchFamily="34" charset="-122"/>
                <a:ea typeface="微软雅黑" panose="020B0503020204020204" pitchFamily="34" charset="-122"/>
                <a:sym typeface="微软雅黑" panose="020B0503020204020204" pitchFamily="34" charset="-122"/>
              </a:rPr>
              <a:t>sys </a:t>
            </a: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模块的</a:t>
            </a:r>
            <a:r>
              <a:rPr lang="en-US" altLang="zh-CN" sz="1800" dirty="0" err="1">
                <a:latin typeface="微软雅黑" panose="020B0503020204020204" pitchFamily="34" charset="-122"/>
                <a:ea typeface="微软雅黑" panose="020B0503020204020204" pitchFamily="34" charset="-122"/>
                <a:sym typeface="微软雅黑" panose="020B0503020204020204" pitchFamily="34" charset="-122"/>
              </a:rPr>
              <a:t>argv</a:t>
            </a: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a:t>
            </a:r>
            <a:r>
              <a:rPr lang="en-US" altLang="zh-CN" sz="1800" dirty="0">
                <a:latin typeface="微软雅黑" panose="020B0503020204020204" pitchFamily="34" charset="-122"/>
                <a:ea typeface="微软雅黑" panose="020B0503020204020204" pitchFamily="34" charset="-122"/>
                <a:sym typeface="微软雅黑" panose="020B0503020204020204" pitchFamily="34" charset="-122"/>
              </a:rPr>
              <a:t>path </a:t>
            </a: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成员的代码如下。</a:t>
            </a:r>
          </a:p>
        </p:txBody>
      </p:sp>
      <p:sp>
        <p:nvSpPr>
          <p:cNvPr id="24" name="内容占位符 3"/>
          <p:cNvSpPr>
            <a:spLocks noGrp="1"/>
          </p:cNvSpPr>
          <p:nvPr>
            <p:ph idx="13"/>
          </p:nvPr>
        </p:nvSpPr>
        <p:spPr>
          <a:xfrm>
            <a:off x="841375" y="4992386"/>
            <a:ext cx="10747058" cy="2362200"/>
          </a:xfrm>
        </p:spPr>
        <p:txBody>
          <a:bodyPr>
            <a:normAutofit/>
          </a:bodyPr>
          <a:lstStyle/>
          <a:p>
            <a:pPr indent="457200">
              <a:lnSpc>
                <a:spcPct val="132000"/>
              </a:lnSpc>
            </a:pP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&gt;&gt;&gt;from sys import </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argv,path</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导入特定的成员</a:t>
            </a:r>
          </a:p>
          <a:p>
            <a:pPr indent="457200">
              <a:lnSpc>
                <a:spcPct val="132000"/>
              </a:lnSpc>
            </a:pP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&gt;&gt;&gt;print('</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path:',path</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因为已经单独导入</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path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成员，所以此处引用时不需要加“</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sys.”</a:t>
            </a:r>
          </a:p>
          <a:p>
            <a:pPr indent="457200">
              <a:lnSpc>
                <a:spcPct val="132000"/>
              </a:lnSpc>
            </a:pP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sys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还有</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stdin</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stdout</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和</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stderr</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属性，在</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stdout</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被重定向时，</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stdeer</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也可以用于显示警告和错误信息。</a:t>
            </a:r>
          </a:p>
        </p:txBody>
      </p:sp>
    </p:spTree>
    <p:extLst>
      <p:ext uri="{BB962C8B-B14F-4D97-AF65-F5344CB8AC3E}">
        <p14:creationId xmlns:p14="http://schemas.microsoft.com/office/powerpoint/2010/main" val="341522362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latin typeface="微软雅黑" panose="020B0503020204020204" pitchFamily="34" charset="-122"/>
                <a:ea typeface="微软雅黑" panose="020B0503020204020204" pitchFamily="34" charset="-122"/>
                <a:sym typeface="微软雅黑" panose="020B0503020204020204" pitchFamily="34" charset="-122"/>
              </a:rPr>
              <a:t>5.5.3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导入与使用</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Python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的标准模块</a:t>
            </a:r>
          </a:p>
        </p:txBody>
      </p:sp>
      <p:sp>
        <p:nvSpPr>
          <p:cNvPr id="15" name="文本框 335"/>
          <p:cNvSpPr txBox="1"/>
          <p:nvPr/>
        </p:nvSpPr>
        <p:spPr>
          <a:xfrm>
            <a:off x="286958" y="991395"/>
            <a:ext cx="11413592" cy="458074"/>
          </a:xfrm>
          <a:prstGeom prst="rect">
            <a:avLst/>
          </a:prstGeom>
          <a:noFill/>
        </p:spPr>
        <p:txBody>
          <a:bodyPr wrap="square" rtlCol="0">
            <a:spAutoFit/>
          </a:bodyPr>
          <a:lstStyle/>
          <a:p>
            <a:pPr indent="457200">
              <a:lnSpc>
                <a:spcPct val="132000"/>
              </a:lnSpc>
            </a:pPr>
            <a:r>
              <a:rPr lang="en-US" altLang="zh-CN"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1</a:t>
            </a:r>
            <a:r>
              <a:rPr lang="zh-CN" altLang="en-US"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r>
              <a:rPr lang="en-US" altLang="zh-CN"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sys </a:t>
            </a:r>
            <a:r>
              <a:rPr lang="zh-CN" altLang="en-US"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模块</a:t>
            </a:r>
          </a:p>
        </p:txBody>
      </p:sp>
      <p:sp>
        <p:nvSpPr>
          <p:cNvPr id="16" name="矩形 15"/>
          <p:cNvSpPr/>
          <p:nvPr/>
        </p:nvSpPr>
        <p:spPr>
          <a:xfrm>
            <a:off x="3175" y="1603242"/>
            <a:ext cx="12195175" cy="150151"/>
          </a:xfrm>
          <a:prstGeom prst="rect">
            <a:avLst/>
          </a:prstGeom>
          <a:solidFill>
            <a:srgbClr val="92D05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8" name="矩形 17"/>
          <p:cNvSpPr/>
          <p:nvPr/>
        </p:nvSpPr>
        <p:spPr>
          <a:xfrm>
            <a:off x="0" y="4381372"/>
            <a:ext cx="12206061" cy="13335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9" name="文本框 335"/>
          <p:cNvSpPr txBox="1"/>
          <p:nvPr/>
        </p:nvSpPr>
        <p:spPr>
          <a:xfrm>
            <a:off x="286957" y="4745480"/>
            <a:ext cx="11679618" cy="710003"/>
          </a:xfrm>
          <a:prstGeom prst="rect">
            <a:avLst/>
          </a:prstGeom>
          <a:noFill/>
        </p:spPr>
        <p:txBody>
          <a:bodyPr wrap="square" rtlCol="0">
            <a:spAutoFit/>
          </a:bodyPr>
          <a:lstStyle/>
          <a:p>
            <a:pPr indent="457200">
              <a:lnSpc>
                <a:spcPct val="132000"/>
              </a:lnSpc>
            </a:pPr>
            <a:r>
              <a:rPr lang="en-US" altLang="zh-CN" sz="16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Warning, log file not found starting a new one</a:t>
            </a:r>
          </a:p>
          <a:p>
            <a:pPr indent="457200">
              <a:lnSpc>
                <a:spcPct val="132000"/>
              </a:lnSpc>
            </a:pPr>
            <a:r>
              <a:rPr lang="en-US" altLang="zh-CN" sz="16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47</a:t>
            </a:r>
            <a:endParaRPr lang="zh-CN" altLang="en-US" sz="16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0" name="矩形 19"/>
          <p:cNvSpPr/>
          <p:nvPr/>
        </p:nvSpPr>
        <p:spPr>
          <a:xfrm>
            <a:off x="0" y="2515394"/>
            <a:ext cx="12206061" cy="114565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1" name="文本框 335"/>
          <p:cNvSpPr txBox="1"/>
          <p:nvPr/>
        </p:nvSpPr>
        <p:spPr>
          <a:xfrm>
            <a:off x="286957" y="2927866"/>
            <a:ext cx="11679618" cy="384977"/>
          </a:xfrm>
          <a:prstGeom prst="rect">
            <a:avLst/>
          </a:prstGeom>
          <a:noFill/>
        </p:spPr>
        <p:txBody>
          <a:bodyPr wrap="square" rtlCol="0">
            <a:spAutoFit/>
          </a:bodyPr>
          <a:lstStyle/>
          <a:p>
            <a:pPr indent="457200">
              <a:lnSpc>
                <a:spcPct val="132000"/>
              </a:lnSpc>
            </a:pPr>
            <a:r>
              <a:rPr lang="en-US" altLang="zh-CN" sz="16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&gt;&gt;&gt;</a:t>
            </a:r>
            <a:r>
              <a:rPr lang="en-US" altLang="zh-CN" sz="16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sys.stderr.write</a:t>
            </a:r>
            <a:r>
              <a:rPr lang="en-US" altLang="zh-CN" sz="16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('Warning, log file not found starting a new one\n')</a:t>
            </a:r>
            <a:endParaRPr lang="zh-CN" altLang="en-US" sz="16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6" name="文本框 8"/>
          <p:cNvSpPr txBox="1"/>
          <p:nvPr/>
        </p:nvSpPr>
        <p:spPr>
          <a:xfrm>
            <a:off x="774700" y="2150388"/>
            <a:ext cx="5395384" cy="412576"/>
          </a:xfrm>
          <a:prstGeom prst="roundRect">
            <a:avLst>
              <a:gd name="adj" fmla="val 50000"/>
            </a:avLst>
          </a:prstGeom>
          <a:solidFill>
            <a:schemeClr val="accent3"/>
          </a:solidFill>
          <a:effectLst>
            <a:outerShdw blurRad="127000" dist="38100" dir="8100000" algn="tr" rotWithShape="0">
              <a:srgbClr val="0070C0">
                <a:alpha val="30000"/>
              </a:srgbClr>
            </a:outerShdw>
          </a:effectLst>
        </p:spPr>
        <p:txBody>
          <a:bodyPr wrap="square" rtlCol="0" anchor="ctr" anchorCtr="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zh-CN" altLang="en-US" sz="2000" b="1" kern="0" dirty="0" smtClean="0">
                <a:solidFill>
                  <a:srgbClr val="060E11"/>
                </a:solidFill>
                <a:latin typeface="微软雅黑" panose="020B0503020204020204" pitchFamily="34" charset="-122"/>
                <a:ea typeface="微软雅黑" panose="020B0503020204020204" pitchFamily="34" charset="-122"/>
                <a:sym typeface="微软雅黑" panose="020B0503020204020204" pitchFamily="34" charset="-122"/>
              </a:rPr>
              <a:t>示例如下</a:t>
            </a:r>
            <a:endParaRPr lang="zh-CN" altLang="en-US" sz="2000" b="1" kern="0" dirty="0">
              <a:solidFill>
                <a:srgbClr val="060E1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7" name="文本框 8"/>
          <p:cNvSpPr txBox="1"/>
          <p:nvPr/>
        </p:nvSpPr>
        <p:spPr>
          <a:xfrm>
            <a:off x="774700" y="4073516"/>
            <a:ext cx="5395384" cy="412576"/>
          </a:xfrm>
          <a:prstGeom prst="roundRect">
            <a:avLst>
              <a:gd name="adj" fmla="val 50000"/>
            </a:avLst>
          </a:prstGeom>
          <a:solidFill>
            <a:schemeClr val="accent3"/>
          </a:solidFill>
          <a:effectLst>
            <a:outerShdw blurRad="127000" dist="38100" dir="8100000" algn="tr" rotWithShape="0">
              <a:srgbClr val="0070C0">
                <a:alpha val="30000"/>
              </a:srgbClr>
            </a:outerShdw>
          </a:effectLst>
        </p:spPr>
        <p:txBody>
          <a:bodyPr wrap="square" rtlCol="0" anchor="ctr" anchorCtr="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zh-CN" altLang="en-US" sz="2000" b="1" kern="0" dirty="0">
                <a:solidFill>
                  <a:srgbClr val="060E11"/>
                </a:solidFill>
                <a:latin typeface="微软雅黑" panose="020B0503020204020204" pitchFamily="34" charset="-122"/>
                <a:ea typeface="微软雅黑" panose="020B0503020204020204" pitchFamily="34" charset="-122"/>
                <a:sym typeface="微软雅黑" panose="020B0503020204020204" pitchFamily="34" charset="-122"/>
              </a:rPr>
              <a:t>运行结果如下</a:t>
            </a:r>
          </a:p>
        </p:txBody>
      </p:sp>
      <p:sp>
        <p:nvSpPr>
          <p:cNvPr id="28" name="内容占位符 3"/>
          <p:cNvSpPr>
            <a:spLocks noGrp="1"/>
          </p:cNvSpPr>
          <p:nvPr>
            <p:ph idx="13"/>
          </p:nvPr>
        </p:nvSpPr>
        <p:spPr>
          <a:xfrm>
            <a:off x="841375" y="6078980"/>
            <a:ext cx="10747058" cy="762000"/>
          </a:xfrm>
        </p:spPr>
        <p:txBody>
          <a:bodyPr>
            <a:normAutofit/>
          </a:bodyPr>
          <a:lstStyle/>
          <a:p>
            <a:pPr indent="457200">
              <a:lnSpc>
                <a:spcPct val="132000"/>
              </a:lnSpc>
            </a:pP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大多数脚本的定向终止都使用</a:t>
            </a:r>
            <a:r>
              <a:rPr lang="en-US" altLang="zh-CN" sz="1800" dirty="0" err="1">
                <a:latin typeface="微软雅黑" panose="020B0503020204020204" pitchFamily="34" charset="-122"/>
                <a:ea typeface="微软雅黑" panose="020B0503020204020204" pitchFamily="34" charset="-122"/>
                <a:sym typeface="微软雅黑" panose="020B0503020204020204" pitchFamily="34" charset="-122"/>
              </a:rPr>
              <a:t>sys.exit</a:t>
            </a:r>
            <a:r>
              <a:rPr lang="en-US" altLang="zh-CN" sz="1800" dirty="0">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语句。</a:t>
            </a:r>
          </a:p>
        </p:txBody>
      </p:sp>
    </p:spTree>
    <p:extLst>
      <p:ext uri="{BB962C8B-B14F-4D97-AF65-F5344CB8AC3E}">
        <p14:creationId xmlns:p14="http://schemas.microsoft.com/office/powerpoint/2010/main" val="114554283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latin typeface="微软雅黑" panose="020B0503020204020204" pitchFamily="34" charset="-122"/>
                <a:ea typeface="微软雅黑" panose="020B0503020204020204" pitchFamily="34" charset="-122"/>
                <a:sym typeface="微软雅黑" panose="020B0503020204020204" pitchFamily="34" charset="-122"/>
              </a:rPr>
              <a:t>5.5.3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导入与使用</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Python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的标准模块</a:t>
            </a:r>
          </a:p>
        </p:txBody>
      </p:sp>
      <p:sp>
        <p:nvSpPr>
          <p:cNvPr id="15" name="文本框 335"/>
          <p:cNvSpPr txBox="1"/>
          <p:nvPr/>
        </p:nvSpPr>
        <p:spPr>
          <a:xfrm>
            <a:off x="286958" y="991395"/>
            <a:ext cx="11413592" cy="458074"/>
          </a:xfrm>
          <a:prstGeom prst="rect">
            <a:avLst/>
          </a:prstGeom>
          <a:noFill/>
        </p:spPr>
        <p:txBody>
          <a:bodyPr wrap="square" rtlCol="0">
            <a:spAutoFit/>
          </a:bodyPr>
          <a:lstStyle/>
          <a:p>
            <a:pPr indent="457200">
              <a:lnSpc>
                <a:spcPct val="132000"/>
              </a:lnSpc>
            </a:pPr>
            <a:r>
              <a:rPr lang="en-US" altLang="zh-CN"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2</a:t>
            </a:r>
            <a:r>
              <a:rPr lang="zh-CN" altLang="en-US"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r>
              <a:rPr lang="en-US" altLang="zh-CN" sz="2000" b="1"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os</a:t>
            </a:r>
            <a:r>
              <a:rPr lang="en-US" altLang="zh-CN"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模块</a:t>
            </a:r>
          </a:p>
        </p:txBody>
      </p:sp>
      <p:sp>
        <p:nvSpPr>
          <p:cNvPr id="16" name="矩形 15"/>
          <p:cNvSpPr/>
          <p:nvPr/>
        </p:nvSpPr>
        <p:spPr>
          <a:xfrm>
            <a:off x="3175" y="1603242"/>
            <a:ext cx="12195175" cy="150151"/>
          </a:xfrm>
          <a:prstGeom prst="rect">
            <a:avLst/>
          </a:prstGeom>
          <a:solidFill>
            <a:srgbClr val="92D05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8" name="矩形 17"/>
          <p:cNvSpPr/>
          <p:nvPr/>
        </p:nvSpPr>
        <p:spPr>
          <a:xfrm>
            <a:off x="0" y="4381372"/>
            <a:ext cx="12206061" cy="24782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9" name="文本框 335"/>
          <p:cNvSpPr txBox="1"/>
          <p:nvPr/>
        </p:nvSpPr>
        <p:spPr>
          <a:xfrm>
            <a:off x="286957" y="4745480"/>
            <a:ext cx="11679618" cy="2042482"/>
          </a:xfrm>
          <a:prstGeom prst="rect">
            <a:avLst/>
          </a:prstGeom>
          <a:noFill/>
        </p:spPr>
        <p:txBody>
          <a:bodyPr wrap="square" rtlCol="0">
            <a:spAutoFit/>
          </a:bodyPr>
          <a:lstStyle/>
          <a:p>
            <a:pPr indent="457200">
              <a:lnSpc>
                <a:spcPct val="132000"/>
              </a:lnSpc>
            </a:pPr>
            <a:r>
              <a:rPr lang="en-US" altLang="zh-CN" sz="16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'D:\\</a:t>
            </a:r>
            <a:r>
              <a:rPr lang="en-US" altLang="zh-CN" sz="16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PycharmProject</a:t>
            </a:r>
            <a:r>
              <a:rPr lang="en-US" altLang="zh-CN" sz="16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\\Unit05'</a:t>
            </a:r>
          </a:p>
          <a:p>
            <a:pPr indent="457200">
              <a:lnSpc>
                <a:spcPct val="132000"/>
              </a:lnSpc>
            </a:pPr>
            <a:r>
              <a:rPr lang="en-US" altLang="zh-CN" sz="16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&gt;&gt;&gt;</a:t>
            </a:r>
            <a:r>
              <a:rPr lang="en-US" altLang="zh-CN" sz="16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os.chdir</a:t>
            </a:r>
            <a:r>
              <a:rPr lang="en-US" altLang="zh-CN" sz="16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('D:\</a:t>
            </a:r>
            <a:r>
              <a:rPr lang="en-US" altLang="zh-CN" sz="16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PycharmProject</a:t>
            </a:r>
            <a:r>
              <a:rPr lang="en-US" altLang="zh-CN" sz="16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en-US" altLang="zh-CN" sz="16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 </a:t>
            </a:r>
            <a:r>
              <a:rPr lang="zh-CN" altLang="en-US" sz="16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修改当前的工作目录</a:t>
            </a:r>
          </a:p>
          <a:p>
            <a:pPr indent="457200">
              <a:lnSpc>
                <a:spcPct val="132000"/>
              </a:lnSpc>
            </a:pPr>
            <a:r>
              <a:rPr lang="en-US" altLang="zh-CN" sz="16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&gt;&gt;&gt;</a:t>
            </a:r>
            <a:r>
              <a:rPr lang="en-US" altLang="zh-CN" sz="16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os.system</a:t>
            </a:r>
            <a:r>
              <a:rPr lang="en-US" altLang="zh-CN" sz="16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r>
              <a:rPr lang="en-US" altLang="zh-CN" sz="16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mkdir</a:t>
            </a:r>
            <a:r>
              <a:rPr lang="en-US" altLang="zh-CN" sz="16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Test05') </a:t>
            </a:r>
            <a:r>
              <a:rPr lang="en-US" altLang="zh-CN" sz="16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 </a:t>
            </a:r>
            <a:r>
              <a:rPr lang="zh-CN" altLang="en-US" sz="16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执行系统命令</a:t>
            </a:r>
            <a:r>
              <a:rPr lang="en-US" altLang="zh-CN" sz="1600" dirty="0" err="1"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mkdir</a:t>
            </a:r>
            <a:endParaRPr lang="en-US" altLang="zh-CN" sz="16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a:p>
            <a:pPr indent="457200">
              <a:lnSpc>
                <a:spcPct val="132000"/>
              </a:lnSpc>
            </a:pPr>
            <a:endParaRPr lang="en-US" altLang="zh-CN" sz="16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a:p>
            <a:pPr indent="457200">
              <a:lnSpc>
                <a:spcPct val="132000"/>
              </a:lnSpc>
            </a:pPr>
            <a:endParaRPr lang="en-US" altLang="zh-CN" sz="16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a:p>
            <a:pPr indent="457200">
              <a:lnSpc>
                <a:spcPct val="132000"/>
              </a:lnSpc>
            </a:pPr>
            <a:r>
              <a:rPr lang="en-US" altLang="zh-CN" sz="16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0</a:t>
            </a:r>
            <a:endParaRPr lang="zh-CN" altLang="en-US" sz="16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0" name="矩形 19"/>
          <p:cNvSpPr/>
          <p:nvPr/>
        </p:nvSpPr>
        <p:spPr>
          <a:xfrm>
            <a:off x="0" y="2515394"/>
            <a:ext cx="12206061" cy="102302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1" name="文本框 335"/>
          <p:cNvSpPr txBox="1"/>
          <p:nvPr/>
        </p:nvSpPr>
        <p:spPr>
          <a:xfrm>
            <a:off x="286957" y="2648348"/>
            <a:ext cx="11679618" cy="710003"/>
          </a:xfrm>
          <a:prstGeom prst="rect">
            <a:avLst/>
          </a:prstGeom>
          <a:noFill/>
        </p:spPr>
        <p:txBody>
          <a:bodyPr wrap="square" rtlCol="0">
            <a:spAutoFit/>
          </a:bodyPr>
          <a:lstStyle/>
          <a:p>
            <a:pPr indent="457200">
              <a:lnSpc>
                <a:spcPct val="132000"/>
              </a:lnSpc>
            </a:pPr>
            <a:r>
              <a:rPr lang="en-US" altLang="zh-CN" sz="16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&gt;&gt;&gt;import </a:t>
            </a:r>
            <a:r>
              <a:rPr lang="en-US" altLang="zh-CN" sz="16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os</a:t>
            </a:r>
            <a:endParaRPr lang="en-US" altLang="zh-CN" sz="16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a:p>
            <a:pPr indent="457200">
              <a:lnSpc>
                <a:spcPct val="132000"/>
              </a:lnSpc>
            </a:pPr>
            <a:r>
              <a:rPr lang="en-US" altLang="zh-CN" sz="16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&gt;&gt;&gt;</a:t>
            </a:r>
            <a:r>
              <a:rPr lang="en-US" altLang="zh-CN" sz="16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os.getcwd</a:t>
            </a:r>
            <a:r>
              <a:rPr lang="en-US" altLang="zh-CN" sz="16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en-US" altLang="zh-CN" sz="16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 </a:t>
            </a:r>
            <a:r>
              <a:rPr lang="zh-CN" altLang="en-US" sz="16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返回当前的工作目录</a:t>
            </a:r>
          </a:p>
        </p:txBody>
      </p:sp>
      <p:sp>
        <p:nvSpPr>
          <p:cNvPr id="27" name="文本框 8"/>
          <p:cNvSpPr txBox="1"/>
          <p:nvPr/>
        </p:nvSpPr>
        <p:spPr>
          <a:xfrm>
            <a:off x="774700" y="4073516"/>
            <a:ext cx="5395384" cy="412576"/>
          </a:xfrm>
          <a:prstGeom prst="roundRect">
            <a:avLst>
              <a:gd name="adj" fmla="val 50000"/>
            </a:avLst>
          </a:prstGeom>
          <a:solidFill>
            <a:schemeClr val="accent3"/>
          </a:solidFill>
          <a:effectLst>
            <a:outerShdw blurRad="127000" dist="38100" dir="8100000" algn="tr" rotWithShape="0">
              <a:srgbClr val="0070C0">
                <a:alpha val="30000"/>
              </a:srgbClr>
            </a:outerShdw>
          </a:effectLst>
        </p:spPr>
        <p:txBody>
          <a:bodyPr wrap="square" rtlCol="0" anchor="ctr" anchorCtr="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zh-CN" altLang="en-US" sz="2000" b="1" kern="0" dirty="0">
                <a:solidFill>
                  <a:srgbClr val="060E11"/>
                </a:solidFill>
                <a:latin typeface="微软雅黑" panose="020B0503020204020204" pitchFamily="34" charset="-122"/>
                <a:ea typeface="微软雅黑" panose="020B0503020204020204" pitchFamily="34" charset="-122"/>
                <a:sym typeface="微软雅黑" panose="020B0503020204020204" pitchFamily="34" charset="-122"/>
              </a:rPr>
              <a:t>运行结果如下</a:t>
            </a:r>
          </a:p>
        </p:txBody>
      </p:sp>
      <p:sp>
        <p:nvSpPr>
          <p:cNvPr id="28" name="内容占位符 3"/>
          <p:cNvSpPr>
            <a:spLocks noGrp="1"/>
          </p:cNvSpPr>
          <p:nvPr>
            <p:ph idx="13"/>
          </p:nvPr>
        </p:nvSpPr>
        <p:spPr>
          <a:xfrm>
            <a:off x="271082" y="2061249"/>
            <a:ext cx="10747058" cy="762000"/>
          </a:xfrm>
        </p:spPr>
        <p:txBody>
          <a:bodyPr>
            <a:normAutofit/>
          </a:bodyPr>
          <a:lstStyle/>
          <a:p>
            <a:pPr indent="457200">
              <a:lnSpc>
                <a:spcPct val="132000"/>
              </a:lnSpc>
            </a:pPr>
            <a:r>
              <a:rPr lang="en-US" altLang="zh-CN" sz="1800" dirty="0" err="1">
                <a:latin typeface="微软雅黑" panose="020B0503020204020204" pitchFamily="34" charset="-122"/>
                <a:ea typeface="微软雅黑" panose="020B0503020204020204" pitchFamily="34" charset="-122"/>
                <a:sym typeface="微软雅黑" panose="020B0503020204020204" pitchFamily="34" charset="-122"/>
              </a:rPr>
              <a:t>os</a:t>
            </a:r>
            <a:r>
              <a:rPr lang="en-US" altLang="zh-CN" sz="1800" dirty="0">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模块提供了不少与操作系统相关的函数。导入与使用</a:t>
            </a:r>
            <a:r>
              <a:rPr lang="en-US" altLang="zh-CN" sz="1800" dirty="0" err="1">
                <a:latin typeface="微软雅黑" panose="020B0503020204020204" pitchFamily="34" charset="-122"/>
                <a:ea typeface="微软雅黑" panose="020B0503020204020204" pitchFamily="34" charset="-122"/>
                <a:sym typeface="微软雅黑" panose="020B0503020204020204" pitchFamily="34" charset="-122"/>
              </a:rPr>
              <a:t>os</a:t>
            </a:r>
            <a:r>
              <a:rPr lang="en-US" altLang="zh-CN" sz="1800" dirty="0">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模块的代码如下。</a:t>
            </a:r>
          </a:p>
        </p:txBody>
      </p:sp>
      <p:sp>
        <p:nvSpPr>
          <p:cNvPr id="12" name="文本框 8"/>
          <p:cNvSpPr txBox="1"/>
          <p:nvPr/>
        </p:nvSpPr>
        <p:spPr>
          <a:xfrm>
            <a:off x="774700" y="5921366"/>
            <a:ext cx="5395384" cy="412576"/>
          </a:xfrm>
          <a:prstGeom prst="roundRect">
            <a:avLst>
              <a:gd name="adj" fmla="val 50000"/>
            </a:avLst>
          </a:prstGeom>
          <a:solidFill>
            <a:schemeClr val="accent3"/>
          </a:solidFill>
          <a:effectLst>
            <a:outerShdw blurRad="127000" dist="38100" dir="8100000" algn="tr" rotWithShape="0">
              <a:srgbClr val="0070C0">
                <a:alpha val="30000"/>
              </a:srgbClr>
            </a:outerShdw>
          </a:effectLst>
        </p:spPr>
        <p:txBody>
          <a:bodyPr wrap="square" rtlCol="0" anchor="ctr" anchorCtr="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zh-CN" altLang="en-US" sz="2000" b="1" kern="0" dirty="0">
                <a:solidFill>
                  <a:srgbClr val="060E11"/>
                </a:solidFill>
                <a:latin typeface="微软雅黑" panose="020B0503020204020204" pitchFamily="34" charset="-122"/>
                <a:ea typeface="微软雅黑" panose="020B0503020204020204" pitchFamily="34" charset="-122"/>
                <a:sym typeface="微软雅黑" panose="020B0503020204020204" pitchFamily="34" charset="-122"/>
              </a:rPr>
              <a:t>运行结果如下</a:t>
            </a:r>
          </a:p>
        </p:txBody>
      </p:sp>
    </p:spTree>
    <p:extLst>
      <p:ext uri="{BB962C8B-B14F-4D97-AF65-F5344CB8AC3E}">
        <p14:creationId xmlns:p14="http://schemas.microsoft.com/office/powerpoint/2010/main" val="213569466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latin typeface="微软雅黑" panose="020B0503020204020204" pitchFamily="34" charset="-122"/>
                <a:ea typeface="微软雅黑" panose="020B0503020204020204" pitchFamily="34" charset="-122"/>
                <a:sym typeface="微软雅黑" panose="020B0503020204020204" pitchFamily="34" charset="-122"/>
              </a:rPr>
              <a:t>5.5.3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导入与使用</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Python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的标准模块</a:t>
            </a:r>
          </a:p>
        </p:txBody>
      </p:sp>
      <p:sp>
        <p:nvSpPr>
          <p:cNvPr id="15" name="文本框 335"/>
          <p:cNvSpPr txBox="1"/>
          <p:nvPr/>
        </p:nvSpPr>
        <p:spPr>
          <a:xfrm>
            <a:off x="286958" y="991395"/>
            <a:ext cx="11413592" cy="458074"/>
          </a:xfrm>
          <a:prstGeom prst="rect">
            <a:avLst/>
          </a:prstGeom>
          <a:noFill/>
        </p:spPr>
        <p:txBody>
          <a:bodyPr wrap="square" rtlCol="0">
            <a:spAutoFit/>
          </a:bodyPr>
          <a:lstStyle/>
          <a:p>
            <a:pPr indent="457200">
              <a:lnSpc>
                <a:spcPct val="132000"/>
              </a:lnSpc>
            </a:pPr>
            <a:r>
              <a:rPr lang="en-US" altLang="zh-CN"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2</a:t>
            </a:r>
            <a:r>
              <a:rPr lang="zh-CN" altLang="en-US"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r>
              <a:rPr lang="en-US" altLang="zh-CN" sz="2000" b="1"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os</a:t>
            </a:r>
            <a:r>
              <a:rPr lang="en-US" altLang="zh-CN"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模块</a:t>
            </a:r>
          </a:p>
        </p:txBody>
      </p:sp>
      <p:sp>
        <p:nvSpPr>
          <p:cNvPr id="16" name="矩形 15"/>
          <p:cNvSpPr/>
          <p:nvPr/>
        </p:nvSpPr>
        <p:spPr>
          <a:xfrm>
            <a:off x="3175" y="1603242"/>
            <a:ext cx="12195175" cy="150151"/>
          </a:xfrm>
          <a:prstGeom prst="rect">
            <a:avLst/>
          </a:prstGeom>
          <a:solidFill>
            <a:srgbClr val="92D05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0" name="矩形 19"/>
          <p:cNvSpPr/>
          <p:nvPr/>
        </p:nvSpPr>
        <p:spPr>
          <a:xfrm>
            <a:off x="0" y="3959389"/>
            <a:ext cx="12206061" cy="210865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1" name="文本框 335"/>
          <p:cNvSpPr txBox="1"/>
          <p:nvPr/>
        </p:nvSpPr>
        <p:spPr>
          <a:xfrm>
            <a:off x="286957" y="4536861"/>
            <a:ext cx="11679618" cy="1189172"/>
          </a:xfrm>
          <a:prstGeom prst="rect">
            <a:avLst/>
          </a:prstGeom>
          <a:noFill/>
        </p:spPr>
        <p:txBody>
          <a:bodyPr wrap="square" rtlCol="0">
            <a:spAutoFit/>
          </a:bodyPr>
          <a:lstStyle/>
          <a:p>
            <a:pPr indent="457200">
              <a:lnSpc>
                <a:spcPct val="132000"/>
              </a:lnSpc>
            </a:pP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&gt;&gt;&gt;import </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os</a:t>
            </a:r>
            <a:endPar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a:p>
            <a:pPr indent="457200">
              <a:lnSpc>
                <a:spcPct val="132000"/>
              </a:lnSpc>
            </a:pP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&gt;&gt;&gt;help(</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os</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返回函数或模块功能的详细说明</a:t>
            </a:r>
          </a:p>
          <a:p>
            <a:pPr indent="457200">
              <a:lnSpc>
                <a:spcPct val="132000"/>
              </a:lnSpc>
            </a:pP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&gt;&gt;&gt;</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dir</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os</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返回模块</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os</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中所有对象的列表</a:t>
            </a:r>
          </a:p>
        </p:txBody>
      </p:sp>
      <p:sp>
        <p:nvSpPr>
          <p:cNvPr id="28" name="内容占位符 3"/>
          <p:cNvSpPr>
            <a:spLocks noGrp="1"/>
          </p:cNvSpPr>
          <p:nvPr>
            <p:ph idx="13"/>
          </p:nvPr>
        </p:nvSpPr>
        <p:spPr>
          <a:xfrm>
            <a:off x="271082" y="2061248"/>
            <a:ext cx="10747058" cy="1825746"/>
          </a:xfrm>
        </p:spPr>
        <p:txBody>
          <a:bodyPr>
            <a:normAutofit/>
          </a:bodyPr>
          <a:lstStyle/>
          <a:p>
            <a:pPr indent="457200">
              <a:lnSpc>
                <a:spcPct val="132000"/>
              </a:lnSpc>
            </a:pPr>
            <a:r>
              <a:rPr lang="zh-CN" altLang="en-US" dirty="0" smtClean="0">
                <a:latin typeface="微软雅黑" panose="020B0503020204020204" pitchFamily="34" charset="-122"/>
                <a:ea typeface="微软雅黑" panose="020B0503020204020204" pitchFamily="34" charset="-122"/>
                <a:sym typeface="微软雅黑" panose="020B0503020204020204" pitchFamily="34" charset="-122"/>
              </a:rPr>
              <a:t>建议</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使用</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import </a:t>
            </a:r>
            <a:r>
              <a:rPr lang="en-US" altLang="zh-CN" dirty="0" err="1">
                <a:latin typeface="微软雅黑" panose="020B0503020204020204" pitchFamily="34" charset="-122"/>
                <a:ea typeface="微软雅黑" panose="020B0503020204020204" pitchFamily="34" charset="-122"/>
                <a:sym typeface="微软雅黑" panose="020B0503020204020204" pitchFamily="34" charset="-122"/>
              </a:rPr>
              <a:t>os</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语句导入</a:t>
            </a:r>
            <a:r>
              <a:rPr lang="en-US" altLang="zh-CN" dirty="0" err="1">
                <a:latin typeface="微软雅黑" panose="020B0503020204020204" pitchFamily="34" charset="-122"/>
                <a:ea typeface="微软雅黑" panose="020B0503020204020204" pitchFamily="34" charset="-122"/>
                <a:sym typeface="微软雅黑" panose="020B0503020204020204" pitchFamily="34" charset="-122"/>
              </a:rPr>
              <a:t>os</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模块而非</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from </a:t>
            </a:r>
            <a:r>
              <a:rPr lang="en-US" altLang="zh-CN" dirty="0" err="1">
                <a:latin typeface="微软雅黑" panose="020B0503020204020204" pitchFamily="34" charset="-122"/>
                <a:ea typeface="微软雅黑" panose="020B0503020204020204" pitchFamily="34" charset="-122"/>
                <a:sym typeface="微软雅黑" panose="020B0503020204020204" pitchFamily="34" charset="-122"/>
              </a:rPr>
              <a:t>os</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 import *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语句，这样可以保证随</a:t>
            </a:r>
            <a:r>
              <a:rPr lang="zh-CN" altLang="en-US" dirty="0" smtClean="0">
                <a:latin typeface="微软雅黑" panose="020B0503020204020204" pitchFamily="34" charset="-122"/>
                <a:ea typeface="微软雅黑" panose="020B0503020204020204" pitchFamily="34" charset="-122"/>
                <a:sym typeface="微软雅黑" panose="020B0503020204020204" pitchFamily="34" charset="-122"/>
              </a:rPr>
              <a:t>操作系统</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变化而有所变化的</a:t>
            </a:r>
            <a:r>
              <a:rPr lang="en-US" altLang="zh-CN" dirty="0" err="1">
                <a:latin typeface="微软雅黑" panose="020B0503020204020204" pitchFamily="34" charset="-122"/>
                <a:ea typeface="微软雅黑" panose="020B0503020204020204" pitchFamily="34" charset="-122"/>
                <a:sym typeface="微软雅黑" panose="020B0503020204020204" pitchFamily="34" charset="-122"/>
              </a:rPr>
              <a:t>os.open</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语句不会覆盖内置函数</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open()</a:t>
            </a:r>
            <a:r>
              <a:rPr lang="zh-CN" altLang="en-US" dirty="0" smtClean="0">
                <a:latin typeface="微软雅黑" panose="020B0503020204020204" pitchFamily="34" charset="-122"/>
                <a:ea typeface="微软雅黑" panose="020B0503020204020204" pitchFamily="34" charset="-122"/>
                <a:sym typeface="微软雅黑" panose="020B0503020204020204" pitchFamily="34" charset="-122"/>
              </a:rPr>
              <a:t>。在</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使用</a:t>
            </a:r>
            <a:r>
              <a:rPr lang="en-US" altLang="zh-CN" dirty="0" err="1">
                <a:latin typeface="微软雅黑" panose="020B0503020204020204" pitchFamily="34" charset="-122"/>
                <a:ea typeface="微软雅黑" panose="020B0503020204020204" pitchFamily="34" charset="-122"/>
                <a:sym typeface="微软雅黑" panose="020B0503020204020204" pitchFamily="34" charset="-122"/>
              </a:rPr>
              <a:t>os</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这样的大型模块时，内置的</a:t>
            </a:r>
            <a:r>
              <a:rPr lang="en-US" altLang="zh-CN" dirty="0" err="1">
                <a:latin typeface="微软雅黑" panose="020B0503020204020204" pitchFamily="34" charset="-122"/>
                <a:ea typeface="微软雅黑" panose="020B0503020204020204" pitchFamily="34" charset="-122"/>
                <a:sym typeface="微软雅黑" panose="020B0503020204020204" pitchFamily="34" charset="-122"/>
              </a:rPr>
              <a:t>dir</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和</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help()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函数非常</a:t>
            </a:r>
            <a:r>
              <a:rPr lang="zh-CN" altLang="en-US" dirty="0" smtClean="0">
                <a:latin typeface="微软雅黑" panose="020B0503020204020204" pitchFamily="34" charset="-122"/>
                <a:ea typeface="微软雅黑" panose="020B0503020204020204" pitchFamily="34" charset="-122"/>
                <a:sym typeface="微软雅黑" panose="020B0503020204020204" pitchFamily="34" charset="-122"/>
              </a:rPr>
              <a:t>有用。</a:t>
            </a:r>
            <a:endParaRPr lang="zh-CN" altLang="en-US"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3" name="文本框 8"/>
          <p:cNvSpPr txBox="1"/>
          <p:nvPr/>
        </p:nvSpPr>
        <p:spPr>
          <a:xfrm>
            <a:off x="774700" y="3782273"/>
            <a:ext cx="5395384" cy="412576"/>
          </a:xfrm>
          <a:prstGeom prst="roundRect">
            <a:avLst>
              <a:gd name="adj" fmla="val 50000"/>
            </a:avLst>
          </a:prstGeom>
          <a:solidFill>
            <a:schemeClr val="accent3"/>
          </a:solidFill>
          <a:effectLst>
            <a:outerShdw blurRad="127000" dist="38100" dir="8100000" algn="tr" rotWithShape="0">
              <a:srgbClr val="0070C0">
                <a:alpha val="30000"/>
              </a:srgbClr>
            </a:outerShdw>
          </a:effectLst>
        </p:spPr>
        <p:txBody>
          <a:bodyPr wrap="square" rtlCol="0" anchor="ctr" anchorCtr="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zh-CN" altLang="en-US" sz="2000" b="1" kern="0" dirty="0" smtClean="0">
                <a:solidFill>
                  <a:srgbClr val="060E11"/>
                </a:solidFill>
                <a:latin typeface="微软雅黑" panose="020B0503020204020204" pitchFamily="34" charset="-122"/>
                <a:ea typeface="微软雅黑" panose="020B0503020204020204" pitchFamily="34" charset="-122"/>
                <a:sym typeface="微软雅黑" panose="020B0503020204020204" pitchFamily="34" charset="-122"/>
              </a:rPr>
              <a:t>示例如下</a:t>
            </a:r>
            <a:endParaRPr lang="zh-CN" altLang="en-US" sz="2000" b="1" kern="0" dirty="0">
              <a:solidFill>
                <a:srgbClr val="060E11"/>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extLst>
      <p:ext uri="{BB962C8B-B14F-4D97-AF65-F5344CB8AC3E}">
        <p14:creationId xmlns:p14="http://schemas.microsoft.com/office/powerpoint/2010/main" val="344756779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latin typeface="微软雅黑" panose="020B0503020204020204" pitchFamily="34" charset="-122"/>
                <a:ea typeface="微软雅黑" panose="020B0503020204020204" pitchFamily="34" charset="-122"/>
                <a:sym typeface="微软雅黑" panose="020B0503020204020204" pitchFamily="34" charset="-122"/>
              </a:rPr>
              <a:t>5.5.4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使用内置函数</a:t>
            </a:r>
            <a:r>
              <a:rPr lang="en-US" altLang="zh-CN" dirty="0" err="1">
                <a:latin typeface="微软雅黑" panose="020B0503020204020204" pitchFamily="34" charset="-122"/>
                <a:ea typeface="微软雅黑" panose="020B0503020204020204" pitchFamily="34" charset="-122"/>
                <a:sym typeface="微软雅黑" panose="020B0503020204020204" pitchFamily="34" charset="-122"/>
              </a:rPr>
              <a:t>dir</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a:t>
            </a:r>
            <a:endParaRPr lang="zh-CN" altLang="en-US"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0" name="矩形 19"/>
          <p:cNvSpPr/>
          <p:nvPr/>
        </p:nvSpPr>
        <p:spPr>
          <a:xfrm>
            <a:off x="0" y="3276547"/>
            <a:ext cx="12206061" cy="317625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1" name="文本框 335"/>
          <p:cNvSpPr txBox="1"/>
          <p:nvPr/>
        </p:nvSpPr>
        <p:spPr>
          <a:xfrm>
            <a:off x="286957" y="3683338"/>
            <a:ext cx="11679618" cy="787139"/>
          </a:xfrm>
          <a:prstGeom prst="rect">
            <a:avLst/>
          </a:prstGeom>
          <a:noFill/>
        </p:spPr>
        <p:txBody>
          <a:bodyPr wrap="square" rtlCol="0">
            <a:spAutoFit/>
          </a:bodyPr>
          <a:lstStyle/>
          <a:p>
            <a:pPr indent="457200">
              <a:lnSpc>
                <a:spcPct val="132000"/>
              </a:lnSpc>
            </a:pP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&gt;&gt;&gt;import </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fibonacci</a:t>
            </a:r>
            <a:endPar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a:p>
            <a:pPr indent="457200">
              <a:lnSpc>
                <a:spcPct val="132000"/>
              </a:lnSpc>
            </a:pP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&gt;&gt;&gt;</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dir</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fibonacci</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endPar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3" name="文本框 8"/>
          <p:cNvSpPr txBox="1"/>
          <p:nvPr/>
        </p:nvSpPr>
        <p:spPr>
          <a:xfrm>
            <a:off x="774700" y="3099431"/>
            <a:ext cx="5395384" cy="412576"/>
          </a:xfrm>
          <a:prstGeom prst="roundRect">
            <a:avLst>
              <a:gd name="adj" fmla="val 50000"/>
            </a:avLst>
          </a:prstGeom>
          <a:solidFill>
            <a:schemeClr val="accent3"/>
          </a:solidFill>
          <a:effectLst>
            <a:outerShdw blurRad="127000" dist="38100" dir="8100000" algn="tr" rotWithShape="0">
              <a:srgbClr val="0070C0">
                <a:alpha val="30000"/>
              </a:srgbClr>
            </a:outerShdw>
          </a:effectLst>
        </p:spPr>
        <p:txBody>
          <a:bodyPr wrap="square" rtlCol="0" anchor="ctr" anchorCtr="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zh-CN" altLang="en-US" sz="2000" b="1" kern="0" dirty="0" smtClean="0">
                <a:solidFill>
                  <a:srgbClr val="060E11"/>
                </a:solidFill>
                <a:latin typeface="微软雅黑" panose="020B0503020204020204" pitchFamily="34" charset="-122"/>
                <a:ea typeface="微软雅黑" panose="020B0503020204020204" pitchFamily="34" charset="-122"/>
                <a:sym typeface="微软雅黑" panose="020B0503020204020204" pitchFamily="34" charset="-122"/>
              </a:rPr>
              <a:t>示例如下</a:t>
            </a:r>
            <a:endParaRPr lang="zh-CN" altLang="en-US" sz="2000" b="1" kern="0" dirty="0">
              <a:solidFill>
                <a:srgbClr val="060E1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4" name="文本框 8"/>
          <p:cNvSpPr txBox="1"/>
          <p:nvPr/>
        </p:nvSpPr>
        <p:spPr>
          <a:xfrm>
            <a:off x="774700" y="4832981"/>
            <a:ext cx="5395384" cy="412576"/>
          </a:xfrm>
          <a:prstGeom prst="roundRect">
            <a:avLst>
              <a:gd name="adj" fmla="val 50000"/>
            </a:avLst>
          </a:prstGeom>
          <a:solidFill>
            <a:schemeClr val="accent3"/>
          </a:solidFill>
          <a:effectLst>
            <a:outerShdw blurRad="127000" dist="38100" dir="8100000" algn="tr" rotWithShape="0">
              <a:srgbClr val="0070C0">
                <a:alpha val="30000"/>
              </a:srgbClr>
            </a:outerShdw>
          </a:effectLst>
        </p:spPr>
        <p:txBody>
          <a:bodyPr wrap="square" rtlCol="0" anchor="ctr" anchorCtr="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zh-CN" altLang="en-US" sz="2000" b="1" kern="0" dirty="0">
                <a:solidFill>
                  <a:srgbClr val="060E11"/>
                </a:solidFill>
                <a:latin typeface="微软雅黑" panose="020B0503020204020204" pitchFamily="34" charset="-122"/>
                <a:ea typeface="微软雅黑" panose="020B0503020204020204" pitchFamily="34" charset="-122"/>
                <a:sym typeface="微软雅黑" panose="020B0503020204020204" pitchFamily="34" charset="-122"/>
              </a:rPr>
              <a:t>运行结果如下。</a:t>
            </a:r>
          </a:p>
        </p:txBody>
      </p:sp>
      <p:sp>
        <p:nvSpPr>
          <p:cNvPr id="17" name="文本框 335"/>
          <p:cNvSpPr txBox="1"/>
          <p:nvPr/>
        </p:nvSpPr>
        <p:spPr>
          <a:xfrm>
            <a:off x="286957" y="5569288"/>
            <a:ext cx="11679618" cy="787139"/>
          </a:xfrm>
          <a:prstGeom prst="rect">
            <a:avLst/>
          </a:prstGeom>
          <a:noFill/>
        </p:spPr>
        <p:txBody>
          <a:bodyPr wrap="square" rtlCol="0">
            <a:spAutoFit/>
          </a:bodyPr>
          <a:lstStyle/>
          <a:p>
            <a:pPr indent="457200">
              <a:lnSpc>
                <a:spcPct val="132000"/>
              </a:lnSpc>
            </a:pP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['__</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builtins</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__', '__cached__', '__doc__', '__file__', '__loader__', '__name__', </a:t>
            </a:r>
            <a:r>
              <a:rPr lang="en-US" altLang="zh-CN"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'__package</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__', '__spec__', 'fib1', 'fib2']</a:t>
            </a:r>
            <a:endPar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2" name="内容占位符 3"/>
          <p:cNvSpPr>
            <a:spLocks noGrp="1"/>
          </p:cNvSpPr>
          <p:nvPr>
            <p:ph idx="13"/>
          </p:nvPr>
        </p:nvSpPr>
        <p:spPr>
          <a:xfrm>
            <a:off x="729501" y="1310193"/>
            <a:ext cx="10747058" cy="1825746"/>
          </a:xfrm>
        </p:spPr>
        <p:txBody>
          <a:bodyPr>
            <a:normAutofit/>
          </a:bodyPr>
          <a:lstStyle/>
          <a:p>
            <a:pPr indent="457200">
              <a:lnSpc>
                <a:spcPct val="132000"/>
              </a:lnSpc>
            </a:pPr>
            <a:r>
              <a:rPr lang="en-US" altLang="zh-CN" dirty="0" err="1">
                <a:latin typeface="微软雅黑" panose="020B0503020204020204" pitchFamily="34" charset="-122"/>
                <a:ea typeface="微软雅黑" panose="020B0503020204020204" pitchFamily="34" charset="-122"/>
                <a:sym typeface="微软雅黑" panose="020B0503020204020204" pitchFamily="34" charset="-122"/>
              </a:rPr>
              <a:t>dir</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函数不带参数时，返回当前范围内的变量、方法和定义的类型列表；带参数时，</a:t>
            </a:r>
            <a:r>
              <a:rPr lang="zh-CN" altLang="en-US" dirty="0" smtClean="0">
                <a:latin typeface="微软雅黑" panose="020B0503020204020204" pitchFamily="34" charset="-122"/>
                <a:ea typeface="微软雅黑" panose="020B0503020204020204" pitchFamily="34" charset="-122"/>
                <a:sym typeface="微软雅黑" panose="020B0503020204020204" pitchFamily="34" charset="-122"/>
              </a:rPr>
              <a:t>返回</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参数的属性、方法列表。如果其参数包含方法</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__</a:t>
            </a:r>
            <a:r>
              <a:rPr lang="en-US" altLang="zh-CN" dirty="0" err="1">
                <a:latin typeface="微软雅黑" panose="020B0503020204020204" pitchFamily="34" charset="-122"/>
                <a:ea typeface="微软雅黑" panose="020B0503020204020204" pitchFamily="34" charset="-122"/>
                <a:sym typeface="微软雅黑" panose="020B0503020204020204" pitchFamily="34" charset="-122"/>
              </a:rPr>
              <a:t>dir</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__()</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，该方法将被调用；如果参数不</a:t>
            </a:r>
            <a:r>
              <a:rPr lang="zh-CN" altLang="en-US" dirty="0" smtClean="0">
                <a:latin typeface="微软雅黑" panose="020B0503020204020204" pitchFamily="34" charset="-122"/>
                <a:ea typeface="微软雅黑" panose="020B0503020204020204" pitchFamily="34" charset="-122"/>
                <a:sym typeface="微软雅黑" panose="020B0503020204020204" pitchFamily="34" charset="-122"/>
              </a:rPr>
              <a:t>包含</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__</a:t>
            </a:r>
            <a:r>
              <a:rPr lang="en-US" altLang="zh-CN" dirty="0" err="1">
                <a:latin typeface="微软雅黑" panose="020B0503020204020204" pitchFamily="34" charset="-122"/>
                <a:ea typeface="微软雅黑" panose="020B0503020204020204" pitchFamily="34" charset="-122"/>
                <a:sym typeface="微软雅黑" panose="020B0503020204020204" pitchFamily="34" charset="-122"/>
              </a:rPr>
              <a:t>dir</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__()</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，该方法将最大限度地收集参数信息。</a:t>
            </a:r>
          </a:p>
        </p:txBody>
      </p:sp>
    </p:spTree>
    <p:extLst>
      <p:ext uri="{BB962C8B-B14F-4D97-AF65-F5344CB8AC3E}">
        <p14:creationId xmlns:p14="http://schemas.microsoft.com/office/powerpoint/2010/main" val="277807168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 11"/>
          <p:cNvSpPr/>
          <p:nvPr/>
        </p:nvSpPr>
        <p:spPr>
          <a:xfrm>
            <a:off x="0" y="5071295"/>
            <a:ext cx="12206061" cy="144889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 name="标题 1"/>
          <p:cNvSpPr>
            <a:spLocks noGrp="1"/>
          </p:cNvSpPr>
          <p:nvPr>
            <p:ph type="title"/>
          </p:nvPr>
        </p:nvSpPr>
        <p:spPr/>
        <p:txBody>
          <a:bodyPr/>
          <a:lstStyle/>
          <a:p>
            <a:r>
              <a:rPr lang="en-US" altLang="zh-CN" dirty="0">
                <a:latin typeface="微软雅黑" panose="020B0503020204020204" pitchFamily="34" charset="-122"/>
                <a:ea typeface="微软雅黑" panose="020B0503020204020204" pitchFamily="34" charset="-122"/>
                <a:sym typeface="微软雅黑" panose="020B0503020204020204" pitchFamily="34" charset="-122"/>
              </a:rPr>
              <a:t>5.5.4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使用内置函数</a:t>
            </a:r>
            <a:r>
              <a:rPr lang="en-US" altLang="zh-CN" dirty="0" err="1">
                <a:latin typeface="微软雅黑" panose="020B0503020204020204" pitchFamily="34" charset="-122"/>
                <a:ea typeface="微软雅黑" panose="020B0503020204020204" pitchFamily="34" charset="-122"/>
                <a:sym typeface="微软雅黑" panose="020B0503020204020204" pitchFamily="34" charset="-122"/>
              </a:rPr>
              <a:t>dir</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a:t>
            </a:r>
            <a:endParaRPr lang="zh-CN" altLang="en-US"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0" name="矩形 19"/>
          <p:cNvSpPr/>
          <p:nvPr/>
        </p:nvSpPr>
        <p:spPr>
          <a:xfrm>
            <a:off x="0" y="2061395"/>
            <a:ext cx="12206061" cy="17374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1" name="文本框 335"/>
          <p:cNvSpPr txBox="1"/>
          <p:nvPr/>
        </p:nvSpPr>
        <p:spPr>
          <a:xfrm>
            <a:off x="286957" y="2134394"/>
            <a:ext cx="11679618" cy="1554785"/>
          </a:xfrm>
          <a:prstGeom prst="rect">
            <a:avLst/>
          </a:prstGeom>
          <a:noFill/>
        </p:spPr>
        <p:txBody>
          <a:bodyPr wrap="square" rtlCol="0">
            <a:spAutoFit/>
          </a:bodyPr>
          <a:lstStyle/>
          <a:p>
            <a:pPr indent="457200">
              <a:lnSpc>
                <a:spcPct val="132000"/>
              </a:lnSpc>
            </a:pP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&gt;&gt;&gt;a = [1, 2, 3, 4, 5]</a:t>
            </a:r>
          </a:p>
          <a:p>
            <a:pPr indent="457200">
              <a:lnSpc>
                <a:spcPct val="132000"/>
              </a:lnSpc>
            </a:pP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&gt;&gt;&gt;import </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fibonacci</a:t>
            </a:r>
            <a:endPar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a:p>
            <a:pPr indent="457200">
              <a:lnSpc>
                <a:spcPct val="132000"/>
              </a:lnSpc>
            </a:pP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&gt;&gt;&gt;fib = fibonacci.fib1</a:t>
            </a:r>
          </a:p>
          <a:p>
            <a:pPr indent="457200">
              <a:lnSpc>
                <a:spcPct val="132000"/>
              </a:lnSpc>
            </a:pP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&gt;&gt;&gt;</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dir</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得到一个当前模块中定义的属性列表</a:t>
            </a:r>
          </a:p>
        </p:txBody>
      </p:sp>
      <p:sp>
        <p:nvSpPr>
          <p:cNvPr id="28" name="内容占位符 3"/>
          <p:cNvSpPr>
            <a:spLocks noGrp="1"/>
          </p:cNvSpPr>
          <p:nvPr>
            <p:ph idx="13"/>
          </p:nvPr>
        </p:nvSpPr>
        <p:spPr>
          <a:xfrm>
            <a:off x="271082" y="1515919"/>
            <a:ext cx="10747058" cy="1825746"/>
          </a:xfrm>
        </p:spPr>
        <p:txBody>
          <a:bodyPr>
            <a:normAutofit/>
          </a:bodyPr>
          <a:lstStyle/>
          <a:p>
            <a:pPr indent="457200">
              <a:lnSpc>
                <a:spcPct val="132000"/>
              </a:lnSpc>
            </a:pP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其中，</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'fib1', 'fib2'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就是导入的自定义函数名称。</a:t>
            </a:r>
          </a:p>
        </p:txBody>
      </p:sp>
      <p:sp>
        <p:nvSpPr>
          <p:cNvPr id="14" name="文本框 8"/>
          <p:cNvSpPr txBox="1"/>
          <p:nvPr/>
        </p:nvSpPr>
        <p:spPr>
          <a:xfrm>
            <a:off x="774700" y="4694443"/>
            <a:ext cx="5395384" cy="412576"/>
          </a:xfrm>
          <a:prstGeom prst="roundRect">
            <a:avLst>
              <a:gd name="adj" fmla="val 50000"/>
            </a:avLst>
          </a:prstGeom>
          <a:solidFill>
            <a:schemeClr val="accent3"/>
          </a:solidFill>
          <a:effectLst>
            <a:outerShdw blurRad="127000" dist="38100" dir="8100000" algn="tr" rotWithShape="0">
              <a:srgbClr val="0070C0">
                <a:alpha val="30000"/>
              </a:srgbClr>
            </a:outerShdw>
          </a:effectLst>
        </p:spPr>
        <p:txBody>
          <a:bodyPr wrap="square" rtlCol="0" anchor="ctr" anchorCtr="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zh-CN" altLang="en-US" sz="2000" b="1" kern="0" dirty="0">
                <a:solidFill>
                  <a:srgbClr val="060E11"/>
                </a:solidFill>
                <a:latin typeface="微软雅黑" panose="020B0503020204020204" pitchFamily="34" charset="-122"/>
                <a:ea typeface="微软雅黑" panose="020B0503020204020204" pitchFamily="34" charset="-122"/>
                <a:sym typeface="微软雅黑" panose="020B0503020204020204" pitchFamily="34" charset="-122"/>
              </a:rPr>
              <a:t>运行结果如下。</a:t>
            </a:r>
          </a:p>
        </p:txBody>
      </p:sp>
      <p:sp>
        <p:nvSpPr>
          <p:cNvPr id="17" name="文本框 335"/>
          <p:cNvSpPr txBox="1"/>
          <p:nvPr/>
        </p:nvSpPr>
        <p:spPr>
          <a:xfrm>
            <a:off x="286957" y="5430750"/>
            <a:ext cx="11679618" cy="787139"/>
          </a:xfrm>
          <a:prstGeom prst="rect">
            <a:avLst/>
          </a:prstGeom>
          <a:noFill/>
        </p:spPr>
        <p:txBody>
          <a:bodyPr wrap="square" rtlCol="0">
            <a:spAutoFit/>
          </a:bodyPr>
          <a:lstStyle/>
          <a:p>
            <a:pPr indent="457200">
              <a:lnSpc>
                <a:spcPct val="132000"/>
              </a:lnSpc>
            </a:pP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['__annotations__', '__</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builtins</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__', '__doc__', '__loader__', '__name__', </a:t>
            </a:r>
            <a:r>
              <a:rPr lang="en-US" altLang="zh-CN"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'__package</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__', '__spec__', 'a', 'fib', '</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fibonacci</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endPar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1" name="内容占位符 3"/>
          <p:cNvSpPr>
            <a:spLocks noGrp="1"/>
          </p:cNvSpPr>
          <p:nvPr>
            <p:ph idx="13"/>
          </p:nvPr>
        </p:nvSpPr>
        <p:spPr>
          <a:xfrm>
            <a:off x="271082" y="3801919"/>
            <a:ext cx="10747058" cy="1825746"/>
          </a:xfrm>
        </p:spPr>
        <p:txBody>
          <a:bodyPr>
            <a:normAutofit/>
          </a:bodyPr>
          <a:lstStyle/>
          <a:p>
            <a:pPr indent="457200">
              <a:lnSpc>
                <a:spcPct val="132000"/>
              </a:lnSpc>
            </a:pP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如果没有给定参数，那么</a:t>
            </a:r>
            <a:r>
              <a:rPr lang="en-US" altLang="zh-CN" dirty="0" err="1">
                <a:latin typeface="微软雅黑" panose="020B0503020204020204" pitchFamily="34" charset="-122"/>
                <a:ea typeface="微软雅黑" panose="020B0503020204020204" pitchFamily="34" charset="-122"/>
                <a:sym typeface="微软雅黑" panose="020B0503020204020204" pitchFamily="34" charset="-122"/>
              </a:rPr>
              <a:t>dir</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函数会返回当前定义的所有名称</a:t>
            </a:r>
            <a:r>
              <a:rPr lang="zh-CN" altLang="en-US" dirty="0" smtClean="0">
                <a:latin typeface="微软雅黑" panose="020B0503020204020204" pitchFamily="34" charset="-122"/>
                <a:ea typeface="微软雅黑" panose="020B0503020204020204" pitchFamily="34" charset="-122"/>
                <a:sym typeface="微软雅黑" panose="020B0503020204020204" pitchFamily="34" charset="-122"/>
              </a:rPr>
              <a:t>。</a:t>
            </a:r>
            <a:endParaRPr lang="zh-CN" altLang="en-US" dirty="0">
              <a:latin typeface="微软雅黑" panose="020B0503020204020204" pitchFamily="34" charset="-122"/>
              <a:ea typeface="微软雅黑" panose="020B0503020204020204" pitchFamily="34" charset="-122"/>
              <a:sym typeface="微软雅黑" panose="020B0503020204020204" pitchFamily="34" charset="-122"/>
            </a:endParaRPr>
          </a:p>
        </p:txBody>
      </p:sp>
    </p:spTree>
    <p:extLst>
      <p:ext uri="{BB962C8B-B14F-4D97-AF65-F5344CB8AC3E}">
        <p14:creationId xmlns:p14="http://schemas.microsoft.com/office/powerpoint/2010/main" val="387453401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latin typeface="微软雅黑" panose="020B0503020204020204" pitchFamily="34" charset="-122"/>
                <a:ea typeface="微软雅黑" panose="020B0503020204020204" pitchFamily="34" charset="-122"/>
                <a:sym typeface="微软雅黑" panose="020B0503020204020204" pitchFamily="34" charset="-122"/>
              </a:rPr>
              <a:t>5.5.5 __name__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属性</a:t>
            </a:r>
          </a:p>
        </p:txBody>
      </p:sp>
      <p:sp>
        <p:nvSpPr>
          <p:cNvPr id="3" name="内容占位符 2"/>
          <p:cNvSpPr>
            <a:spLocks noGrp="1"/>
          </p:cNvSpPr>
          <p:nvPr>
            <p:ph idx="13"/>
          </p:nvPr>
        </p:nvSpPr>
        <p:spPr>
          <a:xfrm>
            <a:off x="841375" y="1296194"/>
            <a:ext cx="10747058" cy="3124199"/>
          </a:xfrm>
        </p:spPr>
        <p:txBody>
          <a:bodyPr>
            <a:normAutofit/>
          </a:bodyPr>
          <a:lstStyle/>
          <a:p>
            <a:pPr indent="457200"/>
            <a:r>
              <a:rPr lang="zh-CN" altLang="en-US" dirty="0">
                <a:latin typeface="微软雅黑" panose="020B0503020204020204" pitchFamily="34" charset="-122"/>
                <a:ea typeface="微软雅黑" panose="020B0503020204020204" pitchFamily="34" charset="-122"/>
                <a:sym typeface="微软雅黑" panose="020B0503020204020204" pitchFamily="34" charset="-122"/>
              </a:rPr>
              <a:t>一个模块被一个程序第一次导入时，其主程序将运行。如果想在模块被导入时，使</a:t>
            </a:r>
            <a:r>
              <a:rPr lang="zh-CN" altLang="en-US" dirty="0" smtClean="0">
                <a:latin typeface="微软雅黑" panose="020B0503020204020204" pitchFamily="34" charset="-122"/>
                <a:ea typeface="微软雅黑" panose="020B0503020204020204" pitchFamily="34" charset="-122"/>
                <a:sym typeface="微软雅黑" panose="020B0503020204020204" pitchFamily="34" charset="-122"/>
              </a:rPr>
              <a:t>模块中</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的某一代码块不执行，可以用</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__name__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属性。无论是隐式的还是显式的相对导入，</a:t>
            </a:r>
            <a:r>
              <a:rPr lang="zh-CN" altLang="en-US" dirty="0" smtClean="0">
                <a:latin typeface="微软雅黑" panose="020B0503020204020204" pitchFamily="34" charset="-122"/>
                <a:ea typeface="微软雅黑" panose="020B0503020204020204" pitchFamily="34" charset="-122"/>
                <a:sym typeface="微软雅黑" panose="020B0503020204020204" pitchFamily="34" charset="-122"/>
              </a:rPr>
              <a:t>都是从</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当前模块开始的。主模块的名字永远是“</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__main__”</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，一个</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Python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应用程序的主模块，</a:t>
            </a:r>
            <a:r>
              <a:rPr lang="zh-CN" altLang="en-US" dirty="0" smtClean="0">
                <a:latin typeface="微软雅黑" panose="020B0503020204020204" pitchFamily="34" charset="-122"/>
                <a:ea typeface="微软雅黑" panose="020B0503020204020204" pitchFamily="34" charset="-122"/>
                <a:sym typeface="微软雅黑" panose="020B0503020204020204" pitchFamily="34" charset="-122"/>
              </a:rPr>
              <a:t>应当</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总是使用绝对路径引用。</a:t>
            </a:r>
          </a:p>
        </p:txBody>
      </p:sp>
      <p:sp>
        <p:nvSpPr>
          <p:cNvPr id="9" name="圆角矩形 8"/>
          <p:cNvSpPr/>
          <p:nvPr/>
        </p:nvSpPr>
        <p:spPr>
          <a:xfrm>
            <a:off x="1234490" y="3283550"/>
            <a:ext cx="4331285" cy="2508444"/>
          </a:xfrm>
          <a:prstGeom prst="roundRect">
            <a:avLst>
              <a:gd name="adj" fmla="val 5654"/>
            </a:avLst>
          </a:prstGeom>
          <a:solidFill>
            <a:srgbClr val="3A4187"/>
          </a:soli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zh-CN" altLang="en-US" kern="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0" name="圆角矩形 9"/>
          <p:cNvSpPr/>
          <p:nvPr/>
        </p:nvSpPr>
        <p:spPr>
          <a:xfrm>
            <a:off x="6480175" y="3283550"/>
            <a:ext cx="4184232" cy="2508444"/>
          </a:xfrm>
          <a:prstGeom prst="roundRect">
            <a:avLst>
              <a:gd name="adj" fmla="val 5654"/>
            </a:avLst>
          </a:prstGeom>
          <a:noFill/>
          <a:ln w="12700" cap="flat" cmpd="sng" algn="ctr">
            <a:solidFill>
              <a:srgbClr val="3A4187"/>
            </a:solidFill>
            <a:prstDash val="solid"/>
            <a:miter lim="800000"/>
          </a:ln>
          <a:effectLst/>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zh-CN" altLang="en-US" kern="0" dirty="0">
              <a:solidFill>
                <a:prstClr val="white"/>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1" name="矩形 10"/>
          <p:cNvSpPr/>
          <p:nvPr/>
        </p:nvSpPr>
        <p:spPr>
          <a:xfrm>
            <a:off x="1459549" y="3987575"/>
            <a:ext cx="3942261" cy="1569660"/>
          </a:xfrm>
          <a:prstGeom prst="rect">
            <a:avLst/>
          </a:prstGeom>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en-US" altLang="zh-CN" sz="1600" dirty="0">
                <a:solidFill>
                  <a:schemeClr val="bg1"/>
                </a:solidFill>
                <a:latin typeface="微软雅黑" panose="020B0503020204020204" pitchFamily="34" charset="-122"/>
                <a:ea typeface="微软雅黑" panose="020B0503020204020204" pitchFamily="34" charset="-122"/>
                <a:cs typeface="+mn-ea"/>
                <a:sym typeface="微软雅黑" panose="020B0503020204020204" pitchFamily="34" charset="-122"/>
              </a:rPr>
              <a:t>&gt;&gt;&gt;if __name__ == '__main__':</a:t>
            </a:r>
          </a:p>
          <a:p>
            <a:pPr>
              <a:lnSpc>
                <a:spcPct val="150000"/>
              </a:lnSpc>
            </a:pPr>
            <a:r>
              <a:rPr lang="en-US" altLang="zh-CN" sz="1600" dirty="0" smtClean="0">
                <a:solidFill>
                  <a:schemeClr val="bg1"/>
                </a:solidFill>
                <a:latin typeface="微软雅黑" panose="020B0503020204020204" pitchFamily="34" charset="-122"/>
                <a:ea typeface="微软雅黑" panose="020B0503020204020204" pitchFamily="34" charset="-122"/>
                <a:cs typeface="+mn-ea"/>
                <a:sym typeface="微软雅黑" panose="020B0503020204020204" pitchFamily="34" charset="-122"/>
              </a:rPr>
              <a:t>	print</a:t>
            </a:r>
            <a:r>
              <a:rPr lang="en-US" altLang="zh-CN" sz="1600" dirty="0">
                <a:solidFill>
                  <a:schemeClr val="bg1"/>
                </a:solidFill>
                <a:latin typeface="微软雅黑" panose="020B0503020204020204" pitchFamily="34" charset="-122"/>
                <a:ea typeface="微软雅黑" panose="020B0503020204020204" pitchFamily="34" charset="-122"/>
                <a:cs typeface="+mn-ea"/>
                <a:sym typeface="微软雅黑" panose="020B0503020204020204" pitchFamily="34" charset="-122"/>
              </a:rPr>
              <a:t>(' </a:t>
            </a:r>
            <a:r>
              <a:rPr lang="zh-CN" altLang="en-US" sz="1600" dirty="0">
                <a:solidFill>
                  <a:schemeClr val="bg1"/>
                </a:solidFill>
                <a:latin typeface="微软雅黑" panose="020B0503020204020204" pitchFamily="34" charset="-122"/>
                <a:ea typeface="微软雅黑" panose="020B0503020204020204" pitchFamily="34" charset="-122"/>
                <a:cs typeface="+mn-ea"/>
                <a:sym typeface="微软雅黑" panose="020B0503020204020204" pitchFamily="34" charset="-122"/>
              </a:rPr>
              <a:t>程序自身在运行</a:t>
            </a:r>
            <a:r>
              <a:rPr lang="en-US" altLang="zh-CN" sz="1600" dirty="0" smtClean="0">
                <a:solidFill>
                  <a:schemeClr val="bg1"/>
                </a:solidFill>
                <a:latin typeface="微软雅黑" panose="020B0503020204020204" pitchFamily="34" charset="-122"/>
                <a:ea typeface="微软雅黑" panose="020B0503020204020204" pitchFamily="34" charset="-122"/>
                <a:cs typeface="+mn-ea"/>
                <a:sym typeface="微软雅黑" panose="020B0503020204020204" pitchFamily="34" charset="-122"/>
              </a:rPr>
              <a:t>')</a:t>
            </a:r>
          </a:p>
          <a:p>
            <a:pPr>
              <a:lnSpc>
                <a:spcPct val="150000"/>
              </a:lnSpc>
            </a:pPr>
            <a:r>
              <a:rPr lang="es-ES" altLang="zh-CN" sz="1600" dirty="0">
                <a:solidFill>
                  <a:schemeClr val="bg1"/>
                </a:solidFill>
                <a:latin typeface="微软雅黑" panose="020B0503020204020204" pitchFamily="34" charset="-122"/>
                <a:ea typeface="微软雅黑" panose="020B0503020204020204" pitchFamily="34" charset="-122"/>
                <a:cs typeface="+mn-ea"/>
                <a:sym typeface="微软雅黑" panose="020B0503020204020204" pitchFamily="34" charset="-122"/>
              </a:rPr>
              <a:t>else:</a:t>
            </a:r>
          </a:p>
          <a:p>
            <a:pPr>
              <a:lnSpc>
                <a:spcPct val="150000"/>
              </a:lnSpc>
            </a:pPr>
            <a:r>
              <a:rPr lang="es-ES" altLang="zh-CN" sz="1600" dirty="0" smtClean="0">
                <a:solidFill>
                  <a:schemeClr val="bg1"/>
                </a:solidFill>
                <a:latin typeface="微软雅黑" panose="020B0503020204020204" pitchFamily="34" charset="-122"/>
                <a:ea typeface="微软雅黑" panose="020B0503020204020204" pitchFamily="34" charset="-122"/>
                <a:cs typeface="+mn-ea"/>
                <a:sym typeface="微软雅黑" panose="020B0503020204020204" pitchFamily="34" charset="-122"/>
              </a:rPr>
              <a:t>	print</a:t>
            </a:r>
            <a:r>
              <a:rPr lang="es-ES" altLang="zh-CN" sz="1600" dirty="0">
                <a:solidFill>
                  <a:schemeClr val="bg1"/>
                </a:solidFill>
                <a:latin typeface="微软雅黑" panose="020B0503020204020204" pitchFamily="34" charset="-122"/>
                <a:ea typeface="微软雅黑" panose="020B0503020204020204" pitchFamily="34" charset="-122"/>
                <a:cs typeface="+mn-ea"/>
                <a:sym typeface="微软雅黑" panose="020B0503020204020204" pitchFamily="34" charset="-122"/>
              </a:rPr>
              <a:t>(' </a:t>
            </a:r>
            <a:r>
              <a:rPr lang="zh-CN" altLang="en-US" sz="1600" dirty="0">
                <a:solidFill>
                  <a:schemeClr val="bg1"/>
                </a:solidFill>
                <a:latin typeface="微软雅黑" panose="020B0503020204020204" pitchFamily="34" charset="-122"/>
                <a:ea typeface="微软雅黑" panose="020B0503020204020204" pitchFamily="34" charset="-122"/>
                <a:cs typeface="+mn-ea"/>
                <a:sym typeface="微软雅黑" panose="020B0503020204020204" pitchFamily="34" charset="-122"/>
              </a:rPr>
              <a:t>我来自另一模块</a:t>
            </a:r>
            <a:r>
              <a:rPr lang="en-US" altLang="zh-CN" sz="1600" dirty="0">
                <a:solidFill>
                  <a:schemeClr val="bg1"/>
                </a:solidFill>
                <a:latin typeface="微软雅黑" panose="020B0503020204020204" pitchFamily="34" charset="-122"/>
                <a:ea typeface="微软雅黑" panose="020B0503020204020204" pitchFamily="34" charset="-122"/>
                <a:cs typeface="+mn-ea"/>
                <a:sym typeface="微软雅黑" panose="020B0503020204020204" pitchFamily="34" charset="-122"/>
              </a:rPr>
              <a:t>')</a:t>
            </a:r>
            <a:endParaRPr lang="es-ES" altLang="zh-CN" sz="1600" dirty="0">
              <a:solidFill>
                <a:schemeClr val="bg1"/>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12" name="文本框 8"/>
          <p:cNvSpPr txBox="1"/>
          <p:nvPr/>
        </p:nvSpPr>
        <p:spPr>
          <a:xfrm>
            <a:off x="1597263" y="3469499"/>
            <a:ext cx="3587511" cy="412576"/>
          </a:xfrm>
          <a:prstGeom prst="roundRect">
            <a:avLst>
              <a:gd name="adj" fmla="val 50000"/>
            </a:avLst>
          </a:prstGeom>
          <a:solidFill>
            <a:srgbClr val="F2F2F2"/>
          </a:solidFill>
          <a:effectLst>
            <a:outerShdw blurRad="127000" dist="38100" dir="8100000" algn="tr" rotWithShape="0">
              <a:srgbClr val="0070C0">
                <a:alpha val="30000"/>
              </a:srgbClr>
            </a:outerShdw>
          </a:effectLst>
        </p:spPr>
        <p:txBody>
          <a:bodyPr wrap="square" rtlCol="0" anchor="ctr" anchorCtr="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zh-CN" altLang="en-US" sz="1600" kern="0" dirty="0">
                <a:solidFill>
                  <a:srgbClr val="060E11"/>
                </a:solidFill>
                <a:latin typeface="微软雅黑" panose="020B0503020204020204" pitchFamily="34" charset="-122"/>
                <a:ea typeface="微软雅黑" panose="020B0503020204020204" pitchFamily="34" charset="-122"/>
                <a:sym typeface="微软雅黑" panose="020B0503020204020204" pitchFamily="34" charset="-122"/>
              </a:rPr>
              <a:t>示例如下。</a:t>
            </a:r>
          </a:p>
        </p:txBody>
      </p:sp>
      <p:sp>
        <p:nvSpPr>
          <p:cNvPr id="13" name="矩形 12"/>
          <p:cNvSpPr/>
          <p:nvPr/>
        </p:nvSpPr>
        <p:spPr>
          <a:xfrm>
            <a:off x="7356475" y="3979769"/>
            <a:ext cx="3441112" cy="418191"/>
          </a:xfrm>
          <a:prstGeom prst="rect">
            <a:avLst/>
          </a:prstGeom>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zh-CN" altLang="en-US" sz="1600" dirty="0">
                <a:solidFill>
                  <a:prstClr val="black">
                    <a:lumMod val="50000"/>
                    <a:lumOff val="50000"/>
                  </a:prstClr>
                </a:solidFill>
                <a:latin typeface="微软雅黑" panose="020B0503020204020204" pitchFamily="34" charset="-122"/>
                <a:ea typeface="微软雅黑" panose="020B0503020204020204" pitchFamily="34" charset="-122"/>
                <a:cs typeface="+mn-ea"/>
                <a:sym typeface="微软雅黑" panose="020B0503020204020204" pitchFamily="34" charset="-122"/>
              </a:rPr>
              <a:t>程序自身在运行</a:t>
            </a:r>
            <a:endParaRPr lang="en-US" altLang="zh-CN" sz="1600" dirty="0">
              <a:solidFill>
                <a:prstClr val="black">
                  <a:lumMod val="50000"/>
                  <a:lumOff val="50000"/>
                </a:prstClr>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14" name="文本框 12"/>
          <p:cNvSpPr txBox="1"/>
          <p:nvPr/>
        </p:nvSpPr>
        <p:spPr>
          <a:xfrm>
            <a:off x="7165975" y="3469499"/>
            <a:ext cx="3054657" cy="412576"/>
          </a:xfrm>
          <a:prstGeom prst="roundRect">
            <a:avLst>
              <a:gd name="adj" fmla="val 50000"/>
            </a:avLst>
          </a:prstGeom>
          <a:solidFill>
            <a:srgbClr val="3A4187"/>
          </a:solidFill>
          <a:effectLst>
            <a:outerShdw blurRad="127000" dist="38100" dir="8100000" algn="tr" rotWithShape="0">
              <a:srgbClr val="0070C0">
                <a:alpha val="30000"/>
              </a:srgbClr>
            </a:outerShdw>
          </a:effectLst>
        </p:spPr>
        <p:txBody>
          <a:bodyPr wrap="square" rtlCol="0" anchor="ctr" anchorCtr="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zh-CN" altLang="en-US" sz="1600" kern="0" dirty="0">
                <a:solidFill>
                  <a:prstClr val="white"/>
                </a:solidFill>
                <a:latin typeface="微软雅黑" panose="020B0503020204020204" pitchFamily="34" charset="-122"/>
                <a:ea typeface="微软雅黑" panose="020B0503020204020204" pitchFamily="34" charset="-122"/>
                <a:sym typeface="微软雅黑" panose="020B0503020204020204" pitchFamily="34" charset="-122"/>
              </a:rPr>
              <a:t>运行</a:t>
            </a:r>
            <a:r>
              <a:rPr lang="zh-CN" altLang="en-US" sz="1600" kern="0" dirty="0" smtClean="0">
                <a:solidFill>
                  <a:prstClr val="white"/>
                </a:solidFill>
                <a:latin typeface="微软雅黑" panose="020B0503020204020204" pitchFamily="34" charset="-122"/>
                <a:ea typeface="微软雅黑" panose="020B0503020204020204" pitchFamily="34" charset="-122"/>
                <a:sym typeface="微软雅黑" panose="020B0503020204020204" pitchFamily="34" charset="-122"/>
              </a:rPr>
              <a:t>结果</a:t>
            </a:r>
            <a:endParaRPr kumimoji="0" lang="zh-CN" altLang="en-US" sz="1050" b="0" i="0" u="none" strike="noStrike" kern="0" cap="none" spc="0" normalizeH="0" baseline="0" noProof="0" dirty="0" smtClean="0">
              <a:ln>
                <a:noFill/>
              </a:ln>
              <a:solidFill>
                <a:prstClr val="white"/>
              </a:solidFill>
              <a:effectLst/>
              <a:uLnTx/>
              <a:uFillTx/>
              <a:latin typeface="微软雅黑" panose="020B0503020204020204" pitchFamily="34" charset="-122"/>
              <a:ea typeface="微软雅黑" panose="020B0503020204020204" pitchFamily="34" charset="-122"/>
              <a:sym typeface="微软雅黑" panose="020B0503020204020204" pitchFamily="34" charset="-122"/>
            </a:endParaRPr>
          </a:p>
        </p:txBody>
      </p:sp>
    </p:spTree>
    <p:extLst>
      <p:ext uri="{BB962C8B-B14F-4D97-AF65-F5344CB8AC3E}">
        <p14:creationId xmlns:p14="http://schemas.microsoft.com/office/powerpoint/2010/main" val="52919151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73026" y="0"/>
            <a:ext cx="12344401" cy="6859588"/>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ECECF2">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21963" tIns="60981" rIns="121963" bIns="60981"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 name="矩形 5"/>
          <p:cNvSpPr/>
          <p:nvPr/>
        </p:nvSpPr>
        <p:spPr>
          <a:xfrm>
            <a:off x="-73025" y="565785"/>
            <a:ext cx="12344400" cy="1076960"/>
          </a:xfrm>
          <a:prstGeom prst="rect">
            <a:avLst/>
          </a:prstGeom>
          <a:solidFill>
            <a:srgbClr val="1A8A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2" name="Rectangle 3"/>
          <p:cNvSpPr txBox="1">
            <a:spLocks noRot="1" noChangeArrowheads="1"/>
          </p:cNvSpPr>
          <p:nvPr/>
        </p:nvSpPr>
        <p:spPr>
          <a:xfrm>
            <a:off x="-85726" y="1642914"/>
            <a:ext cx="5797549" cy="4270375"/>
          </a:xfrm>
          <a:prstGeom prst="rect">
            <a:avLst/>
          </a:prstGeom>
        </p:spPr>
        <p:txBody>
          <a:bodyPr vert="horz" lIns="121917" tIns="60958" rIns="121917" bIns="60958" rtlCol="0">
            <a:normAutofit/>
          </a:bodyPr>
          <a:lstStyle>
            <a:lvl1pPr marL="457200" indent="-457200" algn="l" defTabSz="1219835" rtl="0" eaLnBrk="1" latinLnBrk="0" hangingPunct="1">
              <a:spcBef>
                <a:spcPct val="20000"/>
              </a:spcBef>
              <a:buSzPct val="80000"/>
              <a:buFont typeface="Wingdings" panose="05000000000000000000" pitchFamily="2" charset="2"/>
              <a:buChar char="l"/>
              <a:defRPr sz="2000" kern="1200">
                <a:solidFill>
                  <a:schemeClr val="tx1"/>
                </a:solidFill>
                <a:latin typeface="+mn-lt"/>
                <a:ea typeface="+mn-ea"/>
                <a:cs typeface="+mn-cs"/>
              </a:defRPr>
            </a:lvl1pPr>
            <a:lvl2pPr marL="991235" indent="-381000" algn="l" defTabSz="1219835"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1524635" indent="-304800" algn="l" defTabSz="1219835"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2134235" indent="-304800" algn="l" defTabSz="1219835"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744470" indent="-304800" algn="l" defTabSz="1219835"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3354070" indent="-304800" algn="l" defTabSz="1219835"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6pPr>
            <a:lvl7pPr marL="3963670" indent="-304800" algn="l" defTabSz="1219835"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7pPr>
            <a:lvl8pPr marL="4573905" indent="-304800" algn="l" defTabSz="1219835"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8pPr>
            <a:lvl9pPr marL="5183505" indent="-304800" algn="l" defTabSz="1219835"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9pPr>
          </a:lstStyle>
          <a:p>
            <a:endParaRPr lang="zh-CN" altLang="en-US"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7" name="TextBox 1"/>
          <p:cNvSpPr txBox="1"/>
          <p:nvPr/>
        </p:nvSpPr>
        <p:spPr>
          <a:xfrm>
            <a:off x="2289175" y="635737"/>
            <a:ext cx="1641475" cy="82364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60981" rtlCol="0">
            <a:spAutoFit/>
          </a:bodyPr>
          <a:lstStyle/>
          <a:p>
            <a:pPr>
              <a:lnSpc>
                <a:spcPts val="6935"/>
              </a:lnSpc>
            </a:pPr>
            <a:r>
              <a:rPr lang="zh-CN" altLang="en-US" sz="3200" dirty="0">
                <a:solidFill>
                  <a:schemeClr val="bg1"/>
                </a:solidFill>
                <a:latin typeface="微软雅黑" panose="020B0503020204020204" pitchFamily="34" charset="-122"/>
                <a:ea typeface="微软雅黑" panose="020B0503020204020204" pitchFamily="34" charset="-122"/>
                <a:cs typeface="Microsoft YaHei UI" panose="020B0503020204020204" pitchFamily="18" charset="-122"/>
                <a:sym typeface="微软雅黑" panose="020B0503020204020204" pitchFamily="34" charset="-122"/>
              </a:rPr>
              <a:t>循序渐进</a:t>
            </a:r>
          </a:p>
        </p:txBody>
      </p:sp>
      <p:sp>
        <p:nvSpPr>
          <p:cNvPr id="8" name="矩形 7"/>
          <p:cNvSpPr/>
          <p:nvPr/>
        </p:nvSpPr>
        <p:spPr>
          <a:xfrm>
            <a:off x="1527175" y="652145"/>
            <a:ext cx="304800" cy="914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20" name="组合 19"/>
          <p:cNvGrpSpPr/>
          <p:nvPr/>
        </p:nvGrpSpPr>
        <p:grpSpPr>
          <a:xfrm>
            <a:off x="0" y="2286635"/>
            <a:ext cx="1690370" cy="1022350"/>
            <a:chOff x="25399" y="883487"/>
            <a:chExt cx="3581401" cy="1022307"/>
          </a:xfrm>
        </p:grpSpPr>
        <p:cxnSp>
          <p:nvCxnSpPr>
            <p:cNvPr id="21" name="直接连接符 20"/>
            <p:cNvCxnSpPr/>
            <p:nvPr/>
          </p:nvCxnSpPr>
          <p:spPr>
            <a:xfrm>
              <a:off x="25399" y="883487"/>
              <a:ext cx="3581401"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25399" y="1040650"/>
              <a:ext cx="3581401"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a:off x="25399" y="1212100"/>
              <a:ext cx="3581401"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a:xfrm>
              <a:off x="25399" y="1405731"/>
              <a:ext cx="3581401"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a:off x="25399" y="1577181"/>
              <a:ext cx="3581401"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a:off x="25399" y="1734344"/>
              <a:ext cx="3581401"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25399" y="1905794"/>
              <a:ext cx="3581401" cy="0"/>
            </a:xfrm>
            <a:prstGeom prst="line">
              <a:avLst/>
            </a:prstGeom>
            <a:ln w="19050"/>
          </p:spPr>
          <p:style>
            <a:lnRef idx="1">
              <a:schemeClr val="accent1"/>
            </a:lnRef>
            <a:fillRef idx="0">
              <a:schemeClr val="accent1"/>
            </a:fillRef>
            <a:effectRef idx="0">
              <a:schemeClr val="accent1"/>
            </a:effectRef>
            <a:fontRef idx="minor">
              <a:schemeClr val="tx1"/>
            </a:fontRef>
          </p:style>
        </p:cxnSp>
      </p:grpSp>
      <p:graphicFrame>
        <p:nvGraphicFramePr>
          <p:cNvPr id="29" name="表格 28"/>
          <p:cNvGraphicFramePr>
            <a:graphicFrameLocks noGrp="1"/>
          </p:cNvGraphicFramePr>
          <p:nvPr>
            <p:custDataLst>
              <p:tags r:id="rId1"/>
            </p:custDataLst>
            <p:extLst>
              <p:ext uri="{D42A27DB-BD31-4B8C-83A1-F6EECF244321}">
                <p14:modId xmlns:p14="http://schemas.microsoft.com/office/powerpoint/2010/main" val="2770234351"/>
              </p:ext>
            </p:extLst>
          </p:nvPr>
        </p:nvGraphicFramePr>
        <p:xfrm>
          <a:off x="2289174" y="2210435"/>
          <a:ext cx="9296401" cy="4527872"/>
        </p:xfrm>
        <a:graphic>
          <a:graphicData uri="http://schemas.openxmlformats.org/drawingml/2006/table">
            <a:tbl>
              <a:tblPr firstRow="1" bandRow="1">
                <a:tableStyleId>{3B4B98B0-60AC-42C2-AFA5-B58CD77FA1E5}</a:tableStyleId>
              </a:tblPr>
              <a:tblGrid>
                <a:gridCol w="4724401">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2628">
                <a:tc>
                  <a:txBody>
                    <a:bodyPr/>
                    <a:lstStyle/>
                    <a:p>
                      <a:pPr indent="0" algn="l"/>
                      <a:r>
                        <a:rPr lang="zh-CN" altLang="en-US" sz="1400" dirty="0" smtClean="0">
                          <a:latin typeface="微软雅黑" panose="020B0503020204020204" pitchFamily="34" charset="-122"/>
                          <a:ea typeface="微软雅黑" panose="020B0503020204020204" pitchFamily="34" charset="-122"/>
                          <a:sym typeface="微软雅黑" panose="020B0503020204020204" pitchFamily="34" charset="-122"/>
                        </a:rPr>
                        <a:t>知识要点</a:t>
                      </a:r>
                    </a:p>
                  </a:txBody>
                  <a:tcPr/>
                </a:tc>
                <a:tc>
                  <a:txBody>
                    <a:bodyPr/>
                    <a:lstStyle>
                      <a:lvl1pPr marL="342900" indent="-342900" algn="l">
                        <a:spcBef>
                          <a:spcPct val="20000"/>
                        </a:spcBef>
                        <a:defRPr sz="2000" b="1">
                          <a:solidFill>
                            <a:schemeClr val="tx1"/>
                          </a:solidFill>
                          <a:latin typeface="Arial" panose="020B0604020202020204" pitchFamily="34" charset="0"/>
                          <a:ea typeface="黑体" panose="02010609060101010101" pitchFamily="49" charset="-122"/>
                        </a:defRPr>
                      </a:lvl1pPr>
                      <a:lvl2pPr marL="742950" indent="-285750" algn="l">
                        <a:spcBef>
                          <a:spcPct val="20000"/>
                        </a:spcBef>
                        <a:defRPr b="1">
                          <a:solidFill>
                            <a:schemeClr val="tx1"/>
                          </a:solidFill>
                          <a:latin typeface="Arial" panose="020B0604020202020204" pitchFamily="34" charset="0"/>
                          <a:ea typeface="黑体" panose="02010609060101010101" pitchFamily="49" charset="-122"/>
                        </a:defRPr>
                      </a:lvl2pPr>
                      <a:lvl3pPr marL="1143000" indent="-228600" algn="l">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lgn="l">
                        <a:spcBef>
                          <a:spcPct val="20000"/>
                        </a:spcBef>
                        <a:defRPr>
                          <a:solidFill>
                            <a:schemeClr val="tx1"/>
                          </a:solidFill>
                          <a:latin typeface="Arial" panose="020B0604020202020204" pitchFamily="34" charset="0"/>
                          <a:ea typeface="宋体" panose="02010600030101010101" pitchFamily="2" charset="-122"/>
                        </a:defRPr>
                      </a:lvl4pPr>
                      <a:lvl5pPr marL="2057400" indent="-228600" algn="l">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zh-CN" altLang="en-US" sz="1400" b="0" i="0" u="none" strike="noStrike" cap="none" normalizeH="0" baseline="0" dirty="0">
                        <a:ln>
                          <a:noFill/>
                        </a:ln>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sym typeface="微软雅黑" panose="020B0503020204020204" pitchFamily="34" charset="-122"/>
                      </a:endParaRPr>
                    </a:p>
                  </a:txBody>
                  <a:tcPr marT="45725" marB="45725" anchor="ctr" horzOverflow="overflow"/>
                </a:tc>
                <a:extLst>
                  <a:ext uri="{0D108BD9-81ED-4DB2-BD59-A6C34878D82A}">
                    <a16:rowId xmlns:a16="http://schemas.microsoft.com/office/drawing/2014/main" val="10000"/>
                  </a:ext>
                </a:extLst>
              </a:tr>
              <a:tr h="4155244">
                <a:tc>
                  <a:txBody>
                    <a:bodyPr/>
                    <a:lstStyle/>
                    <a:p>
                      <a:pPr marL="0" marR="0" lvl="0" indent="0" algn="l" defTabSz="914400" rtl="0" fontAlgn="base">
                        <a:lnSpc>
                          <a:spcPct val="150000"/>
                        </a:lnSpc>
                        <a:spcBef>
                          <a:spcPts val="0"/>
                        </a:spcBef>
                        <a:spcAft>
                          <a:spcPct val="0"/>
                        </a:spcAft>
                        <a:buClrTx/>
                        <a:buSzTx/>
                        <a:buFontTx/>
                        <a:buNone/>
                      </a:pPr>
                      <a:r>
                        <a:rPr kumimoji="0" lang="en-US" altLang="zh-CN" sz="1600" b="1" u="none" strike="noStrike" kern="1200" cap="none" normalizeH="0" baseline="0" dirty="0" smtClean="0">
                          <a:ln>
                            <a:noFill/>
                          </a:ln>
                          <a:solidFill>
                            <a:schemeClr val="tx1">
                              <a:lumMod val="95000"/>
                              <a:lumOff val="5000"/>
                            </a:schemeClr>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5.1 Python</a:t>
                      </a:r>
                      <a:r>
                        <a:rPr kumimoji="0" lang="zh-CN" altLang="en-US" sz="1600" b="1" u="none" strike="noStrike" kern="1200" cap="none" normalizeH="0" baseline="0" dirty="0" smtClean="0">
                          <a:ln>
                            <a:noFill/>
                          </a:ln>
                          <a:solidFill>
                            <a:schemeClr val="tx1">
                              <a:lumMod val="95000"/>
                              <a:lumOff val="5000"/>
                            </a:schemeClr>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数学函数的应用</a:t>
                      </a:r>
                      <a:endParaRPr kumimoji="0" lang="en-US" altLang="zh-CN" sz="1600" b="1" u="none" strike="noStrike" kern="1200" cap="none" normalizeH="0" baseline="0" dirty="0" smtClean="0">
                        <a:ln>
                          <a:noFill/>
                        </a:ln>
                        <a:solidFill>
                          <a:schemeClr val="tx1">
                            <a:lumMod val="95000"/>
                            <a:lumOff val="5000"/>
                          </a:schemeClr>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5.1.1 Python</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数学常量</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5.1.2 Python</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常用数学运算函数</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任务</a:t>
                      </a: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5-1】</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编写程序绘制爱心</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eaLnBrk="1" fontAlgn="base" latinLnBrk="0" hangingPunct="1">
                        <a:lnSpc>
                          <a:spcPct val="150000"/>
                        </a:lnSpc>
                        <a:spcBef>
                          <a:spcPts val="0"/>
                        </a:spcBef>
                        <a:spcAft>
                          <a:spcPct val="0"/>
                        </a:spcAft>
                        <a:buClrTx/>
                        <a:buSzTx/>
                        <a:buFontTx/>
                        <a:buNone/>
                      </a:pPr>
                      <a:r>
                        <a:rPr kumimoji="0" lang="en-US" altLang="zh-CN" sz="1600" b="1" u="none" strike="noStrike" kern="1200" cap="none" normalizeH="0" baseline="0" dirty="0" smtClean="0">
                          <a:ln>
                            <a:noFill/>
                          </a:ln>
                          <a:solidFill>
                            <a:schemeClr val="tx1">
                              <a:lumMod val="95000"/>
                              <a:lumOff val="5000"/>
                            </a:schemeClr>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5.2 Python</a:t>
                      </a:r>
                      <a:r>
                        <a:rPr kumimoji="0" lang="zh-CN" altLang="en-US" sz="1600" b="1" u="none" strike="noStrike" kern="1200" cap="none" normalizeH="0" baseline="0" dirty="0" smtClean="0">
                          <a:ln>
                            <a:noFill/>
                          </a:ln>
                          <a:solidFill>
                            <a:schemeClr val="tx1">
                              <a:lumMod val="95000"/>
                              <a:lumOff val="5000"/>
                            </a:schemeClr>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函数的定义与调用</a:t>
                      </a:r>
                      <a:endParaRPr kumimoji="0" lang="en-US" altLang="zh-CN" sz="1600" b="1" u="none" strike="noStrike" kern="1200" cap="none" normalizeH="0" baseline="0" dirty="0" smtClean="0">
                        <a:ln>
                          <a:noFill/>
                        </a:ln>
                        <a:solidFill>
                          <a:schemeClr val="tx1">
                            <a:lumMod val="95000"/>
                            <a:lumOff val="5000"/>
                          </a:schemeClr>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5.2.1 </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定义函数</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5.2.2 </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调用函数</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任务</a:t>
                      </a: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5-2】</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定义函数计算总金额、优惠金额和实付金额等数据</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eaLnBrk="1" fontAlgn="base" latinLnBrk="0" hangingPunct="1">
                        <a:lnSpc>
                          <a:spcPct val="150000"/>
                        </a:lnSpc>
                        <a:spcBef>
                          <a:spcPts val="0"/>
                        </a:spcBef>
                        <a:spcAft>
                          <a:spcPct val="0"/>
                        </a:spcAft>
                        <a:buClrTx/>
                        <a:buSzTx/>
                        <a:buFontTx/>
                        <a:buNone/>
                      </a:pPr>
                      <a:r>
                        <a:rPr kumimoji="0" lang="en-US" altLang="zh-CN" sz="1600" b="1" u="none" strike="noStrike" kern="1200" cap="none" normalizeH="0" baseline="0" dirty="0" smtClean="0">
                          <a:ln>
                            <a:noFill/>
                          </a:ln>
                          <a:solidFill>
                            <a:schemeClr val="tx1">
                              <a:lumMod val="95000"/>
                              <a:lumOff val="5000"/>
                            </a:schemeClr>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5.3 Python</a:t>
                      </a:r>
                      <a:r>
                        <a:rPr kumimoji="0" lang="zh-CN" altLang="en-US" sz="1600" b="1" u="none" strike="noStrike" kern="1200" cap="none" normalizeH="0" baseline="0" dirty="0" smtClean="0">
                          <a:ln>
                            <a:noFill/>
                          </a:ln>
                          <a:solidFill>
                            <a:schemeClr val="tx1">
                              <a:lumMod val="95000"/>
                              <a:lumOff val="5000"/>
                            </a:schemeClr>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函数的参数</a:t>
                      </a:r>
                      <a:endParaRPr kumimoji="0" lang="en-US" altLang="zh-CN" sz="1600" b="1" u="none" strike="noStrike" kern="1200" cap="none" normalizeH="0" baseline="0" dirty="0" smtClean="0">
                        <a:ln>
                          <a:noFill/>
                        </a:ln>
                        <a:solidFill>
                          <a:schemeClr val="tx1">
                            <a:lumMod val="95000"/>
                            <a:lumOff val="5000"/>
                          </a:schemeClr>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5.3.1 Python</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函数的参数传递</a:t>
                      </a:r>
                      <a:endParaRPr kumimoji="0" lang="en-US" altLang="zh-CN" sz="14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txBody>
                  <a:tcPr anchor="ctr"/>
                </a:tc>
                <a:tc>
                  <a:txBody>
                    <a:bodyPr/>
                    <a:lstStyle/>
                    <a:p>
                      <a:pPr marL="0" marR="0" lvl="0" indent="0" algn="l" defTabSz="914400" rtl="0" eaLnBrk="1" fontAlgn="base" latinLnBrk="0" hangingPunct="1">
                        <a:lnSpc>
                          <a:spcPct val="150000"/>
                        </a:lnSpc>
                        <a:spcBef>
                          <a:spcPts val="0"/>
                        </a:spcBef>
                        <a:spcAft>
                          <a:spcPct val="0"/>
                        </a:spcAft>
                        <a:buClrTx/>
                        <a:buSzTx/>
                        <a:buFontTx/>
                        <a:buNone/>
                        <a:tabLst/>
                        <a:defRPr/>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5.3.2 Python</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函数的参数类型</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eaLnBrk="1" fontAlgn="base" latinLnBrk="0" hangingPunct="1">
                        <a:lnSpc>
                          <a:spcPct val="150000"/>
                        </a:lnSpc>
                        <a:spcBef>
                          <a:spcPts val="0"/>
                        </a:spcBef>
                        <a:spcAft>
                          <a:spcPct val="0"/>
                        </a:spcAft>
                        <a:buClrTx/>
                        <a:buSzTx/>
                        <a:buFontTx/>
                        <a:buNone/>
                      </a:pPr>
                      <a:r>
                        <a:rPr kumimoji="0" lang="en-US" altLang="zh-CN" sz="1600" b="1" u="none" strike="noStrike" kern="1200" cap="none" normalizeH="0" baseline="0" dirty="0" smtClean="0">
                          <a:ln>
                            <a:noFill/>
                          </a:ln>
                          <a:solidFill>
                            <a:schemeClr val="tx1">
                              <a:lumMod val="95000"/>
                              <a:lumOff val="5000"/>
                            </a:schemeClr>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5.4 </a:t>
                      </a:r>
                      <a:r>
                        <a:rPr kumimoji="0" lang="zh-CN" altLang="en-US" sz="1600" b="1" u="none" strike="noStrike" kern="1200" cap="none" normalizeH="0" baseline="0" dirty="0" smtClean="0">
                          <a:ln>
                            <a:noFill/>
                          </a:ln>
                          <a:solidFill>
                            <a:schemeClr val="tx1">
                              <a:lumMod val="95000"/>
                              <a:lumOff val="5000"/>
                            </a:schemeClr>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函数变量的作用域</a:t>
                      </a:r>
                      <a:endParaRPr kumimoji="0" lang="en-US" altLang="zh-CN" sz="1600" b="1" u="none" strike="noStrike" kern="1200" cap="none" normalizeH="0" baseline="0" dirty="0" smtClean="0">
                        <a:ln>
                          <a:noFill/>
                        </a:ln>
                        <a:solidFill>
                          <a:schemeClr val="tx1">
                            <a:lumMod val="95000"/>
                            <a:lumOff val="5000"/>
                          </a:schemeClr>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eaLnBrk="1" fontAlgn="base" latinLnBrk="0" hangingPunct="1">
                        <a:lnSpc>
                          <a:spcPct val="150000"/>
                        </a:lnSpc>
                        <a:spcBef>
                          <a:spcPts val="0"/>
                        </a:spcBef>
                        <a:spcAft>
                          <a:spcPct val="0"/>
                        </a:spcAft>
                        <a:buClrTx/>
                        <a:buSzTx/>
                        <a:buFontTx/>
                        <a:buNone/>
                      </a:pPr>
                      <a:r>
                        <a:rPr kumimoji="0" lang="en-US" altLang="zh-CN" sz="1600" b="1" u="none" strike="noStrike" kern="1200" cap="none" normalizeH="0" baseline="0" dirty="0" smtClean="0">
                          <a:ln>
                            <a:noFill/>
                          </a:ln>
                          <a:solidFill>
                            <a:schemeClr val="tx1">
                              <a:lumMod val="95000"/>
                              <a:lumOff val="5000"/>
                            </a:schemeClr>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5.5 Python</a:t>
                      </a:r>
                      <a:r>
                        <a:rPr kumimoji="0" lang="zh-CN" altLang="en-US" sz="1600" b="1" u="none" strike="noStrike" kern="1200" cap="none" normalizeH="0" baseline="0" dirty="0" smtClean="0">
                          <a:ln>
                            <a:noFill/>
                          </a:ln>
                          <a:solidFill>
                            <a:schemeClr val="tx1">
                              <a:lumMod val="95000"/>
                              <a:lumOff val="5000"/>
                            </a:schemeClr>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模块的创建与导入</a:t>
                      </a:r>
                      <a:endParaRPr kumimoji="0" lang="en-US" altLang="zh-CN" sz="1600" b="1" u="none" strike="noStrike" kern="1200" cap="none" normalizeH="0" baseline="0" dirty="0" smtClean="0">
                        <a:ln>
                          <a:noFill/>
                        </a:ln>
                        <a:solidFill>
                          <a:schemeClr val="tx1">
                            <a:lumMod val="95000"/>
                            <a:lumOff val="5000"/>
                          </a:schemeClr>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5.5.1 </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创建模块</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5.5.2 </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导入模块</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5.5.3 </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导入与使用</a:t>
                      </a: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Python</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的标准模块</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5.5.4 </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使用内置函数</a:t>
                      </a:r>
                      <a:r>
                        <a:rPr kumimoji="0" lang="en-US" altLang="zh-CN" sz="1600" b="0" u="none" strike="noStrike" kern="1200" cap="none" normalizeH="0" baseline="0" dirty="0" err="1"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dir</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5.5.5 __name__</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属性</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eaLnBrk="1" fontAlgn="base" latinLnBrk="0" hangingPunct="1">
                        <a:lnSpc>
                          <a:spcPct val="150000"/>
                        </a:lnSpc>
                        <a:spcBef>
                          <a:spcPts val="0"/>
                        </a:spcBef>
                        <a:spcAft>
                          <a:spcPct val="0"/>
                        </a:spcAft>
                        <a:buClrTx/>
                        <a:buSzTx/>
                        <a:buFontTx/>
                        <a:buNone/>
                      </a:pPr>
                      <a:r>
                        <a:rPr kumimoji="0" lang="en-US" altLang="zh-CN" sz="1600" b="1" u="none" strike="noStrike" kern="1200" cap="none" normalizeH="0" baseline="0" dirty="0" smtClean="0">
                          <a:ln>
                            <a:noFill/>
                          </a:ln>
                          <a:solidFill>
                            <a:srgbClr val="3A4187"/>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5.6 Python</a:t>
                      </a:r>
                      <a:r>
                        <a:rPr kumimoji="0" lang="zh-CN" altLang="en-US" sz="1600" b="1" u="none" strike="noStrike" kern="1200" cap="none" normalizeH="0" baseline="0" dirty="0" smtClean="0">
                          <a:ln>
                            <a:noFill/>
                          </a:ln>
                          <a:solidFill>
                            <a:srgbClr val="3A4187"/>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中创建与使用包</a:t>
                      </a:r>
                      <a:endParaRPr kumimoji="0" lang="en-US" altLang="zh-CN" sz="1600" b="1" u="none" strike="noStrike" kern="1200" cap="none" normalizeH="0" baseline="0" dirty="0" smtClean="0">
                        <a:ln>
                          <a:noFill/>
                        </a:ln>
                        <a:solidFill>
                          <a:srgbClr val="3A4187"/>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5.6.1 </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创建包</a:t>
                      </a: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5.6.2 </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使用包</a:t>
                      </a:r>
                      <a:endParaRPr kumimoji="0" lang="zh-CN" altLang="en-US" sz="1600" b="0" i="0" u="none" strike="noStrike"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sym typeface="微软雅黑" panose="020B0503020204020204" pitchFamily="34" charset="-122"/>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28670817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latin typeface="微软雅黑" panose="020B0503020204020204" pitchFamily="34" charset="-122"/>
                <a:ea typeface="微软雅黑" panose="020B0503020204020204" pitchFamily="34" charset="-122"/>
                <a:sym typeface="微软雅黑" panose="020B0503020204020204" pitchFamily="34" charset="-122"/>
              </a:rPr>
              <a:t>5.6.1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创建包</a:t>
            </a:r>
          </a:p>
        </p:txBody>
      </p:sp>
      <p:grpSp>
        <p:nvGrpSpPr>
          <p:cNvPr id="15" name="组合 14"/>
          <p:cNvGrpSpPr/>
          <p:nvPr/>
        </p:nvGrpSpPr>
        <p:grpSpPr>
          <a:xfrm>
            <a:off x="774697" y="1383116"/>
            <a:ext cx="603050" cy="626655"/>
            <a:chOff x="6242321" y="1105727"/>
            <a:chExt cx="602736" cy="626656"/>
          </a:xfrm>
        </p:grpSpPr>
        <p:sp>
          <p:nvSpPr>
            <p:cNvPr id="16" name="TextBox 6"/>
            <p:cNvSpPr txBox="1"/>
            <p:nvPr/>
          </p:nvSpPr>
          <p:spPr>
            <a:xfrm>
              <a:off x="6327224" y="1105727"/>
              <a:ext cx="517833" cy="492444"/>
            </a:xfrm>
            <a:prstGeom prst="rect">
              <a:avLst/>
            </a:prstGeom>
            <a:noFill/>
          </p:spPr>
          <p:txBody>
            <a:bodyPr vert="horz" wrap="square" lIns="0" tIns="0" rIns="0" bIns="0" rtlCol="0" anchor="ctr">
              <a:spAutoFit/>
            </a:bodyPr>
            <a:lstStyle/>
            <a:p>
              <a:pPr algn="l"/>
              <a:r>
                <a:rPr lang="en-US" altLang="zh-CN" sz="3200" dirty="0">
                  <a:solidFill>
                    <a:srgbClr val="FF9900"/>
                  </a:solidFill>
                  <a:latin typeface="微软雅黑" panose="020B0503020204020204" pitchFamily="34" charset="-122"/>
                  <a:ea typeface="微软雅黑" panose="020B0503020204020204" pitchFamily="34" charset="-122"/>
                  <a:sym typeface="微软雅黑" panose="020B0503020204020204" pitchFamily="34" charset="-122"/>
                </a:rPr>
                <a:t>01</a:t>
              </a:r>
              <a:endParaRPr lang="zh-CN" altLang="en-US" sz="3200" dirty="0">
                <a:solidFill>
                  <a:srgbClr val="FF99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7" name="文本框 22"/>
            <p:cNvSpPr txBox="1"/>
            <p:nvPr/>
          </p:nvSpPr>
          <p:spPr>
            <a:xfrm>
              <a:off x="6242321" y="1516939"/>
              <a:ext cx="602736" cy="215444"/>
            </a:xfrm>
            <a:prstGeom prst="rect">
              <a:avLst/>
            </a:prstGeom>
            <a:noFill/>
          </p:spPr>
          <p:txBody>
            <a:bodyPr wrap="none" rtlCol="0">
              <a:spAutoFit/>
            </a:bodyPr>
            <a:lstStyle/>
            <a:p>
              <a:r>
                <a:rPr lang="en-US" altLang="zh-CN" sz="800" b="1" dirty="0">
                  <a:solidFill>
                    <a:srgbClr val="818181"/>
                  </a:solidFill>
                  <a:latin typeface="微软雅黑" panose="020B0503020204020204" pitchFamily="34" charset="-122"/>
                  <a:ea typeface="微软雅黑" panose="020B0503020204020204" pitchFamily="34" charset="-122"/>
                  <a:cs typeface="Leelawadee" panose="020B0502040204020203" pitchFamily="34" charset="-34"/>
                  <a:sym typeface="微软雅黑" panose="020B0503020204020204" pitchFamily="34" charset="-122"/>
                </a:rPr>
                <a:t>OPTION</a:t>
              </a:r>
              <a:endParaRPr lang="zh-CN" altLang="en-US" sz="800" b="1" dirty="0">
                <a:solidFill>
                  <a:srgbClr val="818181"/>
                </a:solidFill>
                <a:latin typeface="微软雅黑" panose="020B0503020204020204" pitchFamily="34" charset="-122"/>
                <a:ea typeface="微软雅黑" panose="020B0503020204020204" pitchFamily="34" charset="-122"/>
                <a:cs typeface="Leelawadee" panose="020B0502040204020203" pitchFamily="34" charset="-34"/>
                <a:sym typeface="微软雅黑" panose="020B0503020204020204" pitchFamily="34" charset="-122"/>
              </a:endParaRPr>
            </a:p>
          </p:txBody>
        </p:sp>
      </p:grpSp>
      <p:sp>
        <p:nvSpPr>
          <p:cNvPr id="19" name="文本框 335"/>
          <p:cNvSpPr txBox="1"/>
          <p:nvPr/>
        </p:nvSpPr>
        <p:spPr>
          <a:xfrm>
            <a:off x="1603375" y="1380337"/>
            <a:ext cx="5257799" cy="1189172"/>
          </a:xfrm>
          <a:prstGeom prst="rect">
            <a:avLst/>
          </a:prstGeom>
          <a:noFill/>
        </p:spPr>
        <p:txBody>
          <a:bodyPr wrap="square" rtlCol="0">
            <a:spAutoFit/>
          </a:bodyPr>
          <a:lstStyle/>
          <a:p>
            <a:pPr>
              <a:lnSpc>
                <a:spcPct val="132000"/>
              </a:lnSpc>
            </a:pP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在</a:t>
            </a:r>
            <a:r>
              <a:rPr lang="en-US" altLang="zh-CN" sz="1800" dirty="0" err="1">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PyCharm</a:t>
            </a:r>
            <a:r>
              <a:rPr lang="en-US" altLang="zh-CN"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窗口中右击已创建好的</a:t>
            </a:r>
            <a:r>
              <a:rPr lang="en-US" altLang="zh-CN" sz="1800" dirty="0" err="1">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PyCharm</a:t>
            </a:r>
            <a:r>
              <a:rPr lang="en-US" altLang="zh-CN"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项目，例如“</a:t>
            </a:r>
            <a:r>
              <a:rPr lang="en-US" altLang="zh-CN" sz="1800" dirty="0" err="1">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PycharmProject</a:t>
            </a:r>
            <a:r>
              <a:rPr lang="en-US" altLang="zh-CN"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，在</a:t>
            </a:r>
            <a:r>
              <a:rPr lang="zh-CN" altLang="en-US" sz="18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弹出</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的快捷菜单中选择</a:t>
            </a:r>
            <a:r>
              <a:rPr lang="en-US" altLang="zh-CN"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新建</a:t>
            </a:r>
            <a:r>
              <a:rPr lang="en-US" altLang="zh-CN"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】-【Python </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软件包</a:t>
            </a:r>
            <a:r>
              <a:rPr lang="en-US" altLang="zh-CN"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18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命令。</a:t>
            </a:r>
            <a:endParaRPr lang="en-US" altLang="zh-CN"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2" name="矩形 21"/>
          <p:cNvSpPr/>
          <p:nvPr/>
        </p:nvSpPr>
        <p:spPr>
          <a:xfrm>
            <a:off x="-7712" y="6477795"/>
            <a:ext cx="12206061" cy="381794"/>
          </a:xfrm>
          <a:prstGeom prst="rect">
            <a:avLst/>
          </a:prstGeom>
          <a:solidFill>
            <a:srgbClr val="92D05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pic>
        <p:nvPicPr>
          <p:cNvPr id="23" name="图片 22"/>
          <p:cNvPicPr/>
          <p:nvPr/>
        </p:nvPicPr>
        <p:blipFill>
          <a:blip r:embed="rId3"/>
          <a:stretch>
            <a:fillRect/>
          </a:stretch>
        </p:blipFill>
        <p:spPr>
          <a:xfrm>
            <a:off x="7695563" y="1063873"/>
            <a:ext cx="2832100" cy="2826222"/>
          </a:xfrm>
          <a:prstGeom prst="rect">
            <a:avLst/>
          </a:prstGeom>
        </p:spPr>
      </p:pic>
      <p:grpSp>
        <p:nvGrpSpPr>
          <p:cNvPr id="24" name="组合 23"/>
          <p:cNvGrpSpPr/>
          <p:nvPr/>
        </p:nvGrpSpPr>
        <p:grpSpPr>
          <a:xfrm>
            <a:off x="774697" y="3440516"/>
            <a:ext cx="603050" cy="626655"/>
            <a:chOff x="6242321" y="1105727"/>
            <a:chExt cx="602736" cy="626656"/>
          </a:xfrm>
        </p:grpSpPr>
        <p:sp>
          <p:nvSpPr>
            <p:cNvPr id="25" name="TextBox 6"/>
            <p:cNvSpPr txBox="1"/>
            <p:nvPr/>
          </p:nvSpPr>
          <p:spPr>
            <a:xfrm>
              <a:off x="6327224" y="1105727"/>
              <a:ext cx="517833" cy="492444"/>
            </a:xfrm>
            <a:prstGeom prst="rect">
              <a:avLst/>
            </a:prstGeom>
            <a:noFill/>
          </p:spPr>
          <p:txBody>
            <a:bodyPr vert="horz" wrap="square" lIns="0" tIns="0" rIns="0" bIns="0" rtlCol="0" anchor="ctr">
              <a:spAutoFit/>
            </a:bodyPr>
            <a:lstStyle/>
            <a:p>
              <a:pPr algn="l"/>
              <a:r>
                <a:rPr lang="en-US" altLang="zh-CN" sz="3200" dirty="0" smtClean="0">
                  <a:solidFill>
                    <a:srgbClr val="3A4187"/>
                  </a:solidFill>
                  <a:latin typeface="微软雅黑" panose="020B0503020204020204" pitchFamily="34" charset="-122"/>
                  <a:ea typeface="微软雅黑" panose="020B0503020204020204" pitchFamily="34" charset="-122"/>
                  <a:sym typeface="微软雅黑" panose="020B0503020204020204" pitchFamily="34" charset="-122"/>
                </a:rPr>
                <a:t>02</a:t>
              </a:r>
              <a:endParaRPr lang="zh-CN" altLang="en-US" sz="3200" dirty="0">
                <a:solidFill>
                  <a:srgbClr val="3A4187"/>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6" name="文本框 22"/>
            <p:cNvSpPr txBox="1"/>
            <p:nvPr/>
          </p:nvSpPr>
          <p:spPr>
            <a:xfrm>
              <a:off x="6242321" y="1516939"/>
              <a:ext cx="602736" cy="215444"/>
            </a:xfrm>
            <a:prstGeom prst="rect">
              <a:avLst/>
            </a:prstGeom>
            <a:noFill/>
          </p:spPr>
          <p:txBody>
            <a:bodyPr wrap="none" rtlCol="0">
              <a:spAutoFit/>
            </a:bodyPr>
            <a:lstStyle/>
            <a:p>
              <a:r>
                <a:rPr lang="en-US" altLang="zh-CN" sz="800" b="1" dirty="0">
                  <a:solidFill>
                    <a:srgbClr val="818181"/>
                  </a:solidFill>
                  <a:latin typeface="微软雅黑" panose="020B0503020204020204" pitchFamily="34" charset="-122"/>
                  <a:ea typeface="微软雅黑" panose="020B0503020204020204" pitchFamily="34" charset="-122"/>
                  <a:cs typeface="Leelawadee" panose="020B0502040204020203" pitchFamily="34" charset="-34"/>
                  <a:sym typeface="微软雅黑" panose="020B0503020204020204" pitchFamily="34" charset="-122"/>
                </a:rPr>
                <a:t>OPTION</a:t>
              </a:r>
              <a:endParaRPr lang="zh-CN" altLang="en-US" sz="800" b="1" dirty="0">
                <a:solidFill>
                  <a:srgbClr val="818181"/>
                </a:solidFill>
                <a:latin typeface="微软雅黑" panose="020B0503020204020204" pitchFamily="34" charset="-122"/>
                <a:ea typeface="微软雅黑" panose="020B0503020204020204" pitchFamily="34" charset="-122"/>
                <a:cs typeface="Leelawadee" panose="020B0502040204020203" pitchFamily="34" charset="-34"/>
                <a:sym typeface="微软雅黑" panose="020B0503020204020204" pitchFamily="34" charset="-122"/>
              </a:endParaRPr>
            </a:p>
          </p:txBody>
        </p:sp>
      </p:grpSp>
      <p:sp>
        <p:nvSpPr>
          <p:cNvPr id="27" name="文本框 335"/>
          <p:cNvSpPr txBox="1"/>
          <p:nvPr/>
        </p:nvSpPr>
        <p:spPr>
          <a:xfrm>
            <a:off x="1603376" y="3437737"/>
            <a:ext cx="5257798" cy="1189172"/>
          </a:xfrm>
          <a:prstGeom prst="rect">
            <a:avLst/>
          </a:prstGeom>
          <a:noFill/>
        </p:spPr>
        <p:txBody>
          <a:bodyPr wrap="square" rtlCol="0">
            <a:spAutoFit/>
          </a:bodyPr>
          <a:lstStyle/>
          <a:p>
            <a:pPr>
              <a:lnSpc>
                <a:spcPct val="132000"/>
              </a:lnSpc>
            </a:pP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在打开的</a:t>
            </a:r>
            <a:r>
              <a:rPr lang="en-US" altLang="zh-CN"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新建</a:t>
            </a:r>
            <a:r>
              <a:rPr lang="en-US" altLang="zh-CN"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Python </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软件包</a:t>
            </a:r>
            <a:r>
              <a:rPr lang="en-US" altLang="zh-CN"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对话框中输入包名称“</a:t>
            </a:r>
            <a:r>
              <a:rPr lang="en-US" altLang="zh-CN"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package01”</a:t>
            </a:r>
            <a:r>
              <a:rPr lang="zh-CN" altLang="en-US" sz="18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，然后</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按</a:t>
            </a:r>
            <a:r>
              <a:rPr lang="en-US" altLang="zh-CN"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【Enter】</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键即可完成</a:t>
            </a:r>
            <a:r>
              <a:rPr lang="en-US" altLang="zh-CN"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Python </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包的创建。</a:t>
            </a:r>
            <a:endParaRPr lang="en-US" altLang="zh-CN"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8" name="文本框 335"/>
          <p:cNvSpPr txBox="1"/>
          <p:nvPr/>
        </p:nvSpPr>
        <p:spPr>
          <a:xfrm>
            <a:off x="1603376" y="4671080"/>
            <a:ext cx="5257798" cy="1189172"/>
          </a:xfrm>
          <a:prstGeom prst="rect">
            <a:avLst/>
          </a:prstGeom>
          <a:noFill/>
        </p:spPr>
        <p:txBody>
          <a:bodyPr wrap="square" rtlCol="0">
            <a:spAutoFit/>
          </a:bodyPr>
          <a:lstStyle/>
          <a:p>
            <a:pPr>
              <a:lnSpc>
                <a:spcPct val="132000"/>
              </a:lnSpc>
            </a:pP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以同样的方法再创建另一个包“</a:t>
            </a:r>
            <a:r>
              <a:rPr lang="en-US" altLang="zh-CN"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package02”</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a:t>
            </a:r>
            <a:r>
              <a:rPr lang="en-US" altLang="zh-CN" sz="1800" dirty="0" err="1">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PyCharm</a:t>
            </a:r>
            <a:r>
              <a:rPr lang="en-US" altLang="zh-CN"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项目“</a:t>
            </a:r>
            <a:r>
              <a:rPr lang="en-US" altLang="zh-CN" sz="1800" dirty="0" err="1">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PycharmProject</a:t>
            </a:r>
            <a:r>
              <a:rPr lang="en-US" altLang="zh-CN"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中两</a:t>
            </a:r>
            <a:r>
              <a:rPr lang="zh-CN" altLang="en-US" sz="18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个包</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的结构如</a:t>
            </a:r>
            <a:r>
              <a:rPr lang="zh-CN" altLang="en-US" sz="18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图所</a:t>
            </a:r>
            <a:r>
              <a:rPr lang="zh-CN" altLang="en-US"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示</a:t>
            </a:r>
            <a:r>
              <a:rPr lang="zh-CN" altLang="en-US" sz="18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a:t>
            </a:r>
            <a:endParaRPr lang="en-US" altLang="zh-CN" sz="18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pic>
        <p:nvPicPr>
          <p:cNvPr id="29" name="图片 28"/>
          <p:cNvPicPr/>
          <p:nvPr/>
        </p:nvPicPr>
        <p:blipFill>
          <a:blip r:embed="rId4"/>
          <a:stretch>
            <a:fillRect/>
          </a:stretch>
        </p:blipFill>
        <p:spPr>
          <a:xfrm>
            <a:off x="7695563" y="4205904"/>
            <a:ext cx="2874871" cy="532116"/>
          </a:xfrm>
          <a:prstGeom prst="rect">
            <a:avLst/>
          </a:prstGeom>
        </p:spPr>
      </p:pic>
      <p:pic>
        <p:nvPicPr>
          <p:cNvPr id="30" name="图片 29"/>
          <p:cNvPicPr/>
          <p:nvPr/>
        </p:nvPicPr>
        <p:blipFill>
          <a:blip r:embed="rId5">
            <a:extLst>
              <a:ext uri="{28A0092B-C50C-407E-A947-70E740481C1C}">
                <a14:useLocalDpi xmlns:a14="http://schemas.microsoft.com/office/drawing/2010/main" val="0"/>
              </a:ext>
            </a:extLst>
          </a:blip>
          <a:stretch>
            <a:fillRect/>
          </a:stretch>
        </p:blipFill>
        <p:spPr>
          <a:xfrm>
            <a:off x="7771692" y="5053829"/>
            <a:ext cx="2679842" cy="1077876"/>
          </a:xfrm>
          <a:prstGeom prst="rect">
            <a:avLst/>
          </a:prstGeom>
        </p:spPr>
      </p:pic>
    </p:spTree>
    <p:extLst>
      <p:ext uri="{BB962C8B-B14F-4D97-AF65-F5344CB8AC3E}">
        <p14:creationId xmlns:p14="http://schemas.microsoft.com/office/powerpoint/2010/main" val="17736639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73026" y="0"/>
            <a:ext cx="12344401" cy="6859588"/>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ECECF2">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21963" tIns="60981" rIns="121963" bIns="60981"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 name="矩形 5"/>
          <p:cNvSpPr/>
          <p:nvPr/>
        </p:nvSpPr>
        <p:spPr>
          <a:xfrm>
            <a:off x="-73025" y="565785"/>
            <a:ext cx="12344400" cy="1076960"/>
          </a:xfrm>
          <a:prstGeom prst="rect">
            <a:avLst/>
          </a:prstGeom>
          <a:solidFill>
            <a:srgbClr val="1A8A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2" name="Rectangle 3"/>
          <p:cNvSpPr txBox="1">
            <a:spLocks noRot="1" noChangeArrowheads="1"/>
          </p:cNvSpPr>
          <p:nvPr/>
        </p:nvSpPr>
        <p:spPr>
          <a:xfrm>
            <a:off x="-85726" y="1642914"/>
            <a:ext cx="5797549" cy="4270375"/>
          </a:xfrm>
          <a:prstGeom prst="rect">
            <a:avLst/>
          </a:prstGeom>
        </p:spPr>
        <p:txBody>
          <a:bodyPr vert="horz" lIns="121917" tIns="60958" rIns="121917" bIns="60958" rtlCol="0">
            <a:normAutofit/>
          </a:bodyPr>
          <a:lstStyle>
            <a:lvl1pPr marL="457200" indent="-457200" algn="l" defTabSz="1219835" rtl="0" eaLnBrk="1" latinLnBrk="0" hangingPunct="1">
              <a:spcBef>
                <a:spcPct val="20000"/>
              </a:spcBef>
              <a:buSzPct val="80000"/>
              <a:buFont typeface="Wingdings" panose="05000000000000000000" pitchFamily="2" charset="2"/>
              <a:buChar char="l"/>
              <a:defRPr sz="2000" kern="1200">
                <a:solidFill>
                  <a:schemeClr val="tx1"/>
                </a:solidFill>
                <a:latin typeface="+mn-lt"/>
                <a:ea typeface="+mn-ea"/>
                <a:cs typeface="+mn-cs"/>
              </a:defRPr>
            </a:lvl1pPr>
            <a:lvl2pPr marL="991235" indent="-381000" algn="l" defTabSz="1219835"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1524635" indent="-304800" algn="l" defTabSz="1219835"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2134235" indent="-304800" algn="l" defTabSz="1219835"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744470" indent="-304800" algn="l" defTabSz="1219835"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3354070" indent="-304800" algn="l" defTabSz="1219835"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6pPr>
            <a:lvl7pPr marL="3963670" indent="-304800" algn="l" defTabSz="1219835"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7pPr>
            <a:lvl8pPr marL="4573905" indent="-304800" algn="l" defTabSz="1219835"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8pPr>
            <a:lvl9pPr marL="5183505" indent="-304800" algn="l" defTabSz="1219835"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9pPr>
          </a:lstStyle>
          <a:p>
            <a:endParaRPr lang="zh-CN" altLang="en-US"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7" name="TextBox 1"/>
          <p:cNvSpPr txBox="1"/>
          <p:nvPr/>
        </p:nvSpPr>
        <p:spPr>
          <a:xfrm>
            <a:off x="2289175" y="635737"/>
            <a:ext cx="1641475" cy="82364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60981" rtlCol="0">
            <a:spAutoFit/>
          </a:bodyPr>
          <a:lstStyle/>
          <a:p>
            <a:pPr>
              <a:lnSpc>
                <a:spcPts val="6935"/>
              </a:lnSpc>
            </a:pPr>
            <a:r>
              <a:rPr lang="zh-CN" altLang="en-US" sz="3200" dirty="0">
                <a:solidFill>
                  <a:schemeClr val="bg1"/>
                </a:solidFill>
                <a:latin typeface="微软雅黑" panose="020B0503020204020204" pitchFamily="34" charset="-122"/>
                <a:ea typeface="微软雅黑" panose="020B0503020204020204" pitchFamily="34" charset="-122"/>
                <a:cs typeface="Microsoft YaHei UI" panose="020B0503020204020204" pitchFamily="18" charset="-122"/>
                <a:sym typeface="微软雅黑" panose="020B0503020204020204" pitchFamily="34" charset="-122"/>
              </a:rPr>
              <a:t>循序渐进</a:t>
            </a:r>
          </a:p>
        </p:txBody>
      </p:sp>
      <p:sp>
        <p:nvSpPr>
          <p:cNvPr id="8" name="矩形 7"/>
          <p:cNvSpPr/>
          <p:nvPr/>
        </p:nvSpPr>
        <p:spPr>
          <a:xfrm>
            <a:off x="1527175" y="652145"/>
            <a:ext cx="304800" cy="914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20" name="组合 19"/>
          <p:cNvGrpSpPr/>
          <p:nvPr/>
        </p:nvGrpSpPr>
        <p:grpSpPr>
          <a:xfrm>
            <a:off x="0" y="2286635"/>
            <a:ext cx="1690370" cy="1022350"/>
            <a:chOff x="25399" y="883487"/>
            <a:chExt cx="3581401" cy="1022307"/>
          </a:xfrm>
        </p:grpSpPr>
        <p:cxnSp>
          <p:nvCxnSpPr>
            <p:cNvPr id="21" name="直接连接符 20"/>
            <p:cNvCxnSpPr/>
            <p:nvPr/>
          </p:nvCxnSpPr>
          <p:spPr>
            <a:xfrm>
              <a:off x="25399" y="883487"/>
              <a:ext cx="3581401"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25399" y="1040650"/>
              <a:ext cx="3581401"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a:off x="25399" y="1212100"/>
              <a:ext cx="3581401"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a:xfrm>
              <a:off x="25399" y="1405731"/>
              <a:ext cx="3581401"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a:off x="25399" y="1577181"/>
              <a:ext cx="3581401"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a:off x="25399" y="1734344"/>
              <a:ext cx="3581401"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25399" y="1905794"/>
              <a:ext cx="3581401" cy="0"/>
            </a:xfrm>
            <a:prstGeom prst="line">
              <a:avLst/>
            </a:prstGeom>
            <a:ln w="19050"/>
          </p:spPr>
          <p:style>
            <a:lnRef idx="1">
              <a:schemeClr val="accent1"/>
            </a:lnRef>
            <a:fillRef idx="0">
              <a:schemeClr val="accent1"/>
            </a:fillRef>
            <a:effectRef idx="0">
              <a:schemeClr val="accent1"/>
            </a:effectRef>
            <a:fontRef idx="minor">
              <a:schemeClr val="tx1"/>
            </a:fontRef>
          </p:style>
        </p:cxnSp>
      </p:grpSp>
      <p:graphicFrame>
        <p:nvGraphicFramePr>
          <p:cNvPr id="29" name="表格 28"/>
          <p:cNvGraphicFramePr>
            <a:graphicFrameLocks noGrp="1"/>
          </p:cNvGraphicFramePr>
          <p:nvPr>
            <p:custDataLst>
              <p:tags r:id="rId1"/>
            </p:custDataLst>
            <p:extLst>
              <p:ext uri="{D42A27DB-BD31-4B8C-83A1-F6EECF244321}">
                <p14:modId xmlns:p14="http://schemas.microsoft.com/office/powerpoint/2010/main" val="1064297009"/>
              </p:ext>
            </p:extLst>
          </p:nvPr>
        </p:nvGraphicFramePr>
        <p:xfrm>
          <a:off x="2289174" y="2210435"/>
          <a:ext cx="9296401" cy="4527872"/>
        </p:xfrm>
        <a:graphic>
          <a:graphicData uri="http://schemas.openxmlformats.org/drawingml/2006/table">
            <a:tbl>
              <a:tblPr firstRow="1" bandRow="1">
                <a:tableStyleId>{3B4B98B0-60AC-42C2-AFA5-B58CD77FA1E5}</a:tableStyleId>
              </a:tblPr>
              <a:tblGrid>
                <a:gridCol w="4724401">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2628">
                <a:tc>
                  <a:txBody>
                    <a:bodyPr/>
                    <a:lstStyle/>
                    <a:p>
                      <a:pPr indent="0" algn="l"/>
                      <a:r>
                        <a:rPr lang="zh-CN" altLang="en-US" sz="1400" dirty="0" smtClean="0">
                          <a:latin typeface="微软雅黑" panose="020B0503020204020204" pitchFamily="34" charset="-122"/>
                          <a:ea typeface="微软雅黑" panose="020B0503020204020204" pitchFamily="34" charset="-122"/>
                          <a:sym typeface="微软雅黑" panose="020B0503020204020204" pitchFamily="34" charset="-122"/>
                        </a:rPr>
                        <a:t>知识要点</a:t>
                      </a:r>
                    </a:p>
                  </a:txBody>
                  <a:tcPr/>
                </a:tc>
                <a:tc>
                  <a:txBody>
                    <a:bodyPr/>
                    <a:lstStyle>
                      <a:lvl1pPr marL="342900" indent="-342900" algn="l">
                        <a:spcBef>
                          <a:spcPct val="20000"/>
                        </a:spcBef>
                        <a:defRPr sz="2000" b="1">
                          <a:solidFill>
                            <a:schemeClr val="tx1"/>
                          </a:solidFill>
                          <a:latin typeface="Arial" panose="020B0604020202020204" pitchFamily="34" charset="0"/>
                          <a:ea typeface="黑体" panose="02010609060101010101" pitchFamily="49" charset="-122"/>
                        </a:defRPr>
                      </a:lvl1pPr>
                      <a:lvl2pPr marL="742950" indent="-285750" algn="l">
                        <a:spcBef>
                          <a:spcPct val="20000"/>
                        </a:spcBef>
                        <a:defRPr b="1">
                          <a:solidFill>
                            <a:schemeClr val="tx1"/>
                          </a:solidFill>
                          <a:latin typeface="Arial" panose="020B0604020202020204" pitchFamily="34" charset="0"/>
                          <a:ea typeface="黑体" panose="02010609060101010101" pitchFamily="49" charset="-122"/>
                        </a:defRPr>
                      </a:lvl2pPr>
                      <a:lvl3pPr marL="1143000" indent="-228600" algn="l">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lgn="l">
                        <a:spcBef>
                          <a:spcPct val="20000"/>
                        </a:spcBef>
                        <a:defRPr>
                          <a:solidFill>
                            <a:schemeClr val="tx1"/>
                          </a:solidFill>
                          <a:latin typeface="Arial" panose="020B0604020202020204" pitchFamily="34" charset="0"/>
                          <a:ea typeface="宋体" panose="02010600030101010101" pitchFamily="2" charset="-122"/>
                        </a:defRPr>
                      </a:lvl4pPr>
                      <a:lvl5pPr marL="2057400" indent="-228600" algn="l">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zh-CN" altLang="en-US" sz="1400" b="0" i="0" u="none" strike="noStrike" cap="none" normalizeH="0" baseline="0" dirty="0">
                        <a:ln>
                          <a:noFill/>
                        </a:ln>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sym typeface="微软雅黑" panose="020B0503020204020204" pitchFamily="34" charset="-122"/>
                      </a:endParaRPr>
                    </a:p>
                  </a:txBody>
                  <a:tcPr marT="45725" marB="45725" anchor="ctr" horzOverflow="overflow"/>
                </a:tc>
                <a:extLst>
                  <a:ext uri="{0D108BD9-81ED-4DB2-BD59-A6C34878D82A}">
                    <a16:rowId xmlns:a16="http://schemas.microsoft.com/office/drawing/2014/main" val="10000"/>
                  </a:ext>
                </a:extLst>
              </a:tr>
              <a:tr h="4155244">
                <a:tc>
                  <a:txBody>
                    <a:bodyPr/>
                    <a:lstStyle/>
                    <a:p>
                      <a:pPr marL="0" marR="0" lvl="0" indent="0" algn="l" defTabSz="914400" rtl="0" fontAlgn="base">
                        <a:lnSpc>
                          <a:spcPct val="150000"/>
                        </a:lnSpc>
                        <a:spcBef>
                          <a:spcPts val="0"/>
                        </a:spcBef>
                        <a:spcAft>
                          <a:spcPct val="0"/>
                        </a:spcAft>
                        <a:buClrTx/>
                        <a:buSzTx/>
                        <a:buFontTx/>
                        <a:buNone/>
                      </a:pPr>
                      <a:r>
                        <a:rPr kumimoji="0" lang="en-US" altLang="zh-CN" sz="1600" b="1" u="none" strike="noStrike" kern="1200" cap="none" normalizeH="0" baseline="0" dirty="0" smtClean="0">
                          <a:ln>
                            <a:noFill/>
                          </a:ln>
                          <a:solidFill>
                            <a:srgbClr val="3A4187"/>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5.1 Python</a:t>
                      </a:r>
                      <a:r>
                        <a:rPr kumimoji="0" lang="zh-CN" altLang="en-US" sz="1600" b="1" u="none" strike="noStrike" kern="1200" cap="none" normalizeH="0" baseline="0" dirty="0" smtClean="0">
                          <a:ln>
                            <a:noFill/>
                          </a:ln>
                          <a:solidFill>
                            <a:srgbClr val="3A4187"/>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数学函数的应用</a:t>
                      </a:r>
                      <a:endParaRPr kumimoji="0" lang="en-US" altLang="zh-CN" sz="1600" b="1" u="none" strike="noStrike" kern="1200" cap="none" normalizeH="0" baseline="0" dirty="0" smtClean="0">
                        <a:ln>
                          <a:noFill/>
                        </a:ln>
                        <a:solidFill>
                          <a:srgbClr val="3A4187"/>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5.1.1 Python</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数学常量</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5.1.2 Python</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常用数学运算函数</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任务</a:t>
                      </a: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5-1】</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编写程序绘制爱心</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eaLnBrk="1" fontAlgn="base" latinLnBrk="0" hangingPunct="1">
                        <a:lnSpc>
                          <a:spcPct val="150000"/>
                        </a:lnSpc>
                        <a:spcBef>
                          <a:spcPts val="0"/>
                        </a:spcBef>
                        <a:spcAft>
                          <a:spcPct val="0"/>
                        </a:spcAft>
                        <a:buClrTx/>
                        <a:buSzTx/>
                        <a:buFontTx/>
                        <a:buNone/>
                      </a:pPr>
                      <a:r>
                        <a:rPr kumimoji="0" lang="en-US" altLang="zh-CN" sz="1600" b="1"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5.2 Python</a:t>
                      </a:r>
                      <a:r>
                        <a:rPr kumimoji="0" lang="zh-CN" altLang="en-US" sz="1600" b="1"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函数的定义与调用</a:t>
                      </a:r>
                      <a:endParaRPr kumimoji="0" lang="en-US" altLang="zh-CN" sz="1600" b="1"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5.2.1 </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定义函数</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5.2.2 </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调用函数</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任务</a:t>
                      </a: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5-2】</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定义函数计算总金额、优惠金额和实付金额等数据</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eaLnBrk="1" fontAlgn="base" latinLnBrk="0" hangingPunct="1">
                        <a:lnSpc>
                          <a:spcPct val="150000"/>
                        </a:lnSpc>
                        <a:spcBef>
                          <a:spcPts val="0"/>
                        </a:spcBef>
                        <a:spcAft>
                          <a:spcPct val="0"/>
                        </a:spcAft>
                        <a:buClrTx/>
                        <a:buSzTx/>
                        <a:buFontTx/>
                        <a:buNone/>
                      </a:pPr>
                      <a:r>
                        <a:rPr kumimoji="0" lang="en-US" altLang="zh-CN" sz="1600" b="1"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5.3 Python</a:t>
                      </a:r>
                      <a:r>
                        <a:rPr kumimoji="0" lang="zh-CN" altLang="en-US" sz="1600" b="1"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函数的参数</a:t>
                      </a:r>
                      <a:endParaRPr kumimoji="0" lang="en-US" altLang="zh-CN" sz="1600" b="1"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5.3.1 Python</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函数的参数传递</a:t>
                      </a:r>
                      <a:endParaRPr kumimoji="0" lang="en-US" altLang="zh-CN" sz="14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txBody>
                  <a:tcPr anchor="ctr"/>
                </a:tc>
                <a:tc>
                  <a:txBody>
                    <a:bodyPr/>
                    <a:lstStyle/>
                    <a:p>
                      <a:pPr marL="0" marR="0" lvl="0" indent="0" algn="l" defTabSz="914400" rtl="0" eaLnBrk="1" fontAlgn="base" latinLnBrk="0" hangingPunct="1">
                        <a:lnSpc>
                          <a:spcPct val="150000"/>
                        </a:lnSpc>
                        <a:spcBef>
                          <a:spcPts val="0"/>
                        </a:spcBef>
                        <a:spcAft>
                          <a:spcPct val="0"/>
                        </a:spcAft>
                        <a:buClrTx/>
                        <a:buSzTx/>
                        <a:buFontTx/>
                        <a:buNone/>
                        <a:tabLst/>
                        <a:defRPr/>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5.3.2 Python</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函数的参数类型</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eaLnBrk="1" fontAlgn="base" latinLnBrk="0" hangingPunct="1">
                        <a:lnSpc>
                          <a:spcPct val="150000"/>
                        </a:lnSpc>
                        <a:spcBef>
                          <a:spcPts val="0"/>
                        </a:spcBef>
                        <a:spcAft>
                          <a:spcPct val="0"/>
                        </a:spcAft>
                        <a:buClrTx/>
                        <a:buSzTx/>
                        <a:buFontTx/>
                        <a:buNone/>
                      </a:pPr>
                      <a:r>
                        <a:rPr kumimoji="0" lang="en-US" altLang="zh-CN" sz="1600" b="1"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5.4 </a:t>
                      </a:r>
                      <a:r>
                        <a:rPr kumimoji="0" lang="zh-CN" altLang="en-US" sz="1600" b="1"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函数变量的作用域</a:t>
                      </a:r>
                      <a:endParaRPr kumimoji="0" lang="en-US" altLang="zh-CN" sz="1600" b="1"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eaLnBrk="1" fontAlgn="base" latinLnBrk="0" hangingPunct="1">
                        <a:lnSpc>
                          <a:spcPct val="150000"/>
                        </a:lnSpc>
                        <a:spcBef>
                          <a:spcPts val="0"/>
                        </a:spcBef>
                        <a:spcAft>
                          <a:spcPct val="0"/>
                        </a:spcAft>
                        <a:buClrTx/>
                        <a:buSzTx/>
                        <a:buFontTx/>
                        <a:buNone/>
                      </a:pPr>
                      <a:r>
                        <a:rPr kumimoji="0" lang="en-US" altLang="zh-CN" sz="1600" b="1"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5.5 Python</a:t>
                      </a:r>
                      <a:r>
                        <a:rPr kumimoji="0" lang="zh-CN" altLang="en-US" sz="1600" b="1"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模块的创建与导入</a:t>
                      </a:r>
                      <a:endParaRPr kumimoji="0" lang="en-US" altLang="zh-CN" sz="1600" b="1"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5.5.1 </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创建模块</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5.5.2 </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导入模块</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5.5.3 </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导入与使用</a:t>
                      </a: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Python</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的标准模块</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5.5.4 </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使用内置函数</a:t>
                      </a:r>
                      <a:r>
                        <a:rPr kumimoji="0" lang="en-US" altLang="zh-CN" sz="1600" b="0" u="none" strike="noStrike" kern="1200" cap="none" normalizeH="0" baseline="0" dirty="0" err="1"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dir</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5.5.5 __name__</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属性</a:t>
                      </a:r>
                      <a:endPar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eaLnBrk="1" fontAlgn="base" latinLnBrk="0" hangingPunct="1">
                        <a:lnSpc>
                          <a:spcPct val="150000"/>
                        </a:lnSpc>
                        <a:spcBef>
                          <a:spcPts val="0"/>
                        </a:spcBef>
                        <a:spcAft>
                          <a:spcPct val="0"/>
                        </a:spcAft>
                        <a:buClrTx/>
                        <a:buSzTx/>
                        <a:buFontTx/>
                        <a:buNone/>
                      </a:pPr>
                      <a:r>
                        <a:rPr kumimoji="0" lang="en-US" altLang="zh-CN" sz="1600" b="1"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5.6 Python</a:t>
                      </a:r>
                      <a:r>
                        <a:rPr kumimoji="0" lang="zh-CN" altLang="en-US" sz="1600" b="1"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中创建与使用包</a:t>
                      </a:r>
                      <a:endParaRPr kumimoji="0" lang="en-US" altLang="zh-CN" sz="1600" b="1"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endParaRP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5.6.1 </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创建包</a:t>
                      </a:r>
                    </a:p>
                    <a:p>
                      <a:pPr marL="0" marR="0" lvl="0" indent="0" algn="l" defTabSz="914400" rtl="0" fontAlgn="base">
                        <a:lnSpc>
                          <a:spcPct val="150000"/>
                        </a:lnSpc>
                        <a:spcBef>
                          <a:spcPts val="0"/>
                        </a:spcBef>
                        <a:spcAft>
                          <a:spcPct val="0"/>
                        </a:spcAft>
                        <a:buClrTx/>
                        <a:buSzTx/>
                        <a:buFontTx/>
                        <a:buNone/>
                      </a:pPr>
                      <a:r>
                        <a:rPr kumimoji="0" lang="en-US" altLang="zh-CN"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5.6.2 </a:t>
                      </a:r>
                      <a:r>
                        <a:rPr kumimoji="0" lang="zh-CN" altLang="en-US" sz="1600" b="0" u="none" strike="noStrike" kern="1200"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使用包</a:t>
                      </a:r>
                      <a:endParaRPr kumimoji="0" lang="zh-CN" altLang="en-US" sz="1600" b="0" i="0" u="none" strike="noStrike"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sym typeface="微软雅黑" panose="020B0503020204020204" pitchFamily="34" charset="-122"/>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84545617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latin typeface="微软雅黑" panose="020B0503020204020204" pitchFamily="34" charset="-122"/>
                <a:ea typeface="微软雅黑" panose="020B0503020204020204" pitchFamily="34" charset="-122"/>
                <a:sym typeface="微软雅黑" panose="020B0503020204020204" pitchFamily="34" charset="-122"/>
              </a:rPr>
              <a:t>5.6.1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创建包</a:t>
            </a:r>
          </a:p>
        </p:txBody>
      </p:sp>
      <p:grpSp>
        <p:nvGrpSpPr>
          <p:cNvPr id="15" name="组合 14"/>
          <p:cNvGrpSpPr/>
          <p:nvPr/>
        </p:nvGrpSpPr>
        <p:grpSpPr>
          <a:xfrm>
            <a:off x="774696" y="1383116"/>
            <a:ext cx="603050" cy="626655"/>
            <a:chOff x="6242320" y="1105727"/>
            <a:chExt cx="602736" cy="626656"/>
          </a:xfrm>
        </p:grpSpPr>
        <p:sp>
          <p:nvSpPr>
            <p:cNvPr id="16" name="TextBox 6"/>
            <p:cNvSpPr txBox="1"/>
            <p:nvPr/>
          </p:nvSpPr>
          <p:spPr>
            <a:xfrm>
              <a:off x="6327224" y="1105727"/>
              <a:ext cx="517832" cy="492444"/>
            </a:xfrm>
            <a:prstGeom prst="rect">
              <a:avLst/>
            </a:prstGeom>
            <a:noFill/>
          </p:spPr>
          <p:txBody>
            <a:bodyPr vert="horz" wrap="square" lIns="0" tIns="0" rIns="0" bIns="0" rtlCol="0" anchor="ctr">
              <a:spAutoFit/>
            </a:bodyPr>
            <a:lstStyle/>
            <a:p>
              <a:pPr algn="l"/>
              <a:r>
                <a:rPr lang="en-US" altLang="zh-CN" sz="3200" dirty="0" smtClean="0">
                  <a:solidFill>
                    <a:srgbClr val="92D050"/>
                  </a:solidFill>
                  <a:latin typeface="微软雅黑" panose="020B0503020204020204" pitchFamily="34" charset="-122"/>
                  <a:ea typeface="微软雅黑" panose="020B0503020204020204" pitchFamily="34" charset="-122"/>
                  <a:sym typeface="微软雅黑" panose="020B0503020204020204" pitchFamily="34" charset="-122"/>
                </a:rPr>
                <a:t>03</a:t>
              </a:r>
              <a:endParaRPr lang="zh-CN" altLang="en-US" sz="3200" dirty="0">
                <a:solidFill>
                  <a:srgbClr val="92D05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7" name="文本框 22"/>
            <p:cNvSpPr txBox="1"/>
            <p:nvPr/>
          </p:nvSpPr>
          <p:spPr>
            <a:xfrm>
              <a:off x="6242320" y="1516939"/>
              <a:ext cx="602736" cy="215444"/>
            </a:xfrm>
            <a:prstGeom prst="rect">
              <a:avLst/>
            </a:prstGeom>
            <a:noFill/>
          </p:spPr>
          <p:txBody>
            <a:bodyPr wrap="none" rtlCol="0">
              <a:spAutoFit/>
            </a:bodyPr>
            <a:lstStyle/>
            <a:p>
              <a:r>
                <a:rPr lang="en-US" altLang="zh-CN" sz="800" b="1" dirty="0">
                  <a:solidFill>
                    <a:srgbClr val="818181"/>
                  </a:solidFill>
                  <a:latin typeface="微软雅黑" panose="020B0503020204020204" pitchFamily="34" charset="-122"/>
                  <a:ea typeface="微软雅黑" panose="020B0503020204020204" pitchFamily="34" charset="-122"/>
                  <a:cs typeface="Leelawadee" panose="020B0502040204020203" pitchFamily="34" charset="-34"/>
                  <a:sym typeface="微软雅黑" panose="020B0503020204020204" pitchFamily="34" charset="-122"/>
                </a:rPr>
                <a:t>OPTION</a:t>
              </a:r>
              <a:endParaRPr lang="zh-CN" altLang="en-US" sz="800" b="1" dirty="0">
                <a:solidFill>
                  <a:srgbClr val="818181"/>
                </a:solidFill>
                <a:latin typeface="微软雅黑" panose="020B0503020204020204" pitchFamily="34" charset="-122"/>
                <a:ea typeface="微软雅黑" panose="020B0503020204020204" pitchFamily="34" charset="-122"/>
                <a:cs typeface="Leelawadee" panose="020B0502040204020203" pitchFamily="34" charset="-34"/>
                <a:sym typeface="微软雅黑" panose="020B0503020204020204" pitchFamily="34" charset="-122"/>
              </a:endParaRPr>
            </a:p>
          </p:txBody>
        </p:sp>
      </p:grpSp>
      <p:sp>
        <p:nvSpPr>
          <p:cNvPr id="19" name="文本框 335"/>
          <p:cNvSpPr txBox="1"/>
          <p:nvPr/>
        </p:nvSpPr>
        <p:spPr>
          <a:xfrm>
            <a:off x="1603375" y="1380337"/>
            <a:ext cx="5257799" cy="421526"/>
          </a:xfrm>
          <a:prstGeom prst="rect">
            <a:avLst/>
          </a:prstGeom>
          <a:noFill/>
        </p:spPr>
        <p:txBody>
          <a:bodyPr wrap="square" rtlCol="0">
            <a:spAutoFit/>
          </a:bodyPr>
          <a:lstStyle/>
          <a:p>
            <a:pPr>
              <a:lnSpc>
                <a:spcPct val="132000"/>
              </a:lnSpc>
            </a:pPr>
            <a:r>
              <a:rPr lang="zh-CN" altLang="en-US" sz="1800" b="1" dirty="0" smtClean="0">
                <a:solidFill>
                  <a:srgbClr val="92D050"/>
                </a:solidFill>
                <a:latin typeface="微软雅黑" panose="020B0503020204020204" pitchFamily="34" charset="-122"/>
                <a:ea typeface="微软雅黑" panose="020B0503020204020204" pitchFamily="34" charset="-122"/>
                <a:sym typeface="微软雅黑" panose="020B0503020204020204" pitchFamily="34" charset="-122"/>
              </a:rPr>
              <a:t>在</a:t>
            </a:r>
            <a:r>
              <a:rPr lang="zh-CN" altLang="en-US" sz="1800" b="1" dirty="0">
                <a:solidFill>
                  <a:srgbClr val="92D050"/>
                </a:solidFill>
                <a:latin typeface="微软雅黑" panose="020B0503020204020204" pitchFamily="34" charset="-122"/>
                <a:ea typeface="微软雅黑" panose="020B0503020204020204" pitchFamily="34" charset="-122"/>
                <a:sym typeface="微软雅黑" panose="020B0503020204020204" pitchFamily="34" charset="-122"/>
              </a:rPr>
              <a:t>包中创建模块。</a:t>
            </a:r>
            <a:endParaRPr lang="en-US" altLang="zh-CN" sz="1800" b="1" dirty="0">
              <a:solidFill>
                <a:srgbClr val="92D05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8" name="文本框 335"/>
          <p:cNvSpPr txBox="1"/>
          <p:nvPr/>
        </p:nvSpPr>
        <p:spPr>
          <a:xfrm>
            <a:off x="1603375" y="1894687"/>
            <a:ext cx="9677400" cy="2042482"/>
          </a:xfrm>
          <a:prstGeom prst="rect">
            <a:avLst/>
          </a:prstGeom>
          <a:noFill/>
        </p:spPr>
        <p:txBody>
          <a:bodyPr wrap="square" rtlCol="0">
            <a:spAutoFit/>
          </a:bodyPr>
          <a:lstStyle/>
          <a:p>
            <a:pPr>
              <a:lnSpc>
                <a:spcPct val="132000"/>
              </a:lnSpc>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包“</a:t>
            </a:r>
            <a:r>
              <a:rPr lang="en-US" altLang="zh-CN"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package01”</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创建完成后，就可以在该包中创建所需的模块了，这里创建</a:t>
            </a:r>
            <a:r>
              <a:rPr lang="zh-CN" altLang="en-US" sz="16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模块“</a:t>
            </a:r>
            <a:r>
              <a:rPr lang="en-US" altLang="zh-CN"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myModule01.py”</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。在</a:t>
            </a:r>
            <a:r>
              <a:rPr lang="en-US" altLang="zh-CN" sz="1600" dirty="0" err="1">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PyCharm</a:t>
            </a:r>
            <a:r>
              <a:rPr lang="en-US" altLang="zh-CN"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窗口中右击已创建好的</a:t>
            </a:r>
            <a:r>
              <a:rPr lang="en-US" altLang="zh-CN" sz="1600" dirty="0" err="1">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PyCharm</a:t>
            </a:r>
            <a:r>
              <a:rPr lang="en-US" altLang="zh-CN"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包“</a:t>
            </a:r>
            <a:r>
              <a:rPr lang="en-US" altLang="zh-CN"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package01”</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，在弹出</a:t>
            </a:r>
            <a:r>
              <a:rPr lang="zh-CN" altLang="en-US" sz="16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的快捷</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菜单中选择</a:t>
            </a:r>
            <a:r>
              <a:rPr lang="en-US" altLang="zh-CN"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新建</a:t>
            </a:r>
            <a:r>
              <a:rPr lang="en-US" altLang="zh-CN"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】-【Python </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文件</a:t>
            </a:r>
            <a:r>
              <a:rPr lang="en-US" altLang="zh-CN"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命令，在打开的</a:t>
            </a:r>
            <a:r>
              <a:rPr lang="en-US" altLang="zh-CN"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新建</a:t>
            </a:r>
            <a:r>
              <a:rPr lang="en-US" altLang="zh-CN"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Python </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文件</a:t>
            </a:r>
            <a:r>
              <a:rPr lang="en-US" altLang="zh-CN"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对话框中输入</a:t>
            </a:r>
            <a:r>
              <a:rPr lang="en-US" altLang="zh-CN"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Python </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模块名称“</a:t>
            </a:r>
            <a:r>
              <a:rPr lang="en-US" altLang="zh-CN"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myModule01.py”</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，然后双击</a:t>
            </a:r>
            <a:r>
              <a:rPr lang="en-US" altLang="zh-CN"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【Python </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文件</a:t>
            </a:r>
            <a:r>
              <a:rPr lang="en-US" altLang="zh-CN"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选项，完成</a:t>
            </a:r>
            <a:r>
              <a:rPr lang="en-US" altLang="zh-CN"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Python </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模块</a:t>
            </a:r>
            <a:r>
              <a:rPr lang="zh-CN" altLang="en-US" sz="16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的新建</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a:t>
            </a:r>
          </a:p>
          <a:p>
            <a:pPr>
              <a:lnSpc>
                <a:spcPct val="132000"/>
              </a:lnSpc>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同样，包“</a:t>
            </a:r>
            <a:r>
              <a:rPr lang="en-US" altLang="zh-CN"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package02”</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创建完成后，就可以在该包中创建所需的模块了，这里创建</a:t>
            </a:r>
            <a:r>
              <a:rPr lang="zh-CN" altLang="en-US" sz="16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模块</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a:t>
            </a:r>
            <a:r>
              <a:rPr lang="en-US" altLang="zh-CN" sz="16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myModule02.py”</a:t>
            </a:r>
          </a:p>
        </p:txBody>
      </p:sp>
      <p:grpSp>
        <p:nvGrpSpPr>
          <p:cNvPr id="20" name="组合 19"/>
          <p:cNvGrpSpPr/>
          <p:nvPr/>
        </p:nvGrpSpPr>
        <p:grpSpPr>
          <a:xfrm>
            <a:off x="774696" y="4056685"/>
            <a:ext cx="603050" cy="626655"/>
            <a:chOff x="6242320" y="1105727"/>
            <a:chExt cx="602736" cy="626656"/>
          </a:xfrm>
        </p:grpSpPr>
        <p:sp>
          <p:nvSpPr>
            <p:cNvPr id="21" name="TextBox 6"/>
            <p:cNvSpPr txBox="1"/>
            <p:nvPr/>
          </p:nvSpPr>
          <p:spPr>
            <a:xfrm>
              <a:off x="6327224" y="1105727"/>
              <a:ext cx="517832" cy="492444"/>
            </a:xfrm>
            <a:prstGeom prst="rect">
              <a:avLst/>
            </a:prstGeom>
            <a:noFill/>
          </p:spPr>
          <p:txBody>
            <a:bodyPr vert="horz" wrap="square" lIns="0" tIns="0" rIns="0" bIns="0" rtlCol="0" anchor="ctr">
              <a:spAutoFit/>
            </a:bodyPr>
            <a:lstStyle/>
            <a:p>
              <a:pPr algn="l"/>
              <a:r>
                <a:rPr lang="en-US" altLang="zh-CN" sz="3200" dirty="0" smtClean="0">
                  <a:solidFill>
                    <a:srgbClr val="3A4187"/>
                  </a:solidFill>
                  <a:latin typeface="微软雅黑" panose="020B0503020204020204" pitchFamily="34" charset="-122"/>
                  <a:ea typeface="微软雅黑" panose="020B0503020204020204" pitchFamily="34" charset="-122"/>
                  <a:sym typeface="微软雅黑" panose="020B0503020204020204" pitchFamily="34" charset="-122"/>
                </a:rPr>
                <a:t>04</a:t>
              </a:r>
              <a:endParaRPr lang="zh-CN" altLang="en-US" sz="3200" dirty="0">
                <a:solidFill>
                  <a:srgbClr val="3A4187"/>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1" name="文本框 22"/>
            <p:cNvSpPr txBox="1"/>
            <p:nvPr/>
          </p:nvSpPr>
          <p:spPr>
            <a:xfrm>
              <a:off x="6242320" y="1516939"/>
              <a:ext cx="602736" cy="215444"/>
            </a:xfrm>
            <a:prstGeom prst="rect">
              <a:avLst/>
            </a:prstGeom>
            <a:noFill/>
          </p:spPr>
          <p:txBody>
            <a:bodyPr wrap="none" rtlCol="0">
              <a:spAutoFit/>
            </a:bodyPr>
            <a:lstStyle/>
            <a:p>
              <a:r>
                <a:rPr lang="en-US" altLang="zh-CN" sz="800" b="1" dirty="0">
                  <a:solidFill>
                    <a:srgbClr val="818181"/>
                  </a:solidFill>
                  <a:latin typeface="微软雅黑" panose="020B0503020204020204" pitchFamily="34" charset="-122"/>
                  <a:ea typeface="微软雅黑" panose="020B0503020204020204" pitchFamily="34" charset="-122"/>
                  <a:cs typeface="Leelawadee" panose="020B0502040204020203" pitchFamily="34" charset="-34"/>
                  <a:sym typeface="微软雅黑" panose="020B0503020204020204" pitchFamily="34" charset="-122"/>
                </a:rPr>
                <a:t>OPTION</a:t>
              </a:r>
              <a:endParaRPr lang="zh-CN" altLang="en-US" sz="800" b="1" dirty="0">
                <a:solidFill>
                  <a:srgbClr val="818181"/>
                </a:solidFill>
                <a:latin typeface="微软雅黑" panose="020B0503020204020204" pitchFamily="34" charset="-122"/>
                <a:ea typeface="微软雅黑" panose="020B0503020204020204" pitchFamily="34" charset="-122"/>
                <a:cs typeface="Leelawadee" panose="020B0502040204020203" pitchFamily="34" charset="-34"/>
                <a:sym typeface="微软雅黑" panose="020B0503020204020204" pitchFamily="34" charset="-122"/>
              </a:endParaRPr>
            </a:p>
          </p:txBody>
        </p:sp>
      </p:grpSp>
      <p:sp>
        <p:nvSpPr>
          <p:cNvPr id="32" name="文本框 335"/>
          <p:cNvSpPr txBox="1"/>
          <p:nvPr/>
        </p:nvSpPr>
        <p:spPr>
          <a:xfrm>
            <a:off x="1603375" y="4053906"/>
            <a:ext cx="5257799" cy="421526"/>
          </a:xfrm>
          <a:prstGeom prst="rect">
            <a:avLst/>
          </a:prstGeom>
          <a:noFill/>
        </p:spPr>
        <p:txBody>
          <a:bodyPr wrap="square" rtlCol="0">
            <a:spAutoFit/>
          </a:bodyPr>
          <a:lstStyle/>
          <a:p>
            <a:pPr>
              <a:lnSpc>
                <a:spcPct val="132000"/>
              </a:lnSpc>
            </a:pPr>
            <a:r>
              <a:rPr lang="zh-CN" altLang="en-US" sz="1800" b="1" dirty="0">
                <a:solidFill>
                  <a:srgbClr val="3A4187"/>
                </a:solidFill>
                <a:latin typeface="微软雅黑" panose="020B0503020204020204" pitchFamily="34" charset="-122"/>
                <a:ea typeface="微软雅黑" panose="020B0503020204020204" pitchFamily="34" charset="-122"/>
                <a:sym typeface="微软雅黑" panose="020B0503020204020204" pitchFamily="34" charset="-122"/>
              </a:rPr>
              <a:t>编写包中模块“</a:t>
            </a:r>
            <a:r>
              <a:rPr lang="en-US" altLang="zh-CN" sz="1800" b="1" dirty="0">
                <a:solidFill>
                  <a:srgbClr val="3A4187"/>
                </a:solidFill>
                <a:latin typeface="微软雅黑" panose="020B0503020204020204" pitchFamily="34" charset="-122"/>
                <a:ea typeface="微软雅黑" panose="020B0503020204020204" pitchFamily="34" charset="-122"/>
                <a:sym typeface="微软雅黑" panose="020B0503020204020204" pitchFamily="34" charset="-122"/>
              </a:rPr>
              <a:t>myModule01.py”</a:t>
            </a:r>
            <a:r>
              <a:rPr lang="zh-CN" altLang="en-US" sz="1800" b="1" dirty="0">
                <a:solidFill>
                  <a:srgbClr val="3A4187"/>
                </a:solidFill>
                <a:latin typeface="微软雅黑" panose="020B0503020204020204" pitchFamily="34" charset="-122"/>
                <a:ea typeface="微软雅黑" panose="020B0503020204020204" pitchFamily="34" charset="-122"/>
                <a:sym typeface="微软雅黑" panose="020B0503020204020204" pitchFamily="34" charset="-122"/>
              </a:rPr>
              <a:t>的代码。</a:t>
            </a:r>
            <a:endParaRPr lang="en-US" altLang="zh-CN" sz="1800" b="1" dirty="0">
              <a:solidFill>
                <a:srgbClr val="3A4187"/>
              </a:solidFill>
              <a:latin typeface="微软雅黑" panose="020B0503020204020204" pitchFamily="34" charset="-122"/>
              <a:ea typeface="微软雅黑" panose="020B0503020204020204" pitchFamily="34" charset="-122"/>
              <a:sym typeface="微软雅黑" panose="020B0503020204020204" pitchFamily="34" charset="-122"/>
            </a:endParaRPr>
          </a:p>
        </p:txBody>
      </p:sp>
      <p:pic>
        <p:nvPicPr>
          <p:cNvPr id="3" name="图片 2"/>
          <p:cNvPicPr>
            <a:picLocks noChangeAspect="1"/>
          </p:cNvPicPr>
          <p:nvPr/>
        </p:nvPicPr>
        <p:blipFill>
          <a:blip r:embed="rId3"/>
          <a:stretch>
            <a:fillRect/>
          </a:stretch>
        </p:blipFill>
        <p:spPr>
          <a:xfrm>
            <a:off x="1618317" y="4575618"/>
            <a:ext cx="9281458" cy="2200236"/>
          </a:xfrm>
          <a:prstGeom prst="rect">
            <a:avLst/>
          </a:prstGeom>
        </p:spPr>
      </p:pic>
    </p:spTree>
    <p:extLst>
      <p:ext uri="{BB962C8B-B14F-4D97-AF65-F5344CB8AC3E}">
        <p14:creationId xmlns:p14="http://schemas.microsoft.com/office/powerpoint/2010/main" val="157985588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latin typeface="微软雅黑" panose="020B0503020204020204" pitchFamily="34" charset="-122"/>
                <a:ea typeface="微软雅黑" panose="020B0503020204020204" pitchFamily="34" charset="-122"/>
                <a:sym typeface="微软雅黑" panose="020B0503020204020204" pitchFamily="34" charset="-122"/>
              </a:rPr>
              <a:t>5.6.1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创建包</a:t>
            </a:r>
          </a:p>
        </p:txBody>
      </p:sp>
      <p:grpSp>
        <p:nvGrpSpPr>
          <p:cNvPr id="15" name="组合 14"/>
          <p:cNvGrpSpPr/>
          <p:nvPr/>
        </p:nvGrpSpPr>
        <p:grpSpPr>
          <a:xfrm>
            <a:off x="774696" y="1383116"/>
            <a:ext cx="603050" cy="626655"/>
            <a:chOff x="6242320" y="1105727"/>
            <a:chExt cx="602736" cy="626656"/>
          </a:xfrm>
        </p:grpSpPr>
        <p:sp>
          <p:nvSpPr>
            <p:cNvPr id="16" name="TextBox 6"/>
            <p:cNvSpPr txBox="1"/>
            <p:nvPr/>
          </p:nvSpPr>
          <p:spPr>
            <a:xfrm>
              <a:off x="6327224" y="1105727"/>
              <a:ext cx="517832" cy="492444"/>
            </a:xfrm>
            <a:prstGeom prst="rect">
              <a:avLst/>
            </a:prstGeom>
            <a:noFill/>
          </p:spPr>
          <p:txBody>
            <a:bodyPr vert="horz" wrap="square" lIns="0" tIns="0" rIns="0" bIns="0" rtlCol="0" anchor="ctr">
              <a:spAutoFit/>
            </a:bodyPr>
            <a:lstStyle/>
            <a:p>
              <a:pPr algn="l"/>
              <a:r>
                <a:rPr lang="en-US" altLang="zh-CN" sz="3200" dirty="0" smtClean="0">
                  <a:solidFill>
                    <a:srgbClr val="FF9900"/>
                  </a:solidFill>
                  <a:latin typeface="微软雅黑" panose="020B0503020204020204" pitchFamily="34" charset="-122"/>
                  <a:ea typeface="微软雅黑" panose="020B0503020204020204" pitchFamily="34" charset="-122"/>
                  <a:sym typeface="微软雅黑" panose="020B0503020204020204" pitchFamily="34" charset="-122"/>
                </a:rPr>
                <a:t>05</a:t>
              </a:r>
              <a:endParaRPr lang="zh-CN" altLang="en-US" sz="3200" dirty="0">
                <a:solidFill>
                  <a:srgbClr val="FF99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7" name="文本框 22"/>
            <p:cNvSpPr txBox="1"/>
            <p:nvPr/>
          </p:nvSpPr>
          <p:spPr>
            <a:xfrm>
              <a:off x="6242320" y="1516939"/>
              <a:ext cx="602736" cy="215444"/>
            </a:xfrm>
            <a:prstGeom prst="rect">
              <a:avLst/>
            </a:prstGeom>
            <a:noFill/>
          </p:spPr>
          <p:txBody>
            <a:bodyPr wrap="none" rtlCol="0">
              <a:spAutoFit/>
            </a:bodyPr>
            <a:lstStyle/>
            <a:p>
              <a:r>
                <a:rPr lang="en-US" altLang="zh-CN" sz="800" b="1" dirty="0">
                  <a:solidFill>
                    <a:srgbClr val="FF9900"/>
                  </a:solidFill>
                  <a:latin typeface="微软雅黑" panose="020B0503020204020204" pitchFamily="34" charset="-122"/>
                  <a:ea typeface="微软雅黑" panose="020B0503020204020204" pitchFamily="34" charset="-122"/>
                  <a:cs typeface="Leelawadee" panose="020B0502040204020203" pitchFamily="34" charset="-34"/>
                  <a:sym typeface="微软雅黑" panose="020B0503020204020204" pitchFamily="34" charset="-122"/>
                </a:rPr>
                <a:t>OPTION</a:t>
              </a:r>
              <a:endParaRPr lang="zh-CN" altLang="en-US" sz="800" b="1" dirty="0">
                <a:solidFill>
                  <a:srgbClr val="FF9900"/>
                </a:solidFill>
                <a:latin typeface="微软雅黑" panose="020B0503020204020204" pitchFamily="34" charset="-122"/>
                <a:ea typeface="微软雅黑" panose="020B0503020204020204" pitchFamily="34" charset="-122"/>
                <a:cs typeface="Leelawadee" panose="020B0502040204020203" pitchFamily="34" charset="-34"/>
                <a:sym typeface="微软雅黑" panose="020B0503020204020204" pitchFamily="34" charset="-122"/>
              </a:endParaRPr>
            </a:p>
          </p:txBody>
        </p:sp>
      </p:grpSp>
      <p:sp>
        <p:nvSpPr>
          <p:cNvPr id="19" name="文本框 335"/>
          <p:cNvSpPr txBox="1"/>
          <p:nvPr/>
        </p:nvSpPr>
        <p:spPr>
          <a:xfrm>
            <a:off x="1603375" y="1380337"/>
            <a:ext cx="5257799" cy="421526"/>
          </a:xfrm>
          <a:prstGeom prst="rect">
            <a:avLst/>
          </a:prstGeom>
          <a:noFill/>
        </p:spPr>
        <p:txBody>
          <a:bodyPr wrap="square" rtlCol="0">
            <a:spAutoFit/>
          </a:bodyPr>
          <a:lstStyle/>
          <a:p>
            <a:pPr>
              <a:lnSpc>
                <a:spcPct val="132000"/>
              </a:lnSpc>
            </a:pPr>
            <a:r>
              <a:rPr lang="zh-CN" altLang="en-US" sz="1800" b="1" dirty="0" smtClean="0">
                <a:solidFill>
                  <a:srgbClr val="FF9900"/>
                </a:solidFill>
                <a:latin typeface="微软雅黑" panose="020B0503020204020204" pitchFamily="34" charset="-122"/>
                <a:ea typeface="微软雅黑" panose="020B0503020204020204" pitchFamily="34" charset="-122"/>
                <a:sym typeface="微软雅黑" panose="020B0503020204020204" pitchFamily="34" charset="-122"/>
              </a:rPr>
              <a:t>编写</a:t>
            </a:r>
            <a:r>
              <a:rPr lang="zh-CN" altLang="en-US" sz="1800" b="1" dirty="0">
                <a:solidFill>
                  <a:srgbClr val="FF9900"/>
                </a:solidFill>
                <a:latin typeface="微软雅黑" panose="020B0503020204020204" pitchFamily="34" charset="-122"/>
                <a:ea typeface="微软雅黑" panose="020B0503020204020204" pitchFamily="34" charset="-122"/>
                <a:sym typeface="微软雅黑" panose="020B0503020204020204" pitchFamily="34" charset="-122"/>
              </a:rPr>
              <a:t>包中模块“</a:t>
            </a:r>
            <a:r>
              <a:rPr lang="en-US" altLang="zh-CN" sz="1800" b="1" dirty="0">
                <a:solidFill>
                  <a:srgbClr val="FF9900"/>
                </a:solidFill>
                <a:latin typeface="微软雅黑" panose="020B0503020204020204" pitchFamily="34" charset="-122"/>
                <a:ea typeface="微软雅黑" panose="020B0503020204020204" pitchFamily="34" charset="-122"/>
                <a:sym typeface="微软雅黑" panose="020B0503020204020204" pitchFamily="34" charset="-122"/>
              </a:rPr>
              <a:t>myModule02.py”</a:t>
            </a:r>
            <a:r>
              <a:rPr lang="zh-CN" altLang="en-US" sz="1800" b="1" dirty="0">
                <a:solidFill>
                  <a:srgbClr val="FF9900"/>
                </a:solidFill>
                <a:latin typeface="微软雅黑" panose="020B0503020204020204" pitchFamily="34" charset="-122"/>
                <a:ea typeface="微软雅黑" panose="020B0503020204020204" pitchFamily="34" charset="-122"/>
                <a:sym typeface="微软雅黑" panose="020B0503020204020204" pitchFamily="34" charset="-122"/>
              </a:rPr>
              <a:t>的代码。</a:t>
            </a:r>
            <a:endParaRPr lang="en-US" altLang="zh-CN" sz="1800" b="1" dirty="0">
              <a:solidFill>
                <a:srgbClr val="FF9900"/>
              </a:solidFill>
              <a:latin typeface="微软雅黑" panose="020B0503020204020204" pitchFamily="34" charset="-122"/>
              <a:ea typeface="微软雅黑" panose="020B0503020204020204" pitchFamily="34" charset="-122"/>
              <a:sym typeface="微软雅黑" panose="020B0503020204020204" pitchFamily="34" charset="-122"/>
            </a:endParaRPr>
          </a:p>
        </p:txBody>
      </p:sp>
      <p:pic>
        <p:nvPicPr>
          <p:cNvPr id="4" name="图片 3"/>
          <p:cNvPicPr>
            <a:picLocks noChangeAspect="1"/>
          </p:cNvPicPr>
          <p:nvPr/>
        </p:nvPicPr>
        <p:blipFill>
          <a:blip r:embed="rId3"/>
          <a:stretch>
            <a:fillRect/>
          </a:stretch>
        </p:blipFill>
        <p:spPr>
          <a:xfrm>
            <a:off x="1599269" y="2210594"/>
            <a:ext cx="10523809" cy="2133333"/>
          </a:xfrm>
          <a:prstGeom prst="rect">
            <a:avLst/>
          </a:prstGeom>
        </p:spPr>
      </p:pic>
      <p:sp>
        <p:nvSpPr>
          <p:cNvPr id="14" name="矩形 13"/>
          <p:cNvSpPr/>
          <p:nvPr/>
        </p:nvSpPr>
        <p:spPr>
          <a:xfrm>
            <a:off x="-7712" y="5791727"/>
            <a:ext cx="12206061" cy="1067862"/>
          </a:xfrm>
          <a:prstGeom prst="rect">
            <a:avLst/>
          </a:prstGeom>
          <a:solidFill>
            <a:srgbClr val="92D05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Tree>
    <p:extLst>
      <p:ext uri="{BB962C8B-B14F-4D97-AF65-F5344CB8AC3E}">
        <p14:creationId xmlns:p14="http://schemas.microsoft.com/office/powerpoint/2010/main" val="364951150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 11"/>
          <p:cNvSpPr/>
          <p:nvPr/>
        </p:nvSpPr>
        <p:spPr>
          <a:xfrm>
            <a:off x="-7712" y="2781827"/>
            <a:ext cx="12206061" cy="724167"/>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 name="标题 1"/>
          <p:cNvSpPr>
            <a:spLocks noGrp="1"/>
          </p:cNvSpPr>
          <p:nvPr>
            <p:ph type="title"/>
          </p:nvPr>
        </p:nvSpPr>
        <p:spPr/>
        <p:txBody>
          <a:bodyPr/>
          <a:lstStyle/>
          <a:p>
            <a:r>
              <a:rPr lang="en-US" altLang="zh-CN" dirty="0">
                <a:latin typeface="微软雅黑" panose="020B0503020204020204" pitchFamily="34" charset="-122"/>
                <a:ea typeface="微软雅黑" panose="020B0503020204020204" pitchFamily="34" charset="-122"/>
                <a:sym typeface="微软雅黑" panose="020B0503020204020204" pitchFamily="34" charset="-122"/>
              </a:rPr>
              <a:t>5.6.2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使用包</a:t>
            </a:r>
          </a:p>
        </p:txBody>
      </p:sp>
      <p:sp>
        <p:nvSpPr>
          <p:cNvPr id="14" name="矩形 13"/>
          <p:cNvSpPr/>
          <p:nvPr/>
        </p:nvSpPr>
        <p:spPr>
          <a:xfrm>
            <a:off x="-7712" y="5791727"/>
            <a:ext cx="12206061" cy="1067862"/>
          </a:xfrm>
          <a:prstGeom prst="rect">
            <a:avLst/>
          </a:prstGeom>
          <a:solidFill>
            <a:srgbClr val="92D05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9" name="文本框 335"/>
          <p:cNvSpPr txBox="1"/>
          <p:nvPr/>
        </p:nvSpPr>
        <p:spPr>
          <a:xfrm>
            <a:off x="286958" y="991395"/>
            <a:ext cx="11413592" cy="458074"/>
          </a:xfrm>
          <a:prstGeom prst="rect">
            <a:avLst/>
          </a:prstGeom>
          <a:noFill/>
        </p:spPr>
        <p:txBody>
          <a:bodyPr wrap="square" rtlCol="0">
            <a:spAutoFit/>
          </a:bodyPr>
          <a:lstStyle/>
          <a:p>
            <a:pPr indent="457200">
              <a:lnSpc>
                <a:spcPct val="132000"/>
              </a:lnSpc>
            </a:pPr>
            <a:r>
              <a:rPr lang="en-US" altLang="zh-CN"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1</a:t>
            </a:r>
            <a:r>
              <a:rPr lang="zh-CN" altLang="en-US"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．通过“</a:t>
            </a:r>
            <a:r>
              <a:rPr lang="en-US" altLang="zh-CN"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import+ </a:t>
            </a:r>
            <a:r>
              <a:rPr lang="zh-CN" altLang="en-US"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完整包名称</a:t>
            </a:r>
            <a:r>
              <a:rPr lang="en-US" altLang="zh-CN"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模块名称”形式加载指定模块</a:t>
            </a:r>
          </a:p>
        </p:txBody>
      </p:sp>
      <p:sp>
        <p:nvSpPr>
          <p:cNvPr id="10" name="矩形 9"/>
          <p:cNvSpPr/>
          <p:nvPr/>
        </p:nvSpPr>
        <p:spPr>
          <a:xfrm>
            <a:off x="3175" y="1603242"/>
            <a:ext cx="12195175" cy="150151"/>
          </a:xfrm>
          <a:prstGeom prst="rect">
            <a:avLst/>
          </a:prstGeom>
          <a:solidFill>
            <a:srgbClr val="92D05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1" name="内容占位符 3"/>
          <p:cNvSpPr>
            <a:spLocks noGrp="1"/>
          </p:cNvSpPr>
          <p:nvPr>
            <p:ph idx="13"/>
          </p:nvPr>
        </p:nvSpPr>
        <p:spPr>
          <a:xfrm>
            <a:off x="271082" y="2061248"/>
            <a:ext cx="10747058" cy="3578345"/>
          </a:xfrm>
        </p:spPr>
        <p:txBody>
          <a:bodyPr>
            <a:normAutofit/>
          </a:bodyPr>
          <a:lstStyle/>
          <a:p>
            <a:pPr indent="457200">
              <a:lnSpc>
                <a:spcPct val="132000"/>
              </a:lnSpc>
            </a:pP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导入包“</a:t>
            </a:r>
            <a:r>
              <a:rPr lang="en-US" altLang="zh-CN" sz="1800" dirty="0">
                <a:latin typeface="微软雅黑" panose="020B0503020204020204" pitchFamily="34" charset="-122"/>
                <a:ea typeface="微软雅黑" panose="020B0503020204020204" pitchFamily="34" charset="-122"/>
                <a:sym typeface="微软雅黑" panose="020B0503020204020204" pitchFamily="34" charset="-122"/>
              </a:rPr>
              <a:t>package01”</a:t>
            </a: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中的模块“</a:t>
            </a:r>
            <a:r>
              <a:rPr lang="en-US" altLang="zh-CN" sz="1800" dirty="0">
                <a:latin typeface="微软雅黑" panose="020B0503020204020204" pitchFamily="34" charset="-122"/>
                <a:ea typeface="微软雅黑" panose="020B0503020204020204" pitchFamily="34" charset="-122"/>
                <a:sym typeface="微软雅黑" panose="020B0503020204020204" pitchFamily="34" charset="-122"/>
              </a:rPr>
              <a:t>myModule01”</a:t>
            </a: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的代码如下。</a:t>
            </a:r>
          </a:p>
          <a:p>
            <a:pPr indent="457200">
              <a:lnSpc>
                <a:spcPct val="132000"/>
              </a:lnSpc>
            </a:pPr>
            <a:endParaRPr lang="en-US" altLang="zh-CN" sz="1800" dirty="0">
              <a:latin typeface="微软雅黑" panose="020B0503020204020204" pitchFamily="34" charset="-122"/>
              <a:ea typeface="微软雅黑" panose="020B0503020204020204" pitchFamily="34" charset="-122"/>
              <a:sym typeface="微软雅黑" panose="020B0503020204020204" pitchFamily="34" charset="-122"/>
            </a:endParaRPr>
          </a:p>
          <a:p>
            <a:pPr indent="457200">
              <a:lnSpc>
                <a:spcPct val="132000"/>
              </a:lnSpc>
            </a:pPr>
            <a:r>
              <a:rPr lang="en-US" altLang="zh-CN"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import </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package01.myModule01</a:t>
            </a:r>
          </a:p>
          <a:p>
            <a:pPr indent="457200">
              <a:lnSpc>
                <a:spcPct val="132000"/>
              </a:lnSpc>
            </a:pPr>
            <a:endParaRPr lang="en-US" altLang="zh-CN" sz="1800" dirty="0" smtClean="0">
              <a:latin typeface="微软雅黑" panose="020B0503020204020204" pitchFamily="34" charset="-122"/>
              <a:ea typeface="微软雅黑" panose="020B0503020204020204" pitchFamily="34" charset="-122"/>
              <a:sym typeface="微软雅黑" panose="020B0503020204020204" pitchFamily="34" charset="-122"/>
            </a:endParaRPr>
          </a:p>
          <a:p>
            <a:pPr indent="457200">
              <a:lnSpc>
                <a:spcPct val="132000"/>
              </a:lnSpc>
            </a:pPr>
            <a:r>
              <a:rPr lang="zh-CN" altLang="en-US" sz="1800" dirty="0" smtClean="0">
                <a:latin typeface="微软雅黑" panose="020B0503020204020204" pitchFamily="34" charset="-122"/>
                <a:ea typeface="微软雅黑" panose="020B0503020204020204" pitchFamily="34" charset="-122"/>
                <a:sym typeface="微软雅黑" panose="020B0503020204020204" pitchFamily="34" charset="-122"/>
              </a:rPr>
              <a:t>通过</a:t>
            </a: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这种方式导入模块“</a:t>
            </a:r>
            <a:r>
              <a:rPr lang="en-US" altLang="zh-CN" sz="1800" dirty="0">
                <a:latin typeface="微软雅黑" panose="020B0503020204020204" pitchFamily="34" charset="-122"/>
                <a:ea typeface="微软雅黑" panose="020B0503020204020204" pitchFamily="34" charset="-122"/>
                <a:sym typeface="微软雅黑" panose="020B0503020204020204" pitchFamily="34" charset="-122"/>
              </a:rPr>
              <a:t>myModule01”</a:t>
            </a: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后，使用模块“</a:t>
            </a:r>
            <a:r>
              <a:rPr lang="en-US" altLang="zh-CN" sz="1800" dirty="0">
                <a:latin typeface="微软雅黑" panose="020B0503020204020204" pitchFamily="34" charset="-122"/>
                <a:ea typeface="微软雅黑" panose="020B0503020204020204" pitchFamily="34" charset="-122"/>
                <a:sym typeface="微软雅黑" panose="020B0503020204020204" pitchFamily="34" charset="-122"/>
              </a:rPr>
              <a:t>myModule01”</a:t>
            </a: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中的变量和函数时</a:t>
            </a:r>
            <a:r>
              <a:rPr lang="zh-CN" altLang="en-US" sz="1800" dirty="0" smtClean="0">
                <a:latin typeface="微软雅黑" panose="020B0503020204020204" pitchFamily="34" charset="-122"/>
                <a:ea typeface="微软雅黑" panose="020B0503020204020204" pitchFamily="34" charset="-122"/>
                <a:sym typeface="微软雅黑" panose="020B0503020204020204" pitchFamily="34" charset="-122"/>
              </a:rPr>
              <a:t>，需要</a:t>
            </a: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使用完整的名称，在变量名称和函数名称前加“</a:t>
            </a:r>
            <a:r>
              <a:rPr lang="en-US" altLang="zh-CN" sz="1800" dirty="0">
                <a:latin typeface="微软雅黑" panose="020B0503020204020204" pitchFamily="34" charset="-122"/>
                <a:ea typeface="微软雅黑" panose="020B0503020204020204" pitchFamily="34" charset="-122"/>
                <a:sym typeface="微软雅黑" panose="020B0503020204020204" pitchFamily="34" charset="-122"/>
              </a:rPr>
              <a:t>package01.myModule01.”</a:t>
            </a: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前缀。</a:t>
            </a:r>
          </a:p>
        </p:txBody>
      </p:sp>
    </p:spTree>
    <p:extLst>
      <p:ext uri="{BB962C8B-B14F-4D97-AF65-F5344CB8AC3E}">
        <p14:creationId xmlns:p14="http://schemas.microsoft.com/office/powerpoint/2010/main" val="327208009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latin typeface="微软雅黑" panose="020B0503020204020204" pitchFamily="34" charset="-122"/>
                <a:ea typeface="微软雅黑" panose="020B0503020204020204" pitchFamily="34" charset="-122"/>
                <a:sym typeface="微软雅黑" panose="020B0503020204020204" pitchFamily="34" charset="-122"/>
              </a:rPr>
              <a:t>5.6.2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使用包</a:t>
            </a:r>
          </a:p>
        </p:txBody>
      </p:sp>
      <p:sp>
        <p:nvSpPr>
          <p:cNvPr id="18" name="矩形 17"/>
          <p:cNvSpPr/>
          <p:nvPr/>
        </p:nvSpPr>
        <p:spPr>
          <a:xfrm>
            <a:off x="0" y="2743993"/>
            <a:ext cx="12206061" cy="3833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0" name="矩形 19"/>
          <p:cNvSpPr/>
          <p:nvPr/>
        </p:nvSpPr>
        <p:spPr>
          <a:xfrm>
            <a:off x="2365375" y="1905794"/>
            <a:ext cx="9832974" cy="367380"/>
          </a:xfrm>
          <a:prstGeom prst="rect">
            <a:avLst/>
          </a:prstGeom>
          <a:solidFill>
            <a:srgbClr val="92D05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1" name="文本框 335"/>
          <p:cNvSpPr txBox="1"/>
          <p:nvPr/>
        </p:nvSpPr>
        <p:spPr>
          <a:xfrm>
            <a:off x="439358" y="1408835"/>
            <a:ext cx="11070017" cy="864339"/>
          </a:xfrm>
          <a:prstGeom prst="rect">
            <a:avLst/>
          </a:prstGeom>
          <a:noFill/>
        </p:spPr>
        <p:txBody>
          <a:bodyPr wrap="square" rtlCol="0">
            <a:spAutoFit/>
          </a:bodyPr>
          <a:lstStyle/>
          <a:p>
            <a:pPr indent="457200">
              <a:lnSpc>
                <a:spcPct val="132000"/>
              </a:lnSpc>
            </a:pPr>
            <a:r>
              <a:rPr lang="en-US" altLang="zh-CN" sz="2000" b="1" dirty="0">
                <a:solidFill>
                  <a:schemeClr val="tx1">
                    <a:lumMod val="95000"/>
                    <a:lumOff val="5000"/>
                  </a:schemeClr>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2000" b="1" dirty="0">
                <a:solidFill>
                  <a:schemeClr val="tx1">
                    <a:lumMod val="95000"/>
                    <a:lumOff val="5000"/>
                  </a:schemeClr>
                </a:solidFill>
                <a:latin typeface="微软雅黑" panose="020B0503020204020204" pitchFamily="34" charset="-122"/>
                <a:ea typeface="微软雅黑" panose="020B0503020204020204" pitchFamily="34" charset="-122"/>
                <a:sym typeface="微软雅黑" panose="020B0503020204020204" pitchFamily="34" charset="-122"/>
              </a:rPr>
              <a:t>实例</a:t>
            </a:r>
            <a:r>
              <a:rPr lang="en-US" altLang="zh-CN" sz="2000" b="1" dirty="0">
                <a:solidFill>
                  <a:schemeClr val="tx1">
                    <a:lumMod val="95000"/>
                    <a:lumOff val="5000"/>
                  </a:schemeClr>
                </a:solidFill>
                <a:latin typeface="微软雅黑" panose="020B0503020204020204" pitchFamily="34" charset="-122"/>
                <a:ea typeface="微软雅黑" panose="020B0503020204020204" pitchFamily="34" charset="-122"/>
                <a:sym typeface="微软雅黑" panose="020B0503020204020204" pitchFamily="34" charset="-122"/>
              </a:rPr>
              <a:t>5-13】</a:t>
            </a:r>
            <a:r>
              <a:rPr lang="zh-CN" altLang="en-US" sz="2000" b="1" dirty="0">
                <a:solidFill>
                  <a:schemeClr val="tx1">
                    <a:lumMod val="95000"/>
                    <a:lumOff val="5000"/>
                  </a:schemeClr>
                </a:solidFill>
                <a:latin typeface="微软雅黑" panose="020B0503020204020204" pitchFamily="34" charset="-122"/>
                <a:ea typeface="微软雅黑" panose="020B0503020204020204" pitchFamily="34" charset="-122"/>
                <a:sym typeface="微软雅黑" panose="020B0503020204020204" pitchFamily="34" charset="-122"/>
              </a:rPr>
              <a:t>演示通过“</a:t>
            </a:r>
            <a:r>
              <a:rPr lang="en-US" altLang="zh-CN" sz="2000" b="1" dirty="0">
                <a:solidFill>
                  <a:schemeClr val="tx1">
                    <a:lumMod val="95000"/>
                    <a:lumOff val="5000"/>
                  </a:schemeClr>
                </a:solidFill>
                <a:latin typeface="微软雅黑" panose="020B0503020204020204" pitchFamily="34" charset="-122"/>
                <a:ea typeface="微软雅黑" panose="020B0503020204020204" pitchFamily="34" charset="-122"/>
                <a:sym typeface="微软雅黑" panose="020B0503020204020204" pitchFamily="34" charset="-122"/>
              </a:rPr>
              <a:t>import+ </a:t>
            </a:r>
            <a:r>
              <a:rPr lang="zh-CN" altLang="en-US" sz="2000" b="1" dirty="0">
                <a:solidFill>
                  <a:schemeClr val="tx1">
                    <a:lumMod val="95000"/>
                    <a:lumOff val="5000"/>
                  </a:schemeClr>
                </a:solidFill>
                <a:latin typeface="微软雅黑" panose="020B0503020204020204" pitchFamily="34" charset="-122"/>
                <a:ea typeface="微软雅黑" panose="020B0503020204020204" pitchFamily="34" charset="-122"/>
                <a:sym typeface="微软雅黑" panose="020B0503020204020204" pitchFamily="34" charset="-122"/>
              </a:rPr>
              <a:t>完整包名称</a:t>
            </a:r>
            <a:r>
              <a:rPr lang="en-US" altLang="zh-CN" sz="2000" b="1" dirty="0">
                <a:solidFill>
                  <a:schemeClr val="tx1">
                    <a:lumMod val="95000"/>
                    <a:lumOff val="5000"/>
                  </a:schemeClr>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2000" b="1" dirty="0">
                <a:solidFill>
                  <a:schemeClr val="tx1">
                    <a:lumMod val="95000"/>
                    <a:lumOff val="5000"/>
                  </a:schemeClr>
                </a:solidFill>
                <a:latin typeface="微软雅黑" panose="020B0503020204020204" pitchFamily="34" charset="-122"/>
                <a:ea typeface="微软雅黑" panose="020B0503020204020204" pitchFamily="34" charset="-122"/>
                <a:sym typeface="微软雅黑" panose="020B0503020204020204" pitchFamily="34" charset="-122"/>
              </a:rPr>
              <a:t>模块名称”形式加载指定模块的变量和</a:t>
            </a:r>
          </a:p>
          <a:p>
            <a:pPr indent="457200">
              <a:lnSpc>
                <a:spcPct val="132000"/>
              </a:lnSpc>
            </a:pPr>
            <a:r>
              <a:rPr lang="zh-CN" altLang="en-US" sz="2000" b="1" dirty="0">
                <a:solidFill>
                  <a:schemeClr val="tx1">
                    <a:lumMod val="95000"/>
                    <a:lumOff val="5000"/>
                  </a:schemeClr>
                </a:solidFill>
                <a:latin typeface="微软雅黑" panose="020B0503020204020204" pitchFamily="34" charset="-122"/>
                <a:ea typeface="微软雅黑" panose="020B0503020204020204" pitchFamily="34" charset="-122"/>
                <a:sym typeface="微软雅黑" panose="020B0503020204020204" pitchFamily="34" charset="-122"/>
              </a:rPr>
              <a:t>函数的情形</a:t>
            </a:r>
          </a:p>
        </p:txBody>
      </p:sp>
      <p:sp>
        <p:nvSpPr>
          <p:cNvPr id="22" name="文本框 335"/>
          <p:cNvSpPr txBox="1"/>
          <p:nvPr/>
        </p:nvSpPr>
        <p:spPr>
          <a:xfrm>
            <a:off x="286957" y="2625186"/>
            <a:ext cx="11527218" cy="2123658"/>
          </a:xfrm>
          <a:prstGeom prst="rect">
            <a:avLst/>
          </a:prstGeom>
          <a:noFill/>
        </p:spPr>
        <p:txBody>
          <a:bodyPr wrap="square" rtlCol="0">
            <a:spAutoFit/>
          </a:bodyPr>
          <a:lstStyle/>
          <a:p>
            <a:pPr indent="457200">
              <a:lnSpc>
                <a:spcPct val="132000"/>
              </a:lnSpc>
            </a:pPr>
            <a:endParaRPr lang="en-US" altLang="zh-CN" sz="20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a:p>
            <a:pPr indent="457200">
              <a:lnSpc>
                <a:spcPct val="132000"/>
              </a:lnSpc>
            </a:pPr>
            <a:endParaRPr lang="en-US" altLang="zh-CN" sz="20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a:p>
            <a:pPr indent="457200">
              <a:lnSpc>
                <a:spcPct val="132000"/>
              </a:lnSpc>
            </a:pPr>
            <a:r>
              <a:rPr lang="en-US" altLang="zh-CN" sz="20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import package01.myModule01</a:t>
            </a:r>
          </a:p>
          <a:p>
            <a:pPr indent="457200">
              <a:lnSpc>
                <a:spcPct val="132000"/>
              </a:lnSpc>
            </a:pPr>
            <a:r>
              <a:rPr lang="en-US" altLang="zh-CN" sz="20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print(" </a:t>
            </a:r>
            <a:r>
              <a:rPr lang="zh-CN" altLang="en-US" sz="20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输出模块</a:t>
            </a:r>
            <a:r>
              <a:rPr lang="en-US" altLang="zh-CN" sz="20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"myModule01" </a:t>
            </a:r>
            <a:r>
              <a:rPr lang="zh-CN" altLang="en-US" sz="20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中的全局变量</a:t>
            </a:r>
            <a:r>
              <a:rPr lang="en-US" altLang="zh-CN" sz="20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",package01.myModule01.globalAttribute</a:t>
            </a:r>
            <a:r>
              <a:rPr lang="en-US" altLang="zh-CN" sz="20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p>
          <a:p>
            <a:pPr indent="457200">
              <a:lnSpc>
                <a:spcPct val="132000"/>
              </a:lnSpc>
            </a:pPr>
            <a:r>
              <a:rPr lang="en-US" altLang="zh-CN" sz="20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package01.myModule01.printStar()</a:t>
            </a:r>
            <a:endParaRPr lang="zh-CN" altLang="en-US" sz="20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4" name="矩形 23"/>
          <p:cNvSpPr/>
          <p:nvPr/>
        </p:nvSpPr>
        <p:spPr>
          <a:xfrm>
            <a:off x="784128" y="5654551"/>
            <a:ext cx="9734647" cy="874407"/>
          </a:xfrm>
          <a:prstGeom prst="rect">
            <a:avLst/>
          </a:prstGeom>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zh-CN" altLang="en-US" dirty="0">
                <a:solidFill>
                  <a:prstClr val="black">
                    <a:lumMod val="50000"/>
                    <a:lumOff val="50000"/>
                  </a:prstClr>
                </a:solidFill>
                <a:latin typeface="微软雅黑" panose="020B0503020204020204" pitchFamily="34" charset="-122"/>
                <a:ea typeface="微软雅黑" panose="020B0503020204020204" pitchFamily="34" charset="-122"/>
                <a:cs typeface="+mn-ea"/>
                <a:sym typeface="微软雅黑" panose="020B0503020204020204" pitchFamily="34" charset="-122"/>
              </a:rPr>
              <a:t>输出模块</a:t>
            </a:r>
            <a:r>
              <a:rPr lang="en-US" altLang="zh-CN" dirty="0">
                <a:solidFill>
                  <a:prstClr val="black">
                    <a:lumMod val="50000"/>
                    <a:lumOff val="50000"/>
                  </a:prstClr>
                </a:solidFill>
                <a:latin typeface="微软雅黑" panose="020B0503020204020204" pitchFamily="34" charset="-122"/>
                <a:ea typeface="微软雅黑" panose="020B0503020204020204" pitchFamily="34" charset="-122"/>
                <a:cs typeface="+mn-ea"/>
                <a:sym typeface="微软雅黑" panose="020B0503020204020204" pitchFamily="34" charset="-122"/>
              </a:rPr>
              <a:t>"myModule01" </a:t>
            </a:r>
            <a:r>
              <a:rPr lang="zh-CN" altLang="en-US" dirty="0">
                <a:solidFill>
                  <a:prstClr val="black">
                    <a:lumMod val="50000"/>
                    <a:lumOff val="50000"/>
                  </a:prstClr>
                </a:solidFill>
                <a:latin typeface="微软雅黑" panose="020B0503020204020204" pitchFamily="34" charset="-122"/>
                <a:ea typeface="微软雅黑" panose="020B0503020204020204" pitchFamily="34" charset="-122"/>
                <a:cs typeface="+mn-ea"/>
                <a:sym typeface="微软雅黑" panose="020B0503020204020204" pitchFamily="34" charset="-122"/>
              </a:rPr>
              <a:t>中的全局变量</a:t>
            </a:r>
            <a:r>
              <a:rPr lang="en-US" altLang="zh-CN" dirty="0">
                <a:solidFill>
                  <a:prstClr val="black">
                    <a:lumMod val="50000"/>
                    <a:lumOff val="50000"/>
                  </a:prstClr>
                </a:solidFill>
                <a:latin typeface="微软雅黑" panose="020B0503020204020204" pitchFamily="34" charset="-122"/>
                <a:ea typeface="微软雅黑" panose="020B0503020204020204" pitchFamily="34" charset="-122"/>
                <a:cs typeface="+mn-ea"/>
                <a:sym typeface="微软雅黑" panose="020B0503020204020204" pitchFamily="34" charset="-122"/>
              </a:rPr>
              <a:t>global </a:t>
            </a:r>
            <a:r>
              <a:rPr lang="zh-CN" altLang="en-US" dirty="0">
                <a:solidFill>
                  <a:prstClr val="black">
                    <a:lumMod val="50000"/>
                    <a:lumOff val="50000"/>
                  </a:prstClr>
                </a:solidFill>
                <a:latin typeface="微软雅黑" panose="020B0503020204020204" pitchFamily="34" charset="-122"/>
                <a:ea typeface="微软雅黑" panose="020B0503020204020204" pitchFamily="34" charset="-122"/>
                <a:cs typeface="+mn-ea"/>
                <a:sym typeface="微软雅黑" panose="020B0503020204020204" pitchFamily="34" charset="-122"/>
              </a:rPr>
              <a:t>：全局变量</a:t>
            </a:r>
          </a:p>
          <a:p>
            <a:pPr>
              <a:lnSpc>
                <a:spcPct val="150000"/>
              </a:lnSpc>
            </a:pPr>
            <a:r>
              <a:rPr lang="zh-CN" altLang="en-US" dirty="0">
                <a:solidFill>
                  <a:prstClr val="black">
                    <a:lumMod val="50000"/>
                    <a:lumOff val="50000"/>
                  </a:prstClr>
                </a:solidFill>
                <a:latin typeface="微软雅黑" panose="020B0503020204020204" pitchFamily="34" charset="-122"/>
                <a:ea typeface="微软雅黑" panose="020B0503020204020204" pitchFamily="34" charset="-122"/>
                <a:cs typeface="+mn-ea"/>
                <a:sym typeface="微软雅黑" panose="020B0503020204020204" pitchFamily="34" charset="-122"/>
              </a:rPr>
              <a:t>☆☆☆☆☆☆☆☆☆☆☆☆</a:t>
            </a:r>
            <a:endParaRPr lang="en-US" altLang="zh-CN" b="1" dirty="0">
              <a:solidFill>
                <a:srgbClr val="3A4187"/>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25" name="文本框 12"/>
          <p:cNvSpPr txBox="1"/>
          <p:nvPr/>
        </p:nvSpPr>
        <p:spPr>
          <a:xfrm>
            <a:off x="917575" y="5013376"/>
            <a:ext cx="2976731" cy="412576"/>
          </a:xfrm>
          <a:prstGeom prst="roundRect">
            <a:avLst>
              <a:gd name="adj" fmla="val 50000"/>
            </a:avLst>
          </a:prstGeom>
          <a:solidFill>
            <a:srgbClr val="92D050"/>
          </a:solidFill>
          <a:effectLst>
            <a:outerShdw blurRad="127000" dist="38100" dir="8100000" algn="tr" rotWithShape="0">
              <a:srgbClr val="0070C0">
                <a:alpha val="30000"/>
              </a:srgbClr>
            </a:outerShdw>
          </a:effectLst>
        </p:spPr>
        <p:txBody>
          <a:bodyPr wrap="square" rtlCol="0" anchor="ctr" anchorCtr="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zh-CN" altLang="en-US" sz="1600" kern="0" dirty="0">
                <a:solidFill>
                  <a:prstClr val="white"/>
                </a:solidFill>
                <a:latin typeface="微软雅黑" panose="020B0503020204020204" pitchFamily="34" charset="-122"/>
                <a:ea typeface="微软雅黑" panose="020B0503020204020204" pitchFamily="34" charset="-122"/>
                <a:sym typeface="微软雅黑" panose="020B0503020204020204" pitchFamily="34" charset="-122"/>
              </a:rPr>
              <a:t>运行结果</a:t>
            </a:r>
            <a:endParaRPr kumimoji="0" lang="zh-CN" altLang="en-US" sz="1050" b="0" i="0" u="none" strike="noStrike" kern="0" cap="none" spc="0" normalizeH="0" baseline="0" noProof="0" dirty="0" smtClean="0">
              <a:ln>
                <a:noFill/>
              </a:ln>
              <a:solidFill>
                <a:prstClr val="white"/>
              </a:solidFill>
              <a:effectLst/>
              <a:uLnTx/>
              <a:uFillTx/>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6" name="文本框 12"/>
          <p:cNvSpPr txBox="1"/>
          <p:nvPr/>
        </p:nvSpPr>
        <p:spPr>
          <a:xfrm>
            <a:off x="917575" y="2670226"/>
            <a:ext cx="2976731" cy="412576"/>
          </a:xfrm>
          <a:prstGeom prst="roundRect">
            <a:avLst>
              <a:gd name="adj" fmla="val 50000"/>
            </a:avLst>
          </a:prstGeom>
          <a:solidFill>
            <a:srgbClr val="92D050"/>
          </a:solidFill>
          <a:effectLst>
            <a:outerShdw blurRad="127000" dist="38100" dir="8100000" algn="tr" rotWithShape="0">
              <a:srgbClr val="0070C0">
                <a:alpha val="30000"/>
              </a:srgbClr>
            </a:outerShdw>
          </a:effectLst>
        </p:spPr>
        <p:txBody>
          <a:bodyPr wrap="square" rtlCol="0" anchor="ctr" anchorCtr="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zh-CN" altLang="en-US" sz="1600" kern="0" dirty="0">
                <a:solidFill>
                  <a:prstClr val="white"/>
                </a:solidFill>
                <a:latin typeface="微软雅黑" panose="020B0503020204020204" pitchFamily="34" charset="-122"/>
                <a:ea typeface="微软雅黑" panose="020B0503020204020204" pitchFamily="34" charset="-122"/>
                <a:sym typeface="微软雅黑" panose="020B0503020204020204" pitchFamily="34" charset="-122"/>
              </a:rPr>
              <a:t>实例</a:t>
            </a:r>
            <a:r>
              <a:rPr lang="en-US" altLang="zh-CN" sz="1600" kern="0" dirty="0">
                <a:solidFill>
                  <a:prstClr val="white"/>
                </a:solidFill>
                <a:latin typeface="微软雅黑" panose="020B0503020204020204" pitchFamily="34" charset="-122"/>
                <a:ea typeface="微软雅黑" panose="020B0503020204020204" pitchFamily="34" charset="-122"/>
                <a:sym typeface="微软雅黑" panose="020B0503020204020204" pitchFamily="34" charset="-122"/>
              </a:rPr>
              <a:t>5-13 </a:t>
            </a:r>
            <a:r>
              <a:rPr lang="zh-CN" altLang="en-US" sz="1600" kern="0" dirty="0">
                <a:solidFill>
                  <a:prstClr val="white"/>
                </a:solidFill>
                <a:latin typeface="微软雅黑" panose="020B0503020204020204" pitchFamily="34" charset="-122"/>
                <a:ea typeface="微软雅黑" panose="020B0503020204020204" pitchFamily="34" charset="-122"/>
                <a:sym typeface="微软雅黑" panose="020B0503020204020204" pitchFamily="34" charset="-122"/>
              </a:rPr>
              <a:t>的代码</a:t>
            </a:r>
            <a:endParaRPr kumimoji="0" lang="zh-CN" altLang="en-US" sz="1050" b="0" i="0" u="none" strike="noStrike" kern="0" cap="none" spc="0" normalizeH="0" baseline="0" noProof="0" dirty="0" smtClean="0">
              <a:ln>
                <a:noFill/>
              </a:ln>
              <a:solidFill>
                <a:prstClr val="white"/>
              </a:solidFill>
              <a:effectLst/>
              <a:uLnTx/>
              <a:uFillTx/>
              <a:latin typeface="微软雅黑" panose="020B0503020204020204" pitchFamily="34" charset="-122"/>
              <a:ea typeface="微软雅黑" panose="020B0503020204020204" pitchFamily="34" charset="-122"/>
              <a:sym typeface="微软雅黑" panose="020B0503020204020204" pitchFamily="34" charset="-122"/>
            </a:endParaRPr>
          </a:p>
        </p:txBody>
      </p:sp>
    </p:spTree>
    <p:extLst>
      <p:ext uri="{BB962C8B-B14F-4D97-AF65-F5344CB8AC3E}">
        <p14:creationId xmlns:p14="http://schemas.microsoft.com/office/powerpoint/2010/main" val="647744095"/>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7712" y="5029994"/>
            <a:ext cx="12206061" cy="724167"/>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2" name="矩形 11"/>
          <p:cNvSpPr/>
          <p:nvPr/>
        </p:nvSpPr>
        <p:spPr>
          <a:xfrm>
            <a:off x="-7712" y="2821454"/>
            <a:ext cx="12206061" cy="724167"/>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 name="标题 1"/>
          <p:cNvSpPr>
            <a:spLocks noGrp="1"/>
          </p:cNvSpPr>
          <p:nvPr>
            <p:ph type="title"/>
          </p:nvPr>
        </p:nvSpPr>
        <p:spPr/>
        <p:txBody>
          <a:bodyPr/>
          <a:lstStyle/>
          <a:p>
            <a:r>
              <a:rPr lang="en-US" altLang="zh-CN" dirty="0">
                <a:latin typeface="微软雅黑" panose="020B0503020204020204" pitchFamily="34" charset="-122"/>
                <a:ea typeface="微软雅黑" panose="020B0503020204020204" pitchFamily="34" charset="-122"/>
                <a:sym typeface="微软雅黑" panose="020B0503020204020204" pitchFamily="34" charset="-122"/>
              </a:rPr>
              <a:t>5.6.2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使用包</a:t>
            </a:r>
          </a:p>
        </p:txBody>
      </p:sp>
      <p:sp>
        <p:nvSpPr>
          <p:cNvPr id="9" name="文本框 335"/>
          <p:cNvSpPr txBox="1"/>
          <p:nvPr/>
        </p:nvSpPr>
        <p:spPr>
          <a:xfrm>
            <a:off x="286958" y="991395"/>
            <a:ext cx="11413592" cy="458074"/>
          </a:xfrm>
          <a:prstGeom prst="rect">
            <a:avLst/>
          </a:prstGeom>
          <a:noFill/>
        </p:spPr>
        <p:txBody>
          <a:bodyPr wrap="square" rtlCol="0">
            <a:spAutoFit/>
          </a:bodyPr>
          <a:lstStyle/>
          <a:p>
            <a:pPr indent="457200">
              <a:lnSpc>
                <a:spcPct val="132000"/>
              </a:lnSpc>
            </a:pPr>
            <a:r>
              <a:rPr lang="en-US" altLang="zh-CN"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2</a:t>
            </a:r>
            <a:r>
              <a:rPr lang="zh-CN" altLang="en-US"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．通过“</a:t>
            </a:r>
            <a:r>
              <a:rPr lang="en-US" altLang="zh-CN"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from+ </a:t>
            </a:r>
            <a:r>
              <a:rPr lang="zh-CN" altLang="en-US"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完整包名称</a:t>
            </a:r>
            <a:r>
              <a:rPr lang="en-US" altLang="zh-CN"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+import+ </a:t>
            </a:r>
            <a:r>
              <a:rPr lang="zh-CN" altLang="en-US"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模块名称”形式加载指定模块</a:t>
            </a:r>
          </a:p>
        </p:txBody>
      </p:sp>
      <p:sp>
        <p:nvSpPr>
          <p:cNvPr id="10" name="矩形 9"/>
          <p:cNvSpPr/>
          <p:nvPr/>
        </p:nvSpPr>
        <p:spPr>
          <a:xfrm>
            <a:off x="3175" y="1603242"/>
            <a:ext cx="12195175" cy="150151"/>
          </a:xfrm>
          <a:prstGeom prst="rect">
            <a:avLst/>
          </a:prstGeom>
          <a:solidFill>
            <a:srgbClr val="92D05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1" name="内容占位符 3"/>
          <p:cNvSpPr>
            <a:spLocks noGrp="1"/>
          </p:cNvSpPr>
          <p:nvPr>
            <p:ph idx="13"/>
          </p:nvPr>
        </p:nvSpPr>
        <p:spPr>
          <a:xfrm>
            <a:off x="271082" y="2061248"/>
            <a:ext cx="10747058" cy="3578345"/>
          </a:xfrm>
        </p:spPr>
        <p:txBody>
          <a:bodyPr>
            <a:noAutofit/>
          </a:bodyPr>
          <a:lstStyle/>
          <a:p>
            <a:pPr indent="457200">
              <a:lnSpc>
                <a:spcPct val="132000"/>
              </a:lnSpc>
            </a:pP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导入包“</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package01”</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中的模块“</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myModule01”</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的代码如下。</a:t>
            </a:r>
          </a:p>
          <a:p>
            <a:pPr indent="457200">
              <a:lnSpc>
                <a:spcPct val="132000"/>
              </a:lnSpc>
            </a:pPr>
            <a:endParaRPr lang="en-US" altLang="zh-CN" dirty="0">
              <a:latin typeface="微软雅黑" panose="020B0503020204020204" pitchFamily="34" charset="-122"/>
              <a:ea typeface="微软雅黑" panose="020B0503020204020204" pitchFamily="34" charset="-122"/>
              <a:sym typeface="微软雅黑" panose="020B0503020204020204" pitchFamily="34" charset="-122"/>
            </a:endParaRPr>
          </a:p>
          <a:p>
            <a:pPr indent="457200">
              <a:lnSpc>
                <a:spcPct val="132000"/>
              </a:lnSpc>
            </a:pPr>
            <a:r>
              <a:rPr lang="en-US" altLang="zh-CN"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from </a:t>
            </a:r>
            <a:r>
              <a:rPr lang="en-US" altLang="zh-CN"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package01 import myModule01</a:t>
            </a:r>
          </a:p>
          <a:p>
            <a:pPr indent="457200">
              <a:lnSpc>
                <a:spcPct val="132000"/>
              </a:lnSpc>
            </a:pPr>
            <a:endParaRPr lang="en-US" altLang="zh-CN" dirty="0" smtClean="0">
              <a:latin typeface="微软雅黑" panose="020B0503020204020204" pitchFamily="34" charset="-122"/>
              <a:ea typeface="微软雅黑" panose="020B0503020204020204" pitchFamily="34" charset="-122"/>
              <a:sym typeface="微软雅黑" panose="020B0503020204020204" pitchFamily="34" charset="-122"/>
            </a:endParaRPr>
          </a:p>
          <a:p>
            <a:pPr indent="457200">
              <a:lnSpc>
                <a:spcPct val="132000"/>
              </a:lnSpc>
            </a:pPr>
            <a:r>
              <a:rPr lang="zh-CN" altLang="en-US" dirty="0" smtClean="0">
                <a:latin typeface="微软雅黑" panose="020B0503020204020204" pitchFamily="34" charset="-122"/>
                <a:ea typeface="微软雅黑" panose="020B0503020204020204" pitchFamily="34" charset="-122"/>
                <a:sym typeface="微软雅黑" panose="020B0503020204020204" pitchFamily="34" charset="-122"/>
              </a:rPr>
              <a:t>通过</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这种方式导入模块“</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myModule01”</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，在使用“</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myModule01”</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中的变量和函数时</a:t>
            </a:r>
            <a:r>
              <a:rPr lang="zh-CN" altLang="en-US" dirty="0" smtClean="0">
                <a:latin typeface="微软雅黑" panose="020B0503020204020204" pitchFamily="34" charset="-122"/>
                <a:ea typeface="微软雅黑" panose="020B0503020204020204" pitchFamily="34" charset="-122"/>
                <a:sym typeface="微软雅黑" panose="020B0503020204020204" pitchFamily="34" charset="-122"/>
              </a:rPr>
              <a:t>，不</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需要带包名前缀“</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package01.”</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，但需要带模块名前缀“</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myModule01.”</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，示例代码如下。</a:t>
            </a:r>
          </a:p>
          <a:p>
            <a:pPr indent="457200">
              <a:lnSpc>
                <a:spcPct val="132000"/>
              </a:lnSpc>
            </a:pPr>
            <a:endParaRPr lang="en-US" altLang="zh-CN" dirty="0" smtClean="0">
              <a:latin typeface="微软雅黑" panose="020B0503020204020204" pitchFamily="34" charset="-122"/>
              <a:ea typeface="微软雅黑" panose="020B0503020204020204" pitchFamily="34" charset="-122"/>
              <a:sym typeface="微软雅黑" panose="020B0503020204020204" pitchFamily="34" charset="-122"/>
            </a:endParaRPr>
          </a:p>
          <a:p>
            <a:pPr indent="457200">
              <a:lnSpc>
                <a:spcPct val="132000"/>
              </a:lnSpc>
            </a:pPr>
            <a:r>
              <a:rPr lang="en-US" altLang="zh-CN"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myModule01.resolution</a:t>
            </a:r>
            <a:r>
              <a:rPr lang="en-US" altLang="zh-CN"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endParaRPr lang="zh-CN" altLang="en-US"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extLst>
      <p:ext uri="{BB962C8B-B14F-4D97-AF65-F5344CB8AC3E}">
        <p14:creationId xmlns:p14="http://schemas.microsoft.com/office/powerpoint/2010/main" val="214115049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7712" y="5621337"/>
            <a:ext cx="12206061" cy="724167"/>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2" name="矩形 11"/>
          <p:cNvSpPr/>
          <p:nvPr/>
        </p:nvSpPr>
        <p:spPr>
          <a:xfrm>
            <a:off x="-7712" y="2821454"/>
            <a:ext cx="12206061" cy="724167"/>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 name="标题 1"/>
          <p:cNvSpPr>
            <a:spLocks noGrp="1"/>
          </p:cNvSpPr>
          <p:nvPr>
            <p:ph type="title"/>
          </p:nvPr>
        </p:nvSpPr>
        <p:spPr/>
        <p:txBody>
          <a:bodyPr/>
          <a:lstStyle/>
          <a:p>
            <a:r>
              <a:rPr lang="en-US" altLang="zh-CN" dirty="0">
                <a:latin typeface="微软雅黑" panose="020B0503020204020204" pitchFamily="34" charset="-122"/>
                <a:ea typeface="微软雅黑" panose="020B0503020204020204" pitchFamily="34" charset="-122"/>
                <a:sym typeface="微软雅黑" panose="020B0503020204020204" pitchFamily="34" charset="-122"/>
              </a:rPr>
              <a:t>5.6.2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使用包</a:t>
            </a:r>
          </a:p>
        </p:txBody>
      </p:sp>
      <p:sp>
        <p:nvSpPr>
          <p:cNvPr id="9" name="文本框 335"/>
          <p:cNvSpPr txBox="1"/>
          <p:nvPr/>
        </p:nvSpPr>
        <p:spPr>
          <a:xfrm>
            <a:off x="286957" y="991395"/>
            <a:ext cx="12136817" cy="458074"/>
          </a:xfrm>
          <a:prstGeom prst="rect">
            <a:avLst/>
          </a:prstGeom>
          <a:noFill/>
        </p:spPr>
        <p:txBody>
          <a:bodyPr wrap="square" rtlCol="0">
            <a:spAutoFit/>
          </a:bodyPr>
          <a:lstStyle/>
          <a:p>
            <a:pPr indent="457200">
              <a:lnSpc>
                <a:spcPct val="132000"/>
              </a:lnSpc>
            </a:pPr>
            <a:r>
              <a:rPr lang="en-US" altLang="zh-CN"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3</a:t>
            </a:r>
            <a:r>
              <a:rPr lang="zh-CN" altLang="en-US"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．通过“</a:t>
            </a:r>
            <a:r>
              <a:rPr lang="en-US" altLang="zh-CN"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from+ </a:t>
            </a:r>
            <a:r>
              <a:rPr lang="zh-CN" altLang="en-US"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完整包名称</a:t>
            </a:r>
            <a:r>
              <a:rPr lang="en-US" altLang="zh-CN"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模块名称</a:t>
            </a:r>
            <a:r>
              <a:rPr lang="en-US" altLang="zh-CN"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+import+ </a:t>
            </a:r>
            <a:r>
              <a:rPr lang="zh-CN" altLang="en-US"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变量名称或函数名称”形式</a:t>
            </a:r>
            <a:r>
              <a:rPr lang="zh-CN" altLang="en-US" sz="2000" b="1"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加载指定</a:t>
            </a:r>
            <a:r>
              <a:rPr lang="zh-CN" altLang="en-US" sz="2000" b="1"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变量或函数</a:t>
            </a:r>
          </a:p>
        </p:txBody>
      </p:sp>
      <p:sp>
        <p:nvSpPr>
          <p:cNvPr id="10" name="矩形 9"/>
          <p:cNvSpPr/>
          <p:nvPr/>
        </p:nvSpPr>
        <p:spPr>
          <a:xfrm>
            <a:off x="3175" y="1603242"/>
            <a:ext cx="12195175" cy="150151"/>
          </a:xfrm>
          <a:prstGeom prst="rect">
            <a:avLst/>
          </a:prstGeom>
          <a:solidFill>
            <a:srgbClr val="92D05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1" name="内容占位符 3"/>
          <p:cNvSpPr>
            <a:spLocks noGrp="1"/>
          </p:cNvSpPr>
          <p:nvPr>
            <p:ph idx="13"/>
          </p:nvPr>
        </p:nvSpPr>
        <p:spPr>
          <a:xfrm>
            <a:off x="271082" y="2061248"/>
            <a:ext cx="10747058" cy="3578345"/>
          </a:xfrm>
        </p:spPr>
        <p:txBody>
          <a:bodyPr>
            <a:noAutofit/>
          </a:bodyPr>
          <a:lstStyle/>
          <a:p>
            <a:pPr indent="457200">
              <a:lnSpc>
                <a:spcPct val="132000"/>
              </a:lnSpc>
            </a:pP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导入包“</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package02”</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中的模块“</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myModule02”</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中定义的变量和函数的代码如下。</a:t>
            </a:r>
          </a:p>
          <a:p>
            <a:pPr indent="457200">
              <a:lnSpc>
                <a:spcPct val="132000"/>
              </a:lnSpc>
            </a:pPr>
            <a:endParaRPr lang="en-US" altLang="zh-CN" dirty="0" smtClean="0">
              <a:latin typeface="微软雅黑" panose="020B0503020204020204" pitchFamily="34" charset="-122"/>
              <a:ea typeface="微软雅黑" panose="020B0503020204020204" pitchFamily="34" charset="-122"/>
              <a:sym typeface="微软雅黑" panose="020B0503020204020204" pitchFamily="34" charset="-122"/>
            </a:endParaRPr>
          </a:p>
          <a:p>
            <a:pPr indent="457200">
              <a:lnSpc>
                <a:spcPct val="132000"/>
              </a:lnSpc>
            </a:pPr>
            <a:r>
              <a:rPr lang="en-US" altLang="zh-CN"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from </a:t>
            </a:r>
            <a:r>
              <a:rPr lang="en-US" altLang="zh-CN"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package02.myModule02 import </a:t>
            </a:r>
            <a:r>
              <a:rPr lang="en-US" altLang="zh-CN"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strInfo,resolution</a:t>
            </a:r>
            <a:endParaRPr lang="en-US" altLang="zh-CN"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a:p>
            <a:pPr indent="457200">
              <a:lnSpc>
                <a:spcPct val="132000"/>
              </a:lnSpc>
            </a:pPr>
            <a:endParaRPr lang="en-US" altLang="zh-CN" dirty="0" smtClean="0">
              <a:latin typeface="微软雅黑" panose="020B0503020204020204" pitchFamily="34" charset="-122"/>
              <a:ea typeface="微软雅黑" panose="020B0503020204020204" pitchFamily="34" charset="-122"/>
              <a:sym typeface="微软雅黑" panose="020B0503020204020204" pitchFamily="34" charset="-122"/>
            </a:endParaRPr>
          </a:p>
          <a:p>
            <a:pPr indent="457200">
              <a:lnSpc>
                <a:spcPct val="132000"/>
              </a:lnSpc>
            </a:pPr>
            <a:r>
              <a:rPr lang="zh-CN" altLang="en-US" dirty="0" smtClean="0">
                <a:latin typeface="微软雅黑" panose="020B0503020204020204" pitchFamily="34" charset="-122"/>
                <a:ea typeface="微软雅黑" panose="020B0503020204020204" pitchFamily="34" charset="-122"/>
                <a:sym typeface="微软雅黑" panose="020B0503020204020204" pitchFamily="34" charset="-122"/>
              </a:rPr>
              <a:t>通过</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这种方式导入模块的函数、变量后，可以直接使用函数、变量名称。</a:t>
            </a:r>
          </a:p>
          <a:p>
            <a:pPr indent="457200">
              <a:lnSpc>
                <a:spcPct val="132000"/>
              </a:lnSpc>
            </a:pP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通过“</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from+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完整包名称</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+import+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模块名称”形式加载指定模块时，可以使用星号“*”代替多个变量或函数名称，表示加载该模块中的全部对象，示例如下。</a:t>
            </a:r>
          </a:p>
          <a:p>
            <a:pPr indent="457200">
              <a:lnSpc>
                <a:spcPct val="132000"/>
              </a:lnSpc>
            </a:pPr>
            <a:endParaRPr lang="en-US" altLang="zh-CN" dirty="0" smtClean="0">
              <a:latin typeface="微软雅黑" panose="020B0503020204020204" pitchFamily="34" charset="-122"/>
              <a:ea typeface="微软雅黑" panose="020B0503020204020204" pitchFamily="34" charset="-122"/>
              <a:sym typeface="微软雅黑" panose="020B0503020204020204" pitchFamily="34" charset="-122"/>
            </a:endParaRPr>
          </a:p>
          <a:p>
            <a:pPr indent="457200">
              <a:lnSpc>
                <a:spcPct val="132000"/>
              </a:lnSpc>
            </a:pPr>
            <a:r>
              <a:rPr lang="en-US" altLang="zh-CN"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from </a:t>
            </a:r>
            <a:r>
              <a:rPr lang="en-US" altLang="zh-CN"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package02.myModule02 import *</a:t>
            </a:r>
            <a:endParaRPr lang="zh-CN" altLang="en-US"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extLst>
      <p:ext uri="{BB962C8B-B14F-4D97-AF65-F5344CB8AC3E}">
        <p14:creationId xmlns:p14="http://schemas.microsoft.com/office/powerpoint/2010/main" val="1382858682"/>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latin typeface="微软雅黑" panose="020B0503020204020204" pitchFamily="34" charset="-122"/>
                <a:ea typeface="微软雅黑" panose="020B0503020204020204" pitchFamily="34" charset="-122"/>
                <a:sym typeface="微软雅黑" panose="020B0503020204020204" pitchFamily="34" charset="-122"/>
              </a:rPr>
              <a:t>5.6.2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使用包</a:t>
            </a:r>
          </a:p>
        </p:txBody>
      </p:sp>
      <p:sp>
        <p:nvSpPr>
          <p:cNvPr id="13" name="矩形 12"/>
          <p:cNvSpPr/>
          <p:nvPr/>
        </p:nvSpPr>
        <p:spPr>
          <a:xfrm>
            <a:off x="0" y="3366005"/>
            <a:ext cx="12206061" cy="349358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4" name="矩形 13"/>
          <p:cNvSpPr/>
          <p:nvPr/>
        </p:nvSpPr>
        <p:spPr>
          <a:xfrm>
            <a:off x="1450975" y="2352583"/>
            <a:ext cx="10747374" cy="367380"/>
          </a:xfrm>
          <a:prstGeom prst="rect">
            <a:avLst/>
          </a:prstGeom>
          <a:solidFill>
            <a:srgbClr val="92D05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5" name="文本框 335"/>
          <p:cNvSpPr txBox="1"/>
          <p:nvPr/>
        </p:nvSpPr>
        <p:spPr>
          <a:xfrm>
            <a:off x="439358" y="1408835"/>
            <a:ext cx="11070017" cy="1311128"/>
          </a:xfrm>
          <a:prstGeom prst="rect">
            <a:avLst/>
          </a:prstGeom>
          <a:noFill/>
        </p:spPr>
        <p:txBody>
          <a:bodyPr wrap="square" rtlCol="0">
            <a:spAutoFit/>
          </a:bodyPr>
          <a:lstStyle/>
          <a:p>
            <a:pPr indent="457200">
              <a:lnSpc>
                <a:spcPct val="132000"/>
              </a:lnSpc>
            </a:pPr>
            <a:r>
              <a:rPr lang="en-US" altLang="zh-CN" sz="2000" b="1" dirty="0">
                <a:solidFill>
                  <a:schemeClr val="tx1">
                    <a:lumMod val="95000"/>
                    <a:lumOff val="5000"/>
                  </a:schemeClr>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2000" b="1" dirty="0">
                <a:solidFill>
                  <a:schemeClr val="tx1">
                    <a:lumMod val="95000"/>
                    <a:lumOff val="5000"/>
                  </a:schemeClr>
                </a:solidFill>
                <a:latin typeface="微软雅黑" panose="020B0503020204020204" pitchFamily="34" charset="-122"/>
                <a:ea typeface="微软雅黑" panose="020B0503020204020204" pitchFamily="34" charset="-122"/>
                <a:sym typeface="微软雅黑" panose="020B0503020204020204" pitchFamily="34" charset="-122"/>
              </a:rPr>
              <a:t>实例</a:t>
            </a:r>
            <a:r>
              <a:rPr lang="en-US" altLang="zh-CN" sz="2000" b="1" dirty="0">
                <a:solidFill>
                  <a:schemeClr val="tx1">
                    <a:lumMod val="95000"/>
                    <a:lumOff val="5000"/>
                  </a:schemeClr>
                </a:solidFill>
                <a:latin typeface="微软雅黑" panose="020B0503020204020204" pitchFamily="34" charset="-122"/>
                <a:ea typeface="微软雅黑" panose="020B0503020204020204" pitchFamily="34" charset="-122"/>
                <a:sym typeface="微软雅黑" panose="020B0503020204020204" pitchFamily="34" charset="-122"/>
              </a:rPr>
              <a:t>5-14】</a:t>
            </a:r>
            <a:r>
              <a:rPr lang="zh-CN" altLang="en-US" sz="2000" b="1" dirty="0">
                <a:solidFill>
                  <a:schemeClr val="tx1">
                    <a:lumMod val="95000"/>
                    <a:lumOff val="5000"/>
                  </a:schemeClr>
                </a:solidFill>
                <a:latin typeface="微软雅黑" panose="020B0503020204020204" pitchFamily="34" charset="-122"/>
                <a:ea typeface="微软雅黑" panose="020B0503020204020204" pitchFamily="34" charset="-122"/>
                <a:sym typeface="微软雅黑" panose="020B0503020204020204" pitchFamily="34" charset="-122"/>
              </a:rPr>
              <a:t>演示通过“</a:t>
            </a:r>
            <a:r>
              <a:rPr lang="en-US" altLang="zh-CN" sz="2000" b="1" dirty="0">
                <a:solidFill>
                  <a:schemeClr val="tx1">
                    <a:lumMod val="95000"/>
                    <a:lumOff val="5000"/>
                  </a:schemeClr>
                </a:solidFill>
                <a:latin typeface="微软雅黑" panose="020B0503020204020204" pitchFamily="34" charset="-122"/>
                <a:ea typeface="微软雅黑" panose="020B0503020204020204" pitchFamily="34" charset="-122"/>
                <a:sym typeface="微软雅黑" panose="020B0503020204020204" pitchFamily="34" charset="-122"/>
              </a:rPr>
              <a:t>from+ </a:t>
            </a:r>
            <a:r>
              <a:rPr lang="zh-CN" altLang="en-US" sz="2000" b="1" dirty="0">
                <a:solidFill>
                  <a:schemeClr val="tx1">
                    <a:lumMod val="95000"/>
                    <a:lumOff val="5000"/>
                  </a:schemeClr>
                </a:solidFill>
                <a:latin typeface="微软雅黑" panose="020B0503020204020204" pitchFamily="34" charset="-122"/>
                <a:ea typeface="微软雅黑" panose="020B0503020204020204" pitchFamily="34" charset="-122"/>
                <a:sym typeface="微软雅黑" panose="020B0503020204020204" pitchFamily="34" charset="-122"/>
              </a:rPr>
              <a:t>完整包名称</a:t>
            </a:r>
            <a:r>
              <a:rPr lang="en-US" altLang="zh-CN" sz="2000" b="1" dirty="0">
                <a:solidFill>
                  <a:schemeClr val="tx1">
                    <a:lumMod val="95000"/>
                    <a:lumOff val="5000"/>
                  </a:schemeClr>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2000" b="1" dirty="0">
                <a:solidFill>
                  <a:schemeClr val="tx1">
                    <a:lumMod val="95000"/>
                    <a:lumOff val="5000"/>
                  </a:schemeClr>
                </a:solidFill>
                <a:latin typeface="微软雅黑" panose="020B0503020204020204" pitchFamily="34" charset="-122"/>
                <a:ea typeface="微软雅黑" panose="020B0503020204020204" pitchFamily="34" charset="-122"/>
                <a:sym typeface="微软雅黑" panose="020B0503020204020204" pitchFamily="34" charset="-122"/>
              </a:rPr>
              <a:t>模块名称</a:t>
            </a:r>
            <a:r>
              <a:rPr lang="en-US" altLang="zh-CN" sz="2000" b="1" dirty="0">
                <a:solidFill>
                  <a:schemeClr val="tx1">
                    <a:lumMod val="95000"/>
                    <a:lumOff val="5000"/>
                  </a:schemeClr>
                </a:solidFill>
                <a:latin typeface="微软雅黑" panose="020B0503020204020204" pitchFamily="34" charset="-122"/>
                <a:ea typeface="微软雅黑" panose="020B0503020204020204" pitchFamily="34" charset="-122"/>
                <a:sym typeface="微软雅黑" panose="020B0503020204020204" pitchFamily="34" charset="-122"/>
              </a:rPr>
              <a:t>+import+ </a:t>
            </a:r>
            <a:r>
              <a:rPr lang="zh-CN" altLang="en-US" sz="2000" b="1" dirty="0">
                <a:solidFill>
                  <a:schemeClr val="tx1">
                    <a:lumMod val="95000"/>
                    <a:lumOff val="5000"/>
                  </a:schemeClr>
                </a:solidFill>
                <a:latin typeface="微软雅黑" panose="020B0503020204020204" pitchFamily="34" charset="-122"/>
                <a:ea typeface="微软雅黑" panose="020B0503020204020204" pitchFamily="34" charset="-122"/>
                <a:sym typeface="微软雅黑" panose="020B0503020204020204" pitchFamily="34" charset="-122"/>
              </a:rPr>
              <a:t>变量名称或函数名称</a:t>
            </a:r>
            <a:r>
              <a:rPr lang="zh-CN" altLang="en-US" sz="2000" b="1" dirty="0" smtClean="0">
                <a:solidFill>
                  <a:schemeClr val="tx1">
                    <a:lumMod val="95000"/>
                    <a:lumOff val="5000"/>
                  </a:schemeClr>
                </a:solidFill>
                <a:latin typeface="微软雅黑" panose="020B0503020204020204" pitchFamily="34" charset="-122"/>
                <a:ea typeface="微软雅黑" panose="020B0503020204020204" pitchFamily="34" charset="-122"/>
                <a:sym typeface="微软雅黑" panose="020B0503020204020204" pitchFamily="34" charset="-122"/>
              </a:rPr>
              <a:t>” 形式</a:t>
            </a:r>
            <a:r>
              <a:rPr lang="zh-CN" altLang="en-US" sz="2000" b="1" dirty="0">
                <a:solidFill>
                  <a:schemeClr val="tx1">
                    <a:lumMod val="95000"/>
                    <a:lumOff val="5000"/>
                  </a:schemeClr>
                </a:solidFill>
                <a:latin typeface="微软雅黑" panose="020B0503020204020204" pitchFamily="34" charset="-122"/>
                <a:ea typeface="微软雅黑" panose="020B0503020204020204" pitchFamily="34" charset="-122"/>
                <a:sym typeface="微软雅黑" panose="020B0503020204020204" pitchFamily="34" charset="-122"/>
              </a:rPr>
              <a:t>加载指定变量或函数和通过“</a:t>
            </a:r>
            <a:r>
              <a:rPr lang="en-US" altLang="zh-CN" sz="2000" b="1" dirty="0">
                <a:solidFill>
                  <a:schemeClr val="tx1">
                    <a:lumMod val="95000"/>
                    <a:lumOff val="5000"/>
                  </a:schemeClr>
                </a:solidFill>
                <a:latin typeface="微软雅黑" panose="020B0503020204020204" pitchFamily="34" charset="-122"/>
                <a:ea typeface="微软雅黑" panose="020B0503020204020204" pitchFamily="34" charset="-122"/>
                <a:sym typeface="微软雅黑" panose="020B0503020204020204" pitchFamily="34" charset="-122"/>
              </a:rPr>
              <a:t>from+ </a:t>
            </a:r>
            <a:r>
              <a:rPr lang="zh-CN" altLang="en-US" sz="2000" b="1" dirty="0">
                <a:solidFill>
                  <a:schemeClr val="tx1">
                    <a:lumMod val="95000"/>
                    <a:lumOff val="5000"/>
                  </a:schemeClr>
                </a:solidFill>
                <a:latin typeface="微软雅黑" panose="020B0503020204020204" pitchFamily="34" charset="-122"/>
                <a:ea typeface="微软雅黑" panose="020B0503020204020204" pitchFamily="34" charset="-122"/>
                <a:sym typeface="微软雅黑" panose="020B0503020204020204" pitchFamily="34" charset="-122"/>
              </a:rPr>
              <a:t>完整包名称</a:t>
            </a:r>
            <a:r>
              <a:rPr lang="en-US" altLang="zh-CN" sz="2000" b="1" dirty="0">
                <a:solidFill>
                  <a:schemeClr val="tx1">
                    <a:lumMod val="95000"/>
                    <a:lumOff val="5000"/>
                  </a:schemeClr>
                </a:solidFill>
                <a:latin typeface="微软雅黑" panose="020B0503020204020204" pitchFamily="34" charset="-122"/>
                <a:ea typeface="微软雅黑" panose="020B0503020204020204" pitchFamily="34" charset="-122"/>
                <a:sym typeface="微软雅黑" panose="020B0503020204020204" pitchFamily="34" charset="-122"/>
              </a:rPr>
              <a:t>+import+ </a:t>
            </a:r>
            <a:r>
              <a:rPr lang="zh-CN" altLang="en-US" sz="2000" b="1" dirty="0">
                <a:solidFill>
                  <a:schemeClr val="tx1">
                    <a:lumMod val="95000"/>
                    <a:lumOff val="5000"/>
                  </a:schemeClr>
                </a:solidFill>
                <a:latin typeface="微软雅黑" panose="020B0503020204020204" pitchFamily="34" charset="-122"/>
                <a:ea typeface="微软雅黑" panose="020B0503020204020204" pitchFamily="34" charset="-122"/>
                <a:sym typeface="微软雅黑" panose="020B0503020204020204" pitchFamily="34" charset="-122"/>
              </a:rPr>
              <a:t>模块名称”形式加载指定</a:t>
            </a:r>
            <a:r>
              <a:rPr lang="zh-CN" altLang="en-US" sz="2000" b="1" dirty="0" smtClean="0">
                <a:solidFill>
                  <a:schemeClr val="tx1">
                    <a:lumMod val="95000"/>
                    <a:lumOff val="5000"/>
                  </a:schemeClr>
                </a:solidFill>
                <a:latin typeface="微软雅黑" panose="020B0503020204020204" pitchFamily="34" charset="-122"/>
                <a:ea typeface="微软雅黑" panose="020B0503020204020204" pitchFamily="34" charset="-122"/>
                <a:sym typeface="微软雅黑" panose="020B0503020204020204" pitchFamily="34" charset="-122"/>
              </a:rPr>
              <a:t>模块两种</a:t>
            </a:r>
            <a:r>
              <a:rPr lang="zh-CN" altLang="en-US" sz="2000" b="1" dirty="0">
                <a:solidFill>
                  <a:schemeClr val="tx1">
                    <a:lumMod val="95000"/>
                    <a:lumOff val="5000"/>
                  </a:schemeClr>
                </a:solidFill>
                <a:latin typeface="微软雅黑" panose="020B0503020204020204" pitchFamily="34" charset="-122"/>
                <a:ea typeface="微软雅黑" panose="020B0503020204020204" pitchFamily="34" charset="-122"/>
                <a:sym typeface="微软雅黑" panose="020B0503020204020204" pitchFamily="34" charset="-122"/>
              </a:rPr>
              <a:t>情形</a:t>
            </a:r>
          </a:p>
        </p:txBody>
      </p:sp>
      <p:sp>
        <p:nvSpPr>
          <p:cNvPr id="16" name="文本框 335"/>
          <p:cNvSpPr txBox="1"/>
          <p:nvPr/>
        </p:nvSpPr>
        <p:spPr>
          <a:xfrm>
            <a:off x="286957" y="3814853"/>
            <a:ext cx="11527218" cy="2651623"/>
          </a:xfrm>
          <a:prstGeom prst="rect">
            <a:avLst/>
          </a:prstGeom>
          <a:noFill/>
        </p:spPr>
        <p:txBody>
          <a:bodyPr wrap="square" rtlCol="0">
            <a:spAutoFit/>
          </a:bodyPr>
          <a:lstStyle/>
          <a:p>
            <a:pPr indent="457200">
              <a:lnSpc>
                <a:spcPct val="132000"/>
              </a:lnSpc>
            </a:pP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from package01 import myModule01</a:t>
            </a:r>
          </a:p>
          <a:p>
            <a:pPr indent="457200">
              <a:lnSpc>
                <a:spcPct val="132000"/>
              </a:lnSpc>
            </a:pP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from package02.myModule02 import </a:t>
            </a:r>
            <a:r>
              <a:rPr lang="en-US" altLang="zh-CN" sz="1800" dirty="0" err="1">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strInfo,resolution</a:t>
            </a:r>
            <a:endPar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a:p>
            <a:pPr indent="457200">
              <a:lnSpc>
                <a:spcPct val="132000"/>
              </a:lnSpc>
            </a:pP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if __name__=="__main__":</a:t>
            </a:r>
          </a:p>
          <a:p>
            <a:pPr indent="457200">
              <a:lnSpc>
                <a:spcPct val="132000"/>
              </a:lnSpc>
            </a:pPr>
            <a:r>
              <a:rPr lang="en-US" altLang="zh-CN"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print</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调用包</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1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的模块</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1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中的函数</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p>
          <a:p>
            <a:pPr indent="457200">
              <a:lnSpc>
                <a:spcPct val="132000"/>
              </a:lnSpc>
            </a:pPr>
            <a:r>
              <a:rPr lang="en-US" altLang="zh-CN"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myModule01.resolution</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p>
          <a:p>
            <a:pPr indent="457200">
              <a:lnSpc>
                <a:spcPct val="132000"/>
              </a:lnSpc>
            </a:pPr>
            <a:r>
              <a:rPr lang="en-US" altLang="zh-CN"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print</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调用包</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2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的模块</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2 </a:t>
            </a:r>
            <a:r>
              <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中的函数</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p>
          <a:p>
            <a:pPr indent="457200">
              <a:lnSpc>
                <a:spcPct val="132000"/>
              </a:lnSpc>
            </a:pPr>
            <a:r>
              <a:rPr lang="en-US" altLang="zh-CN" sz="1800" dirty="0" smtClean="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	print(resolution(strInfo,3000,2000</a:t>
            </a:r>
            <a:r>
              <a:rPr lang="en-US" altLang="zh-CN"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rPr>
              <a:t>))</a:t>
            </a:r>
            <a:endParaRPr lang="zh-CN" altLang="en-US" sz="1800" dirty="0">
              <a:solidFill>
                <a:srgbClr val="4C6062"/>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7" name="矩形 16"/>
          <p:cNvSpPr/>
          <p:nvPr/>
        </p:nvSpPr>
        <p:spPr>
          <a:xfrm>
            <a:off x="7623175" y="3878074"/>
            <a:ext cx="4477957" cy="1754326"/>
          </a:xfrm>
          <a:prstGeom prst="rect">
            <a:avLst/>
          </a:prstGeom>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zh-CN" altLang="en-US" dirty="0">
                <a:solidFill>
                  <a:prstClr val="black">
                    <a:lumMod val="50000"/>
                    <a:lumOff val="50000"/>
                  </a:prstClr>
                </a:solidFill>
                <a:latin typeface="微软雅黑" panose="020B0503020204020204" pitchFamily="34" charset="-122"/>
                <a:ea typeface="微软雅黑" panose="020B0503020204020204" pitchFamily="34" charset="-122"/>
                <a:cs typeface="+mn-ea"/>
                <a:sym typeface="微软雅黑" panose="020B0503020204020204" pitchFamily="34" charset="-122"/>
              </a:rPr>
              <a:t>调用包</a:t>
            </a:r>
            <a:r>
              <a:rPr lang="en-US" altLang="zh-CN" dirty="0">
                <a:solidFill>
                  <a:prstClr val="black">
                    <a:lumMod val="50000"/>
                    <a:lumOff val="50000"/>
                  </a:prstClr>
                </a:solidFill>
                <a:latin typeface="微软雅黑" panose="020B0503020204020204" pitchFamily="34" charset="-122"/>
                <a:ea typeface="微软雅黑" panose="020B0503020204020204" pitchFamily="34" charset="-122"/>
                <a:cs typeface="+mn-ea"/>
                <a:sym typeface="微软雅黑" panose="020B0503020204020204" pitchFamily="34" charset="-122"/>
              </a:rPr>
              <a:t>1 </a:t>
            </a:r>
            <a:r>
              <a:rPr lang="zh-CN" altLang="en-US" dirty="0">
                <a:solidFill>
                  <a:prstClr val="black">
                    <a:lumMod val="50000"/>
                    <a:lumOff val="50000"/>
                  </a:prstClr>
                </a:solidFill>
                <a:latin typeface="微软雅黑" panose="020B0503020204020204" pitchFamily="34" charset="-122"/>
                <a:ea typeface="微软雅黑" panose="020B0503020204020204" pitchFamily="34" charset="-122"/>
                <a:cs typeface="+mn-ea"/>
                <a:sym typeface="微软雅黑" panose="020B0503020204020204" pitchFamily="34" charset="-122"/>
              </a:rPr>
              <a:t>的模块</a:t>
            </a:r>
            <a:r>
              <a:rPr lang="en-US" altLang="zh-CN" dirty="0">
                <a:solidFill>
                  <a:prstClr val="black">
                    <a:lumMod val="50000"/>
                    <a:lumOff val="50000"/>
                  </a:prstClr>
                </a:solidFill>
                <a:latin typeface="微软雅黑" panose="020B0503020204020204" pitchFamily="34" charset="-122"/>
                <a:ea typeface="微软雅黑" panose="020B0503020204020204" pitchFamily="34" charset="-122"/>
                <a:cs typeface="+mn-ea"/>
                <a:sym typeface="微软雅黑" panose="020B0503020204020204" pitchFamily="34" charset="-122"/>
              </a:rPr>
              <a:t>1 </a:t>
            </a:r>
            <a:r>
              <a:rPr lang="zh-CN" altLang="en-US" dirty="0">
                <a:solidFill>
                  <a:prstClr val="black">
                    <a:lumMod val="50000"/>
                    <a:lumOff val="50000"/>
                  </a:prstClr>
                </a:solidFill>
                <a:latin typeface="微软雅黑" panose="020B0503020204020204" pitchFamily="34" charset="-122"/>
                <a:ea typeface="微软雅黑" panose="020B0503020204020204" pitchFamily="34" charset="-122"/>
                <a:cs typeface="+mn-ea"/>
                <a:sym typeface="微软雅黑" panose="020B0503020204020204" pitchFamily="34" charset="-122"/>
              </a:rPr>
              <a:t>中的函数</a:t>
            </a:r>
          </a:p>
          <a:p>
            <a:pPr>
              <a:lnSpc>
                <a:spcPct val="150000"/>
              </a:lnSpc>
            </a:pPr>
            <a:r>
              <a:rPr lang="zh-CN" altLang="en-US" dirty="0">
                <a:solidFill>
                  <a:prstClr val="black">
                    <a:lumMod val="50000"/>
                    <a:lumOff val="50000"/>
                  </a:prstClr>
                </a:solidFill>
                <a:latin typeface="微软雅黑" panose="020B0503020204020204" pitchFamily="34" charset="-122"/>
                <a:ea typeface="微软雅黑" panose="020B0503020204020204" pitchFamily="34" charset="-122"/>
                <a:cs typeface="+mn-ea"/>
                <a:sym typeface="微软雅黑" panose="020B0503020204020204" pitchFamily="34" charset="-122"/>
              </a:rPr>
              <a:t>物理分辨率： </a:t>
            </a:r>
            <a:r>
              <a:rPr lang="en-US" altLang="zh-CN" dirty="0">
                <a:solidFill>
                  <a:prstClr val="black">
                    <a:lumMod val="50000"/>
                    <a:lumOff val="50000"/>
                  </a:prstClr>
                </a:solidFill>
                <a:latin typeface="微软雅黑" panose="020B0503020204020204" pitchFamily="34" charset="-122"/>
                <a:ea typeface="微软雅黑" panose="020B0503020204020204" pitchFamily="34" charset="-122"/>
                <a:cs typeface="+mn-ea"/>
                <a:sym typeface="微软雅黑" panose="020B0503020204020204" pitchFamily="34" charset="-122"/>
              </a:rPr>
              <a:t>2560 × 1600 </a:t>
            </a:r>
            <a:r>
              <a:rPr lang="zh-CN" altLang="en-US" dirty="0">
                <a:solidFill>
                  <a:prstClr val="black">
                    <a:lumMod val="50000"/>
                    <a:lumOff val="50000"/>
                  </a:prstClr>
                </a:solidFill>
                <a:latin typeface="微软雅黑" panose="020B0503020204020204" pitchFamily="34" charset="-122"/>
                <a:ea typeface="微软雅黑" panose="020B0503020204020204" pitchFamily="34" charset="-122"/>
                <a:cs typeface="+mn-ea"/>
                <a:sym typeface="微软雅黑" panose="020B0503020204020204" pitchFamily="34" charset="-122"/>
              </a:rPr>
              <a:t>像素</a:t>
            </a:r>
          </a:p>
          <a:p>
            <a:pPr>
              <a:lnSpc>
                <a:spcPct val="150000"/>
              </a:lnSpc>
            </a:pPr>
            <a:r>
              <a:rPr lang="zh-CN" altLang="en-US" dirty="0">
                <a:solidFill>
                  <a:prstClr val="black">
                    <a:lumMod val="50000"/>
                    <a:lumOff val="50000"/>
                  </a:prstClr>
                </a:solidFill>
                <a:latin typeface="微软雅黑" panose="020B0503020204020204" pitchFamily="34" charset="-122"/>
                <a:ea typeface="微软雅黑" panose="020B0503020204020204" pitchFamily="34" charset="-122"/>
                <a:cs typeface="+mn-ea"/>
                <a:sym typeface="微软雅黑" panose="020B0503020204020204" pitchFamily="34" charset="-122"/>
              </a:rPr>
              <a:t>调用包</a:t>
            </a:r>
            <a:r>
              <a:rPr lang="en-US" altLang="zh-CN" dirty="0">
                <a:solidFill>
                  <a:prstClr val="black">
                    <a:lumMod val="50000"/>
                    <a:lumOff val="50000"/>
                  </a:prstClr>
                </a:solidFill>
                <a:latin typeface="微软雅黑" panose="020B0503020204020204" pitchFamily="34" charset="-122"/>
                <a:ea typeface="微软雅黑" panose="020B0503020204020204" pitchFamily="34" charset="-122"/>
                <a:cs typeface="+mn-ea"/>
                <a:sym typeface="微软雅黑" panose="020B0503020204020204" pitchFamily="34" charset="-122"/>
              </a:rPr>
              <a:t>2 </a:t>
            </a:r>
            <a:r>
              <a:rPr lang="zh-CN" altLang="en-US" dirty="0">
                <a:solidFill>
                  <a:prstClr val="black">
                    <a:lumMod val="50000"/>
                    <a:lumOff val="50000"/>
                  </a:prstClr>
                </a:solidFill>
                <a:latin typeface="微软雅黑" panose="020B0503020204020204" pitchFamily="34" charset="-122"/>
                <a:ea typeface="微软雅黑" panose="020B0503020204020204" pitchFamily="34" charset="-122"/>
                <a:cs typeface="+mn-ea"/>
                <a:sym typeface="微软雅黑" panose="020B0503020204020204" pitchFamily="34" charset="-122"/>
              </a:rPr>
              <a:t>的模块</a:t>
            </a:r>
            <a:r>
              <a:rPr lang="en-US" altLang="zh-CN" dirty="0">
                <a:solidFill>
                  <a:prstClr val="black">
                    <a:lumMod val="50000"/>
                    <a:lumOff val="50000"/>
                  </a:prstClr>
                </a:solidFill>
                <a:latin typeface="微软雅黑" panose="020B0503020204020204" pitchFamily="34" charset="-122"/>
                <a:ea typeface="微软雅黑" panose="020B0503020204020204" pitchFamily="34" charset="-122"/>
                <a:cs typeface="+mn-ea"/>
                <a:sym typeface="微软雅黑" panose="020B0503020204020204" pitchFamily="34" charset="-122"/>
              </a:rPr>
              <a:t>2 </a:t>
            </a:r>
            <a:r>
              <a:rPr lang="zh-CN" altLang="en-US" dirty="0">
                <a:solidFill>
                  <a:prstClr val="black">
                    <a:lumMod val="50000"/>
                    <a:lumOff val="50000"/>
                  </a:prstClr>
                </a:solidFill>
                <a:latin typeface="微软雅黑" panose="020B0503020204020204" pitchFamily="34" charset="-122"/>
                <a:ea typeface="微软雅黑" panose="020B0503020204020204" pitchFamily="34" charset="-122"/>
                <a:cs typeface="+mn-ea"/>
                <a:sym typeface="微软雅黑" panose="020B0503020204020204" pitchFamily="34" charset="-122"/>
              </a:rPr>
              <a:t>中的函数</a:t>
            </a:r>
          </a:p>
          <a:p>
            <a:pPr>
              <a:lnSpc>
                <a:spcPct val="150000"/>
              </a:lnSpc>
            </a:pPr>
            <a:r>
              <a:rPr lang="zh-CN" altLang="en-US" dirty="0">
                <a:solidFill>
                  <a:prstClr val="black">
                    <a:lumMod val="50000"/>
                    <a:lumOff val="50000"/>
                  </a:prstClr>
                </a:solidFill>
                <a:latin typeface="微软雅黑" panose="020B0503020204020204" pitchFamily="34" charset="-122"/>
                <a:ea typeface="微软雅黑" panose="020B0503020204020204" pitchFamily="34" charset="-122"/>
                <a:cs typeface="+mn-ea"/>
                <a:sym typeface="微软雅黑" panose="020B0503020204020204" pitchFamily="34" charset="-122"/>
              </a:rPr>
              <a:t>物理分辨率： </a:t>
            </a:r>
            <a:r>
              <a:rPr lang="en-US" altLang="zh-CN" dirty="0">
                <a:solidFill>
                  <a:prstClr val="black">
                    <a:lumMod val="50000"/>
                    <a:lumOff val="50000"/>
                  </a:prstClr>
                </a:solidFill>
                <a:latin typeface="微软雅黑" panose="020B0503020204020204" pitchFamily="34" charset="-122"/>
                <a:ea typeface="微软雅黑" panose="020B0503020204020204" pitchFamily="34" charset="-122"/>
                <a:cs typeface="+mn-ea"/>
                <a:sym typeface="微软雅黑" panose="020B0503020204020204" pitchFamily="34" charset="-122"/>
              </a:rPr>
              <a:t>3000 × 2000 </a:t>
            </a:r>
            <a:r>
              <a:rPr lang="zh-CN" altLang="en-US" dirty="0" smtClean="0">
                <a:solidFill>
                  <a:prstClr val="black">
                    <a:lumMod val="50000"/>
                    <a:lumOff val="50000"/>
                  </a:prstClr>
                </a:solidFill>
                <a:latin typeface="微软雅黑" panose="020B0503020204020204" pitchFamily="34" charset="-122"/>
                <a:ea typeface="微软雅黑" panose="020B0503020204020204" pitchFamily="34" charset="-122"/>
                <a:cs typeface="+mn-ea"/>
                <a:sym typeface="微软雅黑" panose="020B0503020204020204" pitchFamily="34" charset="-122"/>
              </a:rPr>
              <a:t>像素</a:t>
            </a:r>
            <a:endParaRPr lang="zh-CN" altLang="en-US" dirty="0">
              <a:solidFill>
                <a:prstClr val="black">
                  <a:lumMod val="50000"/>
                  <a:lumOff val="50000"/>
                </a:prstClr>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18" name="文本框 12"/>
          <p:cNvSpPr txBox="1"/>
          <p:nvPr/>
        </p:nvSpPr>
        <p:spPr>
          <a:xfrm>
            <a:off x="8366222" y="3236899"/>
            <a:ext cx="2976731" cy="412576"/>
          </a:xfrm>
          <a:prstGeom prst="roundRect">
            <a:avLst>
              <a:gd name="adj" fmla="val 50000"/>
            </a:avLst>
          </a:prstGeom>
          <a:solidFill>
            <a:srgbClr val="92D050"/>
          </a:solidFill>
          <a:effectLst>
            <a:outerShdw blurRad="127000" dist="38100" dir="8100000" algn="tr" rotWithShape="0">
              <a:srgbClr val="0070C0">
                <a:alpha val="30000"/>
              </a:srgbClr>
            </a:outerShdw>
          </a:effectLst>
        </p:spPr>
        <p:txBody>
          <a:bodyPr wrap="square" rtlCol="0" anchor="ctr" anchorCtr="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zh-CN" altLang="en-US" sz="1600" kern="0" dirty="0">
                <a:solidFill>
                  <a:prstClr val="white"/>
                </a:solidFill>
                <a:latin typeface="微软雅黑" panose="020B0503020204020204" pitchFamily="34" charset="-122"/>
                <a:ea typeface="微软雅黑" panose="020B0503020204020204" pitchFamily="34" charset="-122"/>
                <a:sym typeface="微软雅黑" panose="020B0503020204020204" pitchFamily="34" charset="-122"/>
              </a:rPr>
              <a:t>运行结果</a:t>
            </a:r>
            <a:endParaRPr kumimoji="0" lang="zh-CN" altLang="en-US" sz="1050" b="0" i="0" u="none" strike="noStrike" kern="0" cap="none" spc="0" normalizeH="0" baseline="0" noProof="0" dirty="0" smtClean="0">
              <a:ln>
                <a:noFill/>
              </a:ln>
              <a:solidFill>
                <a:prstClr val="white"/>
              </a:solidFill>
              <a:effectLst/>
              <a:uLnTx/>
              <a:uFillTx/>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9" name="文本框 12"/>
          <p:cNvSpPr txBox="1"/>
          <p:nvPr/>
        </p:nvSpPr>
        <p:spPr>
          <a:xfrm>
            <a:off x="917575" y="3292237"/>
            <a:ext cx="2976731" cy="412576"/>
          </a:xfrm>
          <a:prstGeom prst="roundRect">
            <a:avLst>
              <a:gd name="adj" fmla="val 50000"/>
            </a:avLst>
          </a:prstGeom>
          <a:solidFill>
            <a:srgbClr val="92D050"/>
          </a:solidFill>
          <a:effectLst>
            <a:outerShdw blurRad="127000" dist="38100" dir="8100000" algn="tr" rotWithShape="0">
              <a:srgbClr val="0070C0">
                <a:alpha val="30000"/>
              </a:srgbClr>
            </a:outerShdw>
          </a:effectLst>
        </p:spPr>
        <p:txBody>
          <a:bodyPr wrap="square" rtlCol="0" anchor="ctr" anchorCtr="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zh-CN" altLang="en-US" sz="1600" kern="0" dirty="0">
                <a:solidFill>
                  <a:prstClr val="white"/>
                </a:solidFill>
                <a:latin typeface="微软雅黑" panose="020B0503020204020204" pitchFamily="34" charset="-122"/>
                <a:ea typeface="微软雅黑" panose="020B0503020204020204" pitchFamily="34" charset="-122"/>
                <a:sym typeface="微软雅黑" panose="020B0503020204020204" pitchFamily="34" charset="-122"/>
              </a:rPr>
              <a:t>实例</a:t>
            </a:r>
            <a:r>
              <a:rPr lang="en-US" altLang="zh-CN" sz="1600" kern="0" dirty="0" smtClean="0">
                <a:solidFill>
                  <a:prstClr val="white"/>
                </a:solidFill>
                <a:latin typeface="微软雅黑" panose="020B0503020204020204" pitchFamily="34" charset="-122"/>
                <a:ea typeface="微软雅黑" panose="020B0503020204020204" pitchFamily="34" charset="-122"/>
                <a:sym typeface="微软雅黑" panose="020B0503020204020204" pitchFamily="34" charset="-122"/>
              </a:rPr>
              <a:t>5-14 </a:t>
            </a:r>
            <a:r>
              <a:rPr lang="zh-CN" altLang="en-US" sz="1600" kern="0" dirty="0">
                <a:solidFill>
                  <a:prstClr val="white"/>
                </a:solidFill>
                <a:latin typeface="微软雅黑" panose="020B0503020204020204" pitchFamily="34" charset="-122"/>
                <a:ea typeface="微软雅黑" panose="020B0503020204020204" pitchFamily="34" charset="-122"/>
                <a:sym typeface="微软雅黑" panose="020B0503020204020204" pitchFamily="34" charset="-122"/>
              </a:rPr>
              <a:t>的代码</a:t>
            </a:r>
            <a:endParaRPr kumimoji="0" lang="zh-CN" altLang="en-US" sz="1050" b="0" i="0" u="none" strike="noStrike" kern="0" cap="none" spc="0" normalizeH="0" baseline="0" noProof="0" dirty="0" smtClean="0">
              <a:ln>
                <a:noFill/>
              </a:ln>
              <a:solidFill>
                <a:prstClr val="white"/>
              </a:solidFill>
              <a:effectLst/>
              <a:uLnTx/>
              <a:uFillTx/>
              <a:latin typeface="微软雅黑" panose="020B0503020204020204" pitchFamily="34" charset="-122"/>
              <a:ea typeface="微软雅黑" panose="020B0503020204020204" pitchFamily="34" charset="-122"/>
              <a:sym typeface="微软雅黑" panose="020B0503020204020204" pitchFamily="34" charset="-122"/>
            </a:endParaRPr>
          </a:p>
        </p:txBody>
      </p:sp>
    </p:spTree>
    <p:extLst>
      <p:ext uri="{BB962C8B-B14F-4D97-AF65-F5344CB8AC3E}">
        <p14:creationId xmlns:p14="http://schemas.microsoft.com/office/powerpoint/2010/main" val="3451809468"/>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8350" cy="6859588"/>
          </a:xfrm>
          <a:prstGeom prst="rect">
            <a:avLst/>
          </a:prstGeom>
        </p:spPr>
      </p:pic>
      <p:sp>
        <p:nvSpPr>
          <p:cNvPr id="6" name="矩形 5"/>
          <p:cNvSpPr/>
          <p:nvPr/>
        </p:nvSpPr>
        <p:spPr>
          <a:xfrm>
            <a:off x="2258147" y="2210312"/>
            <a:ext cx="7682056" cy="60973"/>
          </a:xfrm>
          <a:prstGeom prst="rect">
            <a:avLst/>
          </a:prstGeom>
          <a:gradFill flip="none" rotWithShape="1">
            <a:gsLst>
              <a:gs pos="0">
                <a:srgbClr val="28A7E1"/>
              </a:gs>
              <a:gs pos="50000">
                <a:schemeClr val="accent1">
                  <a:tint val="44500"/>
                  <a:satMod val="160000"/>
                </a:schemeClr>
              </a:gs>
              <a:gs pos="100000">
                <a:srgbClr val="28A7E1"/>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lIns="121963" tIns="60981" rIns="121963" bIns="60981" spcCol="0"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7" name="矩形 6"/>
          <p:cNvSpPr/>
          <p:nvPr/>
        </p:nvSpPr>
        <p:spPr>
          <a:xfrm>
            <a:off x="2258147" y="4025019"/>
            <a:ext cx="7682056" cy="60973"/>
          </a:xfrm>
          <a:prstGeom prst="rect">
            <a:avLst/>
          </a:prstGeom>
          <a:gradFill flip="none" rotWithShape="1">
            <a:gsLst>
              <a:gs pos="0">
                <a:srgbClr val="28A7E1"/>
              </a:gs>
              <a:gs pos="50000">
                <a:schemeClr val="accent1">
                  <a:tint val="44500"/>
                  <a:satMod val="160000"/>
                </a:schemeClr>
              </a:gs>
              <a:gs pos="100000">
                <a:srgbClr val="28A7E1"/>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lIns="121963" tIns="60981" rIns="121963" bIns="60981" spcCol="0"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4" name="椭圆 13"/>
          <p:cNvSpPr/>
          <p:nvPr/>
        </p:nvSpPr>
        <p:spPr>
          <a:xfrm>
            <a:off x="10095121" y="2480346"/>
            <a:ext cx="203200" cy="203200"/>
          </a:xfrm>
          <a:prstGeom prst="ellipse">
            <a:avLst/>
          </a:prstGeom>
          <a:solidFill>
            <a:srgbClr val="3E5CCC">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5" name="椭圆 14"/>
          <p:cNvSpPr/>
          <p:nvPr/>
        </p:nvSpPr>
        <p:spPr>
          <a:xfrm>
            <a:off x="10095121" y="2727996"/>
            <a:ext cx="203200" cy="203200"/>
          </a:xfrm>
          <a:prstGeom prst="ellipse">
            <a:avLst/>
          </a:prstGeom>
          <a:solidFill>
            <a:srgbClr val="64C448">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6" name="椭圆 15"/>
          <p:cNvSpPr/>
          <p:nvPr/>
        </p:nvSpPr>
        <p:spPr>
          <a:xfrm>
            <a:off x="10095121" y="2975646"/>
            <a:ext cx="203200" cy="203200"/>
          </a:xfrm>
          <a:prstGeom prst="ellipse">
            <a:avLst/>
          </a:prstGeom>
          <a:solidFill>
            <a:srgbClr val="F08E35">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7" name="文本框 1"/>
          <p:cNvSpPr txBox="1"/>
          <p:nvPr/>
        </p:nvSpPr>
        <p:spPr>
          <a:xfrm>
            <a:off x="2611437" y="2134394"/>
            <a:ext cx="7006442" cy="1938992"/>
          </a:xfrm>
          <a:prstGeom prst="rect">
            <a:avLst/>
          </a:prstGeom>
          <a:noFill/>
        </p:spPr>
        <p:txBody>
          <a:bodyPr wrap="square" rtlCol="0">
            <a:spAutoFit/>
          </a:bodyPr>
          <a:lstStyle/>
          <a:p>
            <a:r>
              <a:rPr lang="en-US" altLang="zh-CN" sz="120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THANKS</a:t>
            </a:r>
            <a:endParaRPr lang="zh-CN" altLang="en-US" sz="120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latin typeface="微软雅黑" panose="020B0503020204020204" pitchFamily="34" charset="-122"/>
                <a:ea typeface="微软雅黑" panose="020B0503020204020204" pitchFamily="34" charset="-122"/>
                <a:sym typeface="微软雅黑" panose="020B0503020204020204" pitchFamily="34" charset="-122"/>
              </a:rPr>
              <a:t>5.1.1 Python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数学常量</a:t>
            </a:r>
          </a:p>
        </p:txBody>
      </p:sp>
      <p:sp>
        <p:nvSpPr>
          <p:cNvPr id="4" name="矩形 3"/>
          <p:cNvSpPr/>
          <p:nvPr/>
        </p:nvSpPr>
        <p:spPr>
          <a:xfrm>
            <a:off x="-7712" y="5840482"/>
            <a:ext cx="12206061" cy="1019107"/>
          </a:xfrm>
          <a:prstGeom prst="rect">
            <a:avLst/>
          </a:prstGeom>
          <a:solidFill>
            <a:srgbClr val="92D05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 name="文本框 335"/>
          <p:cNvSpPr txBox="1"/>
          <p:nvPr/>
        </p:nvSpPr>
        <p:spPr>
          <a:xfrm>
            <a:off x="286957" y="1291470"/>
            <a:ext cx="11070017" cy="458074"/>
          </a:xfrm>
          <a:prstGeom prst="rect">
            <a:avLst/>
          </a:prstGeom>
          <a:noFill/>
        </p:spPr>
        <p:txBody>
          <a:bodyPr wrap="square" rtlCol="0">
            <a:spAutoFit/>
          </a:bodyPr>
          <a:lstStyle/>
          <a:p>
            <a:pPr indent="457200">
              <a:lnSpc>
                <a:spcPct val="132000"/>
              </a:lnSpc>
            </a:pPr>
            <a:r>
              <a:rPr lang="en-US" altLang="zh-CN"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Python </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数学常量主要</a:t>
            </a:r>
            <a:r>
              <a:rPr lang="zh-CN" altLang="en-US" sz="20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包括：</a:t>
            </a:r>
            <a:endParaRPr lang="en-US" altLang="zh-CN" sz="20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7" name="Freeform 5"/>
          <p:cNvSpPr/>
          <p:nvPr/>
        </p:nvSpPr>
        <p:spPr bwMode="auto">
          <a:xfrm>
            <a:off x="2724409" y="2027647"/>
            <a:ext cx="1945264" cy="2159000"/>
          </a:xfrm>
          <a:custGeom>
            <a:avLst/>
            <a:gdLst>
              <a:gd name="T0" fmla="*/ 950 w 4315"/>
              <a:gd name="T1" fmla="*/ 4700 h 4788"/>
              <a:gd name="T2" fmla="*/ 895 w 4315"/>
              <a:gd name="T3" fmla="*/ 4730 h 4788"/>
              <a:gd name="T4" fmla="*/ 816 w 4315"/>
              <a:gd name="T5" fmla="*/ 4759 h 4788"/>
              <a:gd name="T6" fmla="*/ 737 w 4315"/>
              <a:gd name="T7" fmla="*/ 4778 h 4788"/>
              <a:gd name="T8" fmla="*/ 655 w 4315"/>
              <a:gd name="T9" fmla="*/ 4787 h 4788"/>
              <a:gd name="T10" fmla="*/ 593 w 4315"/>
              <a:gd name="T11" fmla="*/ 4787 h 4788"/>
              <a:gd name="T12" fmla="*/ 512 w 4315"/>
              <a:gd name="T13" fmla="*/ 4776 h 4788"/>
              <a:gd name="T14" fmla="*/ 432 w 4315"/>
              <a:gd name="T15" fmla="*/ 4754 h 4788"/>
              <a:gd name="T16" fmla="*/ 355 w 4315"/>
              <a:gd name="T17" fmla="*/ 4721 h 4788"/>
              <a:gd name="T18" fmla="*/ 280 w 4315"/>
              <a:gd name="T19" fmla="*/ 4679 h 4788"/>
              <a:gd name="T20" fmla="*/ 215 w 4315"/>
              <a:gd name="T21" fmla="*/ 4628 h 4788"/>
              <a:gd name="T22" fmla="*/ 157 w 4315"/>
              <a:gd name="T23" fmla="*/ 4569 h 4788"/>
              <a:gd name="T24" fmla="*/ 107 w 4315"/>
              <a:gd name="T25" fmla="*/ 4505 h 4788"/>
              <a:gd name="T26" fmla="*/ 75 w 4315"/>
              <a:gd name="T27" fmla="*/ 4451 h 4788"/>
              <a:gd name="T28" fmla="*/ 40 w 4315"/>
              <a:gd name="T29" fmla="*/ 4376 h 4788"/>
              <a:gd name="T30" fmla="*/ 17 w 4315"/>
              <a:gd name="T31" fmla="*/ 4297 h 4788"/>
              <a:gd name="T32" fmla="*/ 4 w 4315"/>
              <a:gd name="T33" fmla="*/ 4215 h 4788"/>
              <a:gd name="T34" fmla="*/ 0 w 4315"/>
              <a:gd name="T35" fmla="*/ 2394 h 4788"/>
              <a:gd name="T36" fmla="*/ 4 w 4315"/>
              <a:gd name="T37" fmla="*/ 573 h 4788"/>
              <a:gd name="T38" fmla="*/ 17 w 4315"/>
              <a:gd name="T39" fmla="*/ 491 h 4788"/>
              <a:gd name="T40" fmla="*/ 40 w 4315"/>
              <a:gd name="T41" fmla="*/ 412 h 4788"/>
              <a:gd name="T42" fmla="*/ 75 w 4315"/>
              <a:gd name="T43" fmla="*/ 337 h 4788"/>
              <a:gd name="T44" fmla="*/ 107 w 4315"/>
              <a:gd name="T45" fmla="*/ 283 h 4788"/>
              <a:gd name="T46" fmla="*/ 157 w 4315"/>
              <a:gd name="T47" fmla="*/ 219 h 4788"/>
              <a:gd name="T48" fmla="*/ 215 w 4315"/>
              <a:gd name="T49" fmla="*/ 160 h 4788"/>
              <a:gd name="T50" fmla="*/ 280 w 4315"/>
              <a:gd name="T51" fmla="*/ 109 h 4788"/>
              <a:gd name="T52" fmla="*/ 355 w 4315"/>
              <a:gd name="T53" fmla="*/ 67 h 4788"/>
              <a:gd name="T54" fmla="*/ 432 w 4315"/>
              <a:gd name="T55" fmla="*/ 34 h 4788"/>
              <a:gd name="T56" fmla="*/ 512 w 4315"/>
              <a:gd name="T57" fmla="*/ 12 h 4788"/>
              <a:gd name="T58" fmla="*/ 593 w 4315"/>
              <a:gd name="T59" fmla="*/ 1 h 4788"/>
              <a:gd name="T60" fmla="*/ 655 w 4315"/>
              <a:gd name="T61" fmla="*/ 2 h 4788"/>
              <a:gd name="T62" fmla="*/ 737 w 4315"/>
              <a:gd name="T63" fmla="*/ 10 h 4788"/>
              <a:gd name="T64" fmla="*/ 816 w 4315"/>
              <a:gd name="T65" fmla="*/ 29 h 4788"/>
              <a:gd name="T66" fmla="*/ 895 w 4315"/>
              <a:gd name="T67" fmla="*/ 58 h 4788"/>
              <a:gd name="T68" fmla="*/ 950 w 4315"/>
              <a:gd name="T69" fmla="*/ 88 h 4788"/>
              <a:gd name="T70" fmla="*/ 740 w 4315"/>
              <a:gd name="T71" fmla="*/ 2394 h 4788"/>
              <a:gd name="T72" fmla="*/ 3471 w 4315"/>
              <a:gd name="T73" fmla="*/ 2394 h 4788"/>
              <a:gd name="T74" fmla="*/ 4015 w 4315"/>
              <a:gd name="T75" fmla="*/ 1857 h 4788"/>
              <a:gd name="T76" fmla="*/ 4083 w 4315"/>
              <a:gd name="T77" fmla="*/ 1906 h 4788"/>
              <a:gd name="T78" fmla="*/ 4144 w 4315"/>
              <a:gd name="T79" fmla="*/ 1962 h 4788"/>
              <a:gd name="T80" fmla="*/ 4195 w 4315"/>
              <a:gd name="T81" fmla="*/ 2025 h 4788"/>
              <a:gd name="T82" fmla="*/ 4229 w 4315"/>
              <a:gd name="T83" fmla="*/ 2077 h 4788"/>
              <a:gd name="T84" fmla="*/ 4266 w 4315"/>
              <a:gd name="T85" fmla="*/ 2150 h 4788"/>
              <a:gd name="T86" fmla="*/ 4292 w 4315"/>
              <a:gd name="T87" fmla="*/ 2229 h 4788"/>
              <a:gd name="T88" fmla="*/ 4309 w 4315"/>
              <a:gd name="T89" fmla="*/ 2310 h 4788"/>
              <a:gd name="T90" fmla="*/ 4315 w 4315"/>
              <a:gd name="T91" fmla="*/ 2394 h 4788"/>
              <a:gd name="T92" fmla="*/ 4309 w 4315"/>
              <a:gd name="T93" fmla="*/ 2478 h 4788"/>
              <a:gd name="T94" fmla="*/ 4292 w 4315"/>
              <a:gd name="T95" fmla="*/ 2559 h 4788"/>
              <a:gd name="T96" fmla="*/ 4266 w 4315"/>
              <a:gd name="T97" fmla="*/ 2638 h 4788"/>
              <a:gd name="T98" fmla="*/ 4229 w 4315"/>
              <a:gd name="T99" fmla="*/ 2711 h 4788"/>
              <a:gd name="T100" fmla="*/ 4195 w 4315"/>
              <a:gd name="T101" fmla="*/ 2763 h 4788"/>
              <a:gd name="T102" fmla="*/ 4144 w 4315"/>
              <a:gd name="T103" fmla="*/ 2826 h 4788"/>
              <a:gd name="T104" fmla="*/ 4083 w 4315"/>
              <a:gd name="T105" fmla="*/ 2882 h 4788"/>
              <a:gd name="T106" fmla="*/ 4015 w 4315"/>
              <a:gd name="T107" fmla="*/ 2931 h 47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315" h="4788">
                <a:moveTo>
                  <a:pt x="3998" y="2942"/>
                </a:moveTo>
                <a:lnTo>
                  <a:pt x="2475" y="3822"/>
                </a:lnTo>
                <a:lnTo>
                  <a:pt x="2472" y="3822"/>
                </a:lnTo>
                <a:lnTo>
                  <a:pt x="950" y="4700"/>
                </a:lnTo>
                <a:lnTo>
                  <a:pt x="950" y="4701"/>
                </a:lnTo>
                <a:lnTo>
                  <a:pt x="933" y="4712"/>
                </a:lnTo>
                <a:lnTo>
                  <a:pt x="914" y="4721"/>
                </a:lnTo>
                <a:lnTo>
                  <a:pt x="895" y="4730"/>
                </a:lnTo>
                <a:lnTo>
                  <a:pt x="876" y="4738"/>
                </a:lnTo>
                <a:lnTo>
                  <a:pt x="855" y="4746"/>
                </a:lnTo>
                <a:lnTo>
                  <a:pt x="836" y="4754"/>
                </a:lnTo>
                <a:lnTo>
                  <a:pt x="816" y="4759"/>
                </a:lnTo>
                <a:lnTo>
                  <a:pt x="797" y="4765"/>
                </a:lnTo>
                <a:lnTo>
                  <a:pt x="777" y="4770"/>
                </a:lnTo>
                <a:lnTo>
                  <a:pt x="757" y="4775"/>
                </a:lnTo>
                <a:lnTo>
                  <a:pt x="737" y="4778"/>
                </a:lnTo>
                <a:lnTo>
                  <a:pt x="716" y="4781"/>
                </a:lnTo>
                <a:lnTo>
                  <a:pt x="696" y="4783"/>
                </a:lnTo>
                <a:lnTo>
                  <a:pt x="675" y="4786"/>
                </a:lnTo>
                <a:lnTo>
                  <a:pt x="655" y="4787"/>
                </a:lnTo>
                <a:lnTo>
                  <a:pt x="634" y="4787"/>
                </a:lnTo>
                <a:lnTo>
                  <a:pt x="634" y="4788"/>
                </a:lnTo>
                <a:lnTo>
                  <a:pt x="614" y="4788"/>
                </a:lnTo>
                <a:lnTo>
                  <a:pt x="593" y="4787"/>
                </a:lnTo>
                <a:lnTo>
                  <a:pt x="573" y="4784"/>
                </a:lnTo>
                <a:lnTo>
                  <a:pt x="552" y="4782"/>
                </a:lnTo>
                <a:lnTo>
                  <a:pt x="532" y="4780"/>
                </a:lnTo>
                <a:lnTo>
                  <a:pt x="512" y="4776"/>
                </a:lnTo>
                <a:lnTo>
                  <a:pt x="492" y="4771"/>
                </a:lnTo>
                <a:lnTo>
                  <a:pt x="473" y="4767"/>
                </a:lnTo>
                <a:lnTo>
                  <a:pt x="453" y="4761"/>
                </a:lnTo>
                <a:lnTo>
                  <a:pt x="432" y="4754"/>
                </a:lnTo>
                <a:lnTo>
                  <a:pt x="413" y="4746"/>
                </a:lnTo>
                <a:lnTo>
                  <a:pt x="393" y="4739"/>
                </a:lnTo>
                <a:lnTo>
                  <a:pt x="374" y="4731"/>
                </a:lnTo>
                <a:lnTo>
                  <a:pt x="355" y="4721"/>
                </a:lnTo>
                <a:lnTo>
                  <a:pt x="336" y="4712"/>
                </a:lnTo>
                <a:lnTo>
                  <a:pt x="317" y="4701"/>
                </a:lnTo>
                <a:lnTo>
                  <a:pt x="298" y="4691"/>
                </a:lnTo>
                <a:lnTo>
                  <a:pt x="280" y="4679"/>
                </a:lnTo>
                <a:lnTo>
                  <a:pt x="264" y="4667"/>
                </a:lnTo>
                <a:lnTo>
                  <a:pt x="247" y="4654"/>
                </a:lnTo>
                <a:lnTo>
                  <a:pt x="230" y="4642"/>
                </a:lnTo>
                <a:lnTo>
                  <a:pt x="215" y="4628"/>
                </a:lnTo>
                <a:lnTo>
                  <a:pt x="200" y="4615"/>
                </a:lnTo>
                <a:lnTo>
                  <a:pt x="184" y="4600"/>
                </a:lnTo>
                <a:lnTo>
                  <a:pt x="170" y="4585"/>
                </a:lnTo>
                <a:lnTo>
                  <a:pt x="157" y="4569"/>
                </a:lnTo>
                <a:lnTo>
                  <a:pt x="143" y="4554"/>
                </a:lnTo>
                <a:lnTo>
                  <a:pt x="131" y="4539"/>
                </a:lnTo>
                <a:lnTo>
                  <a:pt x="119" y="4522"/>
                </a:lnTo>
                <a:lnTo>
                  <a:pt x="107" y="4505"/>
                </a:lnTo>
                <a:lnTo>
                  <a:pt x="95" y="4489"/>
                </a:lnTo>
                <a:lnTo>
                  <a:pt x="86" y="4471"/>
                </a:lnTo>
                <a:lnTo>
                  <a:pt x="86" y="4470"/>
                </a:lnTo>
                <a:lnTo>
                  <a:pt x="75" y="4451"/>
                </a:lnTo>
                <a:lnTo>
                  <a:pt x="65" y="4433"/>
                </a:lnTo>
                <a:lnTo>
                  <a:pt x="57" y="4414"/>
                </a:lnTo>
                <a:lnTo>
                  <a:pt x="49" y="4395"/>
                </a:lnTo>
                <a:lnTo>
                  <a:pt x="40" y="4376"/>
                </a:lnTo>
                <a:lnTo>
                  <a:pt x="33" y="4357"/>
                </a:lnTo>
                <a:lnTo>
                  <a:pt x="27" y="4337"/>
                </a:lnTo>
                <a:lnTo>
                  <a:pt x="21" y="4318"/>
                </a:lnTo>
                <a:lnTo>
                  <a:pt x="17" y="4297"/>
                </a:lnTo>
                <a:lnTo>
                  <a:pt x="12" y="4277"/>
                </a:lnTo>
                <a:lnTo>
                  <a:pt x="8" y="4257"/>
                </a:lnTo>
                <a:lnTo>
                  <a:pt x="6" y="4237"/>
                </a:lnTo>
                <a:lnTo>
                  <a:pt x="4" y="4215"/>
                </a:lnTo>
                <a:lnTo>
                  <a:pt x="1" y="4195"/>
                </a:lnTo>
                <a:lnTo>
                  <a:pt x="0" y="4174"/>
                </a:lnTo>
                <a:lnTo>
                  <a:pt x="0" y="4154"/>
                </a:lnTo>
                <a:lnTo>
                  <a:pt x="0" y="2394"/>
                </a:lnTo>
                <a:lnTo>
                  <a:pt x="0" y="634"/>
                </a:lnTo>
                <a:lnTo>
                  <a:pt x="0" y="614"/>
                </a:lnTo>
                <a:lnTo>
                  <a:pt x="1" y="593"/>
                </a:lnTo>
                <a:lnTo>
                  <a:pt x="4" y="573"/>
                </a:lnTo>
                <a:lnTo>
                  <a:pt x="6" y="551"/>
                </a:lnTo>
                <a:lnTo>
                  <a:pt x="8" y="531"/>
                </a:lnTo>
                <a:lnTo>
                  <a:pt x="12" y="511"/>
                </a:lnTo>
                <a:lnTo>
                  <a:pt x="17" y="491"/>
                </a:lnTo>
                <a:lnTo>
                  <a:pt x="21" y="470"/>
                </a:lnTo>
                <a:lnTo>
                  <a:pt x="27" y="451"/>
                </a:lnTo>
                <a:lnTo>
                  <a:pt x="33" y="431"/>
                </a:lnTo>
                <a:lnTo>
                  <a:pt x="40" y="412"/>
                </a:lnTo>
                <a:lnTo>
                  <a:pt x="49" y="393"/>
                </a:lnTo>
                <a:lnTo>
                  <a:pt x="57" y="374"/>
                </a:lnTo>
                <a:lnTo>
                  <a:pt x="65" y="355"/>
                </a:lnTo>
                <a:lnTo>
                  <a:pt x="75" y="337"/>
                </a:lnTo>
                <a:lnTo>
                  <a:pt x="86" y="318"/>
                </a:lnTo>
                <a:lnTo>
                  <a:pt x="86" y="317"/>
                </a:lnTo>
                <a:lnTo>
                  <a:pt x="95" y="299"/>
                </a:lnTo>
                <a:lnTo>
                  <a:pt x="107" y="283"/>
                </a:lnTo>
                <a:lnTo>
                  <a:pt x="119" y="266"/>
                </a:lnTo>
                <a:lnTo>
                  <a:pt x="131" y="249"/>
                </a:lnTo>
                <a:lnTo>
                  <a:pt x="143" y="234"/>
                </a:lnTo>
                <a:lnTo>
                  <a:pt x="157" y="219"/>
                </a:lnTo>
                <a:lnTo>
                  <a:pt x="170" y="203"/>
                </a:lnTo>
                <a:lnTo>
                  <a:pt x="184" y="188"/>
                </a:lnTo>
                <a:lnTo>
                  <a:pt x="200" y="173"/>
                </a:lnTo>
                <a:lnTo>
                  <a:pt x="215" y="160"/>
                </a:lnTo>
                <a:lnTo>
                  <a:pt x="230" y="146"/>
                </a:lnTo>
                <a:lnTo>
                  <a:pt x="247" y="134"/>
                </a:lnTo>
                <a:lnTo>
                  <a:pt x="264" y="121"/>
                </a:lnTo>
                <a:lnTo>
                  <a:pt x="280" y="109"/>
                </a:lnTo>
                <a:lnTo>
                  <a:pt x="298" y="97"/>
                </a:lnTo>
                <a:lnTo>
                  <a:pt x="317" y="87"/>
                </a:lnTo>
                <a:lnTo>
                  <a:pt x="336" y="76"/>
                </a:lnTo>
                <a:lnTo>
                  <a:pt x="355" y="67"/>
                </a:lnTo>
                <a:lnTo>
                  <a:pt x="374" y="57"/>
                </a:lnTo>
                <a:lnTo>
                  <a:pt x="393" y="49"/>
                </a:lnTo>
                <a:lnTo>
                  <a:pt x="413" y="42"/>
                </a:lnTo>
                <a:lnTo>
                  <a:pt x="432" y="34"/>
                </a:lnTo>
                <a:lnTo>
                  <a:pt x="453" y="27"/>
                </a:lnTo>
                <a:lnTo>
                  <a:pt x="473" y="21"/>
                </a:lnTo>
                <a:lnTo>
                  <a:pt x="492" y="17"/>
                </a:lnTo>
                <a:lnTo>
                  <a:pt x="512" y="12"/>
                </a:lnTo>
                <a:lnTo>
                  <a:pt x="532" y="8"/>
                </a:lnTo>
                <a:lnTo>
                  <a:pt x="552" y="6"/>
                </a:lnTo>
                <a:lnTo>
                  <a:pt x="573" y="4"/>
                </a:lnTo>
                <a:lnTo>
                  <a:pt x="593" y="1"/>
                </a:lnTo>
                <a:lnTo>
                  <a:pt x="614" y="0"/>
                </a:lnTo>
                <a:lnTo>
                  <a:pt x="634" y="0"/>
                </a:lnTo>
                <a:lnTo>
                  <a:pt x="634" y="1"/>
                </a:lnTo>
                <a:lnTo>
                  <a:pt x="655" y="2"/>
                </a:lnTo>
                <a:lnTo>
                  <a:pt x="675" y="2"/>
                </a:lnTo>
                <a:lnTo>
                  <a:pt x="696" y="5"/>
                </a:lnTo>
                <a:lnTo>
                  <a:pt x="716" y="7"/>
                </a:lnTo>
                <a:lnTo>
                  <a:pt x="737" y="10"/>
                </a:lnTo>
                <a:lnTo>
                  <a:pt x="757" y="13"/>
                </a:lnTo>
                <a:lnTo>
                  <a:pt x="777" y="18"/>
                </a:lnTo>
                <a:lnTo>
                  <a:pt x="797" y="23"/>
                </a:lnTo>
                <a:lnTo>
                  <a:pt x="816" y="29"/>
                </a:lnTo>
                <a:lnTo>
                  <a:pt x="836" y="34"/>
                </a:lnTo>
                <a:lnTo>
                  <a:pt x="855" y="42"/>
                </a:lnTo>
                <a:lnTo>
                  <a:pt x="876" y="50"/>
                </a:lnTo>
                <a:lnTo>
                  <a:pt x="895" y="58"/>
                </a:lnTo>
                <a:lnTo>
                  <a:pt x="914" y="67"/>
                </a:lnTo>
                <a:lnTo>
                  <a:pt x="933" y="76"/>
                </a:lnTo>
                <a:lnTo>
                  <a:pt x="950" y="87"/>
                </a:lnTo>
                <a:lnTo>
                  <a:pt x="950" y="88"/>
                </a:lnTo>
                <a:lnTo>
                  <a:pt x="2313" y="874"/>
                </a:lnTo>
                <a:lnTo>
                  <a:pt x="1933" y="1505"/>
                </a:lnTo>
                <a:lnTo>
                  <a:pt x="740" y="816"/>
                </a:lnTo>
                <a:lnTo>
                  <a:pt x="740" y="2394"/>
                </a:lnTo>
                <a:lnTo>
                  <a:pt x="740" y="3972"/>
                </a:lnTo>
                <a:lnTo>
                  <a:pt x="2105" y="3184"/>
                </a:lnTo>
                <a:lnTo>
                  <a:pt x="2104" y="3183"/>
                </a:lnTo>
                <a:lnTo>
                  <a:pt x="3471" y="2394"/>
                </a:lnTo>
                <a:lnTo>
                  <a:pt x="2981" y="2111"/>
                </a:lnTo>
                <a:lnTo>
                  <a:pt x="3361" y="1478"/>
                </a:lnTo>
                <a:lnTo>
                  <a:pt x="3998" y="1846"/>
                </a:lnTo>
                <a:lnTo>
                  <a:pt x="4015" y="1857"/>
                </a:lnTo>
                <a:lnTo>
                  <a:pt x="4033" y="1868"/>
                </a:lnTo>
                <a:lnTo>
                  <a:pt x="4050" y="1880"/>
                </a:lnTo>
                <a:lnTo>
                  <a:pt x="4067" y="1893"/>
                </a:lnTo>
                <a:lnTo>
                  <a:pt x="4083" y="1906"/>
                </a:lnTo>
                <a:lnTo>
                  <a:pt x="4099" y="1919"/>
                </a:lnTo>
                <a:lnTo>
                  <a:pt x="4114" y="1933"/>
                </a:lnTo>
                <a:lnTo>
                  <a:pt x="4129" y="1947"/>
                </a:lnTo>
                <a:lnTo>
                  <a:pt x="4144" y="1962"/>
                </a:lnTo>
                <a:lnTo>
                  <a:pt x="4157" y="1977"/>
                </a:lnTo>
                <a:lnTo>
                  <a:pt x="4170" y="1992"/>
                </a:lnTo>
                <a:lnTo>
                  <a:pt x="4183" y="2008"/>
                </a:lnTo>
                <a:lnTo>
                  <a:pt x="4195" y="2025"/>
                </a:lnTo>
                <a:lnTo>
                  <a:pt x="4207" y="2042"/>
                </a:lnTo>
                <a:lnTo>
                  <a:pt x="4219" y="2059"/>
                </a:lnTo>
                <a:lnTo>
                  <a:pt x="4229" y="2077"/>
                </a:lnTo>
                <a:lnTo>
                  <a:pt x="4229" y="2077"/>
                </a:lnTo>
                <a:lnTo>
                  <a:pt x="4240" y="2095"/>
                </a:lnTo>
                <a:lnTo>
                  <a:pt x="4249" y="2114"/>
                </a:lnTo>
                <a:lnTo>
                  <a:pt x="4258" y="2131"/>
                </a:lnTo>
                <a:lnTo>
                  <a:pt x="4266" y="2150"/>
                </a:lnTo>
                <a:lnTo>
                  <a:pt x="4273" y="2169"/>
                </a:lnTo>
                <a:lnTo>
                  <a:pt x="4280" y="2190"/>
                </a:lnTo>
                <a:lnTo>
                  <a:pt x="4287" y="2209"/>
                </a:lnTo>
                <a:lnTo>
                  <a:pt x="4292" y="2229"/>
                </a:lnTo>
                <a:lnTo>
                  <a:pt x="4298" y="2249"/>
                </a:lnTo>
                <a:lnTo>
                  <a:pt x="4302" y="2269"/>
                </a:lnTo>
                <a:lnTo>
                  <a:pt x="4305" y="2289"/>
                </a:lnTo>
                <a:lnTo>
                  <a:pt x="4309" y="2310"/>
                </a:lnTo>
                <a:lnTo>
                  <a:pt x="4311" y="2331"/>
                </a:lnTo>
                <a:lnTo>
                  <a:pt x="4314" y="2351"/>
                </a:lnTo>
                <a:lnTo>
                  <a:pt x="4314" y="2373"/>
                </a:lnTo>
                <a:lnTo>
                  <a:pt x="4315" y="2394"/>
                </a:lnTo>
                <a:lnTo>
                  <a:pt x="4314" y="2415"/>
                </a:lnTo>
                <a:lnTo>
                  <a:pt x="4314" y="2437"/>
                </a:lnTo>
                <a:lnTo>
                  <a:pt x="4311" y="2457"/>
                </a:lnTo>
                <a:lnTo>
                  <a:pt x="4309" y="2478"/>
                </a:lnTo>
                <a:lnTo>
                  <a:pt x="4305" y="2499"/>
                </a:lnTo>
                <a:lnTo>
                  <a:pt x="4302" y="2519"/>
                </a:lnTo>
                <a:lnTo>
                  <a:pt x="4298" y="2539"/>
                </a:lnTo>
                <a:lnTo>
                  <a:pt x="4292" y="2559"/>
                </a:lnTo>
                <a:lnTo>
                  <a:pt x="4287" y="2579"/>
                </a:lnTo>
                <a:lnTo>
                  <a:pt x="4280" y="2598"/>
                </a:lnTo>
                <a:lnTo>
                  <a:pt x="4273" y="2619"/>
                </a:lnTo>
                <a:lnTo>
                  <a:pt x="4266" y="2638"/>
                </a:lnTo>
                <a:lnTo>
                  <a:pt x="4258" y="2657"/>
                </a:lnTo>
                <a:lnTo>
                  <a:pt x="4249" y="2674"/>
                </a:lnTo>
                <a:lnTo>
                  <a:pt x="4240" y="2693"/>
                </a:lnTo>
                <a:lnTo>
                  <a:pt x="4229" y="2711"/>
                </a:lnTo>
                <a:lnTo>
                  <a:pt x="4229" y="2711"/>
                </a:lnTo>
                <a:lnTo>
                  <a:pt x="4219" y="2729"/>
                </a:lnTo>
                <a:lnTo>
                  <a:pt x="4207" y="2746"/>
                </a:lnTo>
                <a:lnTo>
                  <a:pt x="4195" y="2763"/>
                </a:lnTo>
                <a:lnTo>
                  <a:pt x="4183" y="2780"/>
                </a:lnTo>
                <a:lnTo>
                  <a:pt x="4170" y="2796"/>
                </a:lnTo>
                <a:lnTo>
                  <a:pt x="4157" y="2811"/>
                </a:lnTo>
                <a:lnTo>
                  <a:pt x="4144" y="2826"/>
                </a:lnTo>
                <a:lnTo>
                  <a:pt x="4129" y="2841"/>
                </a:lnTo>
                <a:lnTo>
                  <a:pt x="4114" y="2855"/>
                </a:lnTo>
                <a:lnTo>
                  <a:pt x="4099" y="2869"/>
                </a:lnTo>
                <a:lnTo>
                  <a:pt x="4083" y="2882"/>
                </a:lnTo>
                <a:lnTo>
                  <a:pt x="4067" y="2895"/>
                </a:lnTo>
                <a:lnTo>
                  <a:pt x="4050" y="2908"/>
                </a:lnTo>
                <a:lnTo>
                  <a:pt x="4033" y="2920"/>
                </a:lnTo>
                <a:lnTo>
                  <a:pt x="4015" y="2931"/>
                </a:lnTo>
                <a:lnTo>
                  <a:pt x="3998" y="2942"/>
                </a:lnTo>
                <a:close/>
              </a:path>
            </a:pathLst>
          </a:custGeom>
          <a:solidFill>
            <a:srgbClr val="3A4187"/>
          </a:solidFill>
          <a:ln>
            <a:noFill/>
          </a:ln>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8" name="Freeform 6"/>
          <p:cNvSpPr/>
          <p:nvPr/>
        </p:nvSpPr>
        <p:spPr bwMode="auto">
          <a:xfrm>
            <a:off x="3417020" y="2300904"/>
            <a:ext cx="507284" cy="459937"/>
          </a:xfrm>
          <a:custGeom>
            <a:avLst/>
            <a:gdLst>
              <a:gd name="T0" fmla="*/ 1125 w 1125"/>
              <a:gd name="T1" fmla="*/ 1019 h 1019"/>
              <a:gd name="T2" fmla="*/ 562 w 1125"/>
              <a:gd name="T3" fmla="*/ 974 h 1019"/>
              <a:gd name="T4" fmla="*/ 0 w 1125"/>
              <a:gd name="T5" fmla="*/ 929 h 1019"/>
              <a:gd name="T6" fmla="*/ 319 w 1125"/>
              <a:gd name="T7" fmla="*/ 465 h 1019"/>
              <a:gd name="T8" fmla="*/ 640 w 1125"/>
              <a:gd name="T9" fmla="*/ 0 h 1019"/>
              <a:gd name="T10" fmla="*/ 883 w 1125"/>
              <a:gd name="T11" fmla="*/ 510 h 1019"/>
              <a:gd name="T12" fmla="*/ 1125 w 1125"/>
              <a:gd name="T13" fmla="*/ 1019 h 1019"/>
            </a:gdLst>
            <a:ahLst/>
            <a:cxnLst>
              <a:cxn ang="0">
                <a:pos x="T0" y="T1"/>
              </a:cxn>
              <a:cxn ang="0">
                <a:pos x="T2" y="T3"/>
              </a:cxn>
              <a:cxn ang="0">
                <a:pos x="T4" y="T5"/>
              </a:cxn>
              <a:cxn ang="0">
                <a:pos x="T6" y="T7"/>
              </a:cxn>
              <a:cxn ang="0">
                <a:pos x="T8" y="T9"/>
              </a:cxn>
              <a:cxn ang="0">
                <a:pos x="T10" y="T11"/>
              </a:cxn>
              <a:cxn ang="0">
                <a:pos x="T12" y="T13"/>
              </a:cxn>
            </a:cxnLst>
            <a:rect l="0" t="0" r="r" b="b"/>
            <a:pathLst>
              <a:path w="1125" h="1019">
                <a:moveTo>
                  <a:pt x="1125" y="1019"/>
                </a:moveTo>
                <a:lnTo>
                  <a:pt x="562" y="974"/>
                </a:lnTo>
                <a:lnTo>
                  <a:pt x="0" y="929"/>
                </a:lnTo>
                <a:lnTo>
                  <a:pt x="319" y="465"/>
                </a:lnTo>
                <a:lnTo>
                  <a:pt x="640" y="0"/>
                </a:lnTo>
                <a:lnTo>
                  <a:pt x="883" y="510"/>
                </a:lnTo>
                <a:lnTo>
                  <a:pt x="1125" y="1019"/>
                </a:lnTo>
                <a:close/>
              </a:path>
            </a:pathLst>
          </a:custGeom>
          <a:solidFill>
            <a:srgbClr val="3A4187"/>
          </a:solidFill>
          <a:ln>
            <a:noFill/>
          </a:ln>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9" name="Freeform 7"/>
          <p:cNvSpPr/>
          <p:nvPr/>
        </p:nvSpPr>
        <p:spPr bwMode="auto">
          <a:xfrm>
            <a:off x="6834039" y="2027647"/>
            <a:ext cx="1945264" cy="2159000"/>
          </a:xfrm>
          <a:custGeom>
            <a:avLst/>
            <a:gdLst>
              <a:gd name="T0" fmla="*/ 951 w 4314"/>
              <a:gd name="T1" fmla="*/ 88 h 4788"/>
              <a:gd name="T2" fmla="*/ 895 w 4314"/>
              <a:gd name="T3" fmla="*/ 58 h 4788"/>
              <a:gd name="T4" fmla="*/ 816 w 4314"/>
              <a:gd name="T5" fmla="*/ 29 h 4788"/>
              <a:gd name="T6" fmla="*/ 737 w 4314"/>
              <a:gd name="T7" fmla="*/ 10 h 4788"/>
              <a:gd name="T8" fmla="*/ 655 w 4314"/>
              <a:gd name="T9" fmla="*/ 2 h 4788"/>
              <a:gd name="T10" fmla="*/ 593 w 4314"/>
              <a:gd name="T11" fmla="*/ 1 h 4788"/>
              <a:gd name="T12" fmla="*/ 512 w 4314"/>
              <a:gd name="T13" fmla="*/ 12 h 4788"/>
              <a:gd name="T14" fmla="*/ 433 w 4314"/>
              <a:gd name="T15" fmla="*/ 34 h 4788"/>
              <a:gd name="T16" fmla="*/ 355 w 4314"/>
              <a:gd name="T17" fmla="*/ 67 h 4788"/>
              <a:gd name="T18" fmla="*/ 280 w 4314"/>
              <a:gd name="T19" fmla="*/ 109 h 4788"/>
              <a:gd name="T20" fmla="*/ 214 w 4314"/>
              <a:gd name="T21" fmla="*/ 160 h 4788"/>
              <a:gd name="T22" fmla="*/ 156 w 4314"/>
              <a:gd name="T23" fmla="*/ 219 h 4788"/>
              <a:gd name="T24" fmla="*/ 107 w 4314"/>
              <a:gd name="T25" fmla="*/ 283 h 4788"/>
              <a:gd name="T26" fmla="*/ 75 w 4314"/>
              <a:gd name="T27" fmla="*/ 337 h 4788"/>
              <a:gd name="T28" fmla="*/ 41 w 4314"/>
              <a:gd name="T29" fmla="*/ 412 h 4788"/>
              <a:gd name="T30" fmla="*/ 17 w 4314"/>
              <a:gd name="T31" fmla="*/ 491 h 4788"/>
              <a:gd name="T32" fmla="*/ 3 w 4314"/>
              <a:gd name="T33" fmla="*/ 573 h 4788"/>
              <a:gd name="T34" fmla="*/ 0 w 4314"/>
              <a:gd name="T35" fmla="*/ 2394 h 4788"/>
              <a:gd name="T36" fmla="*/ 3 w 4314"/>
              <a:gd name="T37" fmla="*/ 4215 h 4788"/>
              <a:gd name="T38" fmla="*/ 17 w 4314"/>
              <a:gd name="T39" fmla="*/ 4297 h 4788"/>
              <a:gd name="T40" fmla="*/ 41 w 4314"/>
              <a:gd name="T41" fmla="*/ 4376 h 4788"/>
              <a:gd name="T42" fmla="*/ 75 w 4314"/>
              <a:gd name="T43" fmla="*/ 4451 h 4788"/>
              <a:gd name="T44" fmla="*/ 107 w 4314"/>
              <a:gd name="T45" fmla="*/ 4505 h 4788"/>
              <a:gd name="T46" fmla="*/ 156 w 4314"/>
              <a:gd name="T47" fmla="*/ 4569 h 4788"/>
              <a:gd name="T48" fmla="*/ 214 w 4314"/>
              <a:gd name="T49" fmla="*/ 4628 h 4788"/>
              <a:gd name="T50" fmla="*/ 280 w 4314"/>
              <a:gd name="T51" fmla="*/ 4679 h 4788"/>
              <a:gd name="T52" fmla="*/ 355 w 4314"/>
              <a:gd name="T53" fmla="*/ 4721 h 4788"/>
              <a:gd name="T54" fmla="*/ 433 w 4314"/>
              <a:gd name="T55" fmla="*/ 4754 h 4788"/>
              <a:gd name="T56" fmla="*/ 512 w 4314"/>
              <a:gd name="T57" fmla="*/ 4776 h 4788"/>
              <a:gd name="T58" fmla="*/ 593 w 4314"/>
              <a:gd name="T59" fmla="*/ 4787 h 4788"/>
              <a:gd name="T60" fmla="*/ 655 w 4314"/>
              <a:gd name="T61" fmla="*/ 4787 h 4788"/>
              <a:gd name="T62" fmla="*/ 737 w 4314"/>
              <a:gd name="T63" fmla="*/ 4778 h 4788"/>
              <a:gd name="T64" fmla="*/ 816 w 4314"/>
              <a:gd name="T65" fmla="*/ 4759 h 4788"/>
              <a:gd name="T66" fmla="*/ 895 w 4314"/>
              <a:gd name="T67" fmla="*/ 4730 h 4788"/>
              <a:gd name="T68" fmla="*/ 951 w 4314"/>
              <a:gd name="T69" fmla="*/ 4700 h 4788"/>
              <a:gd name="T70" fmla="*/ 739 w 4314"/>
              <a:gd name="T71" fmla="*/ 2394 h 4788"/>
              <a:gd name="T72" fmla="*/ 3470 w 4314"/>
              <a:gd name="T73" fmla="*/ 2394 h 4788"/>
              <a:gd name="T74" fmla="*/ 4016 w 4314"/>
              <a:gd name="T75" fmla="*/ 2931 h 4788"/>
              <a:gd name="T76" fmla="*/ 4083 w 4314"/>
              <a:gd name="T77" fmla="*/ 2882 h 4788"/>
              <a:gd name="T78" fmla="*/ 4143 w 4314"/>
              <a:gd name="T79" fmla="*/ 2826 h 4788"/>
              <a:gd name="T80" fmla="*/ 4195 w 4314"/>
              <a:gd name="T81" fmla="*/ 2763 h 4788"/>
              <a:gd name="T82" fmla="*/ 4229 w 4314"/>
              <a:gd name="T83" fmla="*/ 2711 h 4788"/>
              <a:gd name="T84" fmla="*/ 4266 w 4314"/>
              <a:gd name="T85" fmla="*/ 2638 h 4788"/>
              <a:gd name="T86" fmla="*/ 4292 w 4314"/>
              <a:gd name="T87" fmla="*/ 2559 h 4788"/>
              <a:gd name="T88" fmla="*/ 4309 w 4314"/>
              <a:gd name="T89" fmla="*/ 2478 h 4788"/>
              <a:gd name="T90" fmla="*/ 4314 w 4314"/>
              <a:gd name="T91" fmla="*/ 2394 h 4788"/>
              <a:gd name="T92" fmla="*/ 4309 w 4314"/>
              <a:gd name="T93" fmla="*/ 2310 h 4788"/>
              <a:gd name="T94" fmla="*/ 4292 w 4314"/>
              <a:gd name="T95" fmla="*/ 2229 h 4788"/>
              <a:gd name="T96" fmla="*/ 4266 w 4314"/>
              <a:gd name="T97" fmla="*/ 2150 h 4788"/>
              <a:gd name="T98" fmla="*/ 4229 w 4314"/>
              <a:gd name="T99" fmla="*/ 2077 h 4788"/>
              <a:gd name="T100" fmla="*/ 4195 w 4314"/>
              <a:gd name="T101" fmla="*/ 2025 h 4788"/>
              <a:gd name="T102" fmla="*/ 4143 w 4314"/>
              <a:gd name="T103" fmla="*/ 1962 h 4788"/>
              <a:gd name="T104" fmla="*/ 4083 w 4314"/>
              <a:gd name="T105" fmla="*/ 1906 h 4788"/>
              <a:gd name="T106" fmla="*/ 4016 w 4314"/>
              <a:gd name="T107" fmla="*/ 1857 h 47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314" h="4788">
                <a:moveTo>
                  <a:pt x="3998" y="1846"/>
                </a:moveTo>
                <a:lnTo>
                  <a:pt x="2474" y="966"/>
                </a:lnTo>
                <a:lnTo>
                  <a:pt x="2472" y="966"/>
                </a:lnTo>
                <a:lnTo>
                  <a:pt x="951" y="88"/>
                </a:lnTo>
                <a:lnTo>
                  <a:pt x="951" y="87"/>
                </a:lnTo>
                <a:lnTo>
                  <a:pt x="933" y="76"/>
                </a:lnTo>
                <a:lnTo>
                  <a:pt x="914" y="67"/>
                </a:lnTo>
                <a:lnTo>
                  <a:pt x="895" y="58"/>
                </a:lnTo>
                <a:lnTo>
                  <a:pt x="876" y="50"/>
                </a:lnTo>
                <a:lnTo>
                  <a:pt x="855" y="42"/>
                </a:lnTo>
                <a:lnTo>
                  <a:pt x="836" y="34"/>
                </a:lnTo>
                <a:lnTo>
                  <a:pt x="816" y="29"/>
                </a:lnTo>
                <a:lnTo>
                  <a:pt x="796" y="23"/>
                </a:lnTo>
                <a:lnTo>
                  <a:pt x="777" y="18"/>
                </a:lnTo>
                <a:lnTo>
                  <a:pt x="757" y="13"/>
                </a:lnTo>
                <a:lnTo>
                  <a:pt x="737" y="10"/>
                </a:lnTo>
                <a:lnTo>
                  <a:pt x="716" y="7"/>
                </a:lnTo>
                <a:lnTo>
                  <a:pt x="695" y="5"/>
                </a:lnTo>
                <a:lnTo>
                  <a:pt x="675" y="2"/>
                </a:lnTo>
                <a:lnTo>
                  <a:pt x="655" y="2"/>
                </a:lnTo>
                <a:lnTo>
                  <a:pt x="633" y="1"/>
                </a:lnTo>
                <a:lnTo>
                  <a:pt x="633" y="0"/>
                </a:lnTo>
                <a:lnTo>
                  <a:pt x="613" y="0"/>
                </a:lnTo>
                <a:lnTo>
                  <a:pt x="593" y="1"/>
                </a:lnTo>
                <a:lnTo>
                  <a:pt x="573" y="4"/>
                </a:lnTo>
                <a:lnTo>
                  <a:pt x="553" y="6"/>
                </a:lnTo>
                <a:lnTo>
                  <a:pt x="532" y="8"/>
                </a:lnTo>
                <a:lnTo>
                  <a:pt x="512" y="12"/>
                </a:lnTo>
                <a:lnTo>
                  <a:pt x="492" y="17"/>
                </a:lnTo>
                <a:lnTo>
                  <a:pt x="472" y="21"/>
                </a:lnTo>
                <a:lnTo>
                  <a:pt x="453" y="27"/>
                </a:lnTo>
                <a:lnTo>
                  <a:pt x="433" y="34"/>
                </a:lnTo>
                <a:lnTo>
                  <a:pt x="414" y="42"/>
                </a:lnTo>
                <a:lnTo>
                  <a:pt x="393" y="49"/>
                </a:lnTo>
                <a:lnTo>
                  <a:pt x="374" y="57"/>
                </a:lnTo>
                <a:lnTo>
                  <a:pt x="355" y="67"/>
                </a:lnTo>
                <a:lnTo>
                  <a:pt x="335" y="76"/>
                </a:lnTo>
                <a:lnTo>
                  <a:pt x="317" y="87"/>
                </a:lnTo>
                <a:lnTo>
                  <a:pt x="298" y="97"/>
                </a:lnTo>
                <a:lnTo>
                  <a:pt x="280" y="109"/>
                </a:lnTo>
                <a:lnTo>
                  <a:pt x="264" y="121"/>
                </a:lnTo>
                <a:lnTo>
                  <a:pt x="246" y="134"/>
                </a:lnTo>
                <a:lnTo>
                  <a:pt x="231" y="146"/>
                </a:lnTo>
                <a:lnTo>
                  <a:pt x="214" y="160"/>
                </a:lnTo>
                <a:lnTo>
                  <a:pt x="200" y="173"/>
                </a:lnTo>
                <a:lnTo>
                  <a:pt x="184" y="188"/>
                </a:lnTo>
                <a:lnTo>
                  <a:pt x="170" y="203"/>
                </a:lnTo>
                <a:lnTo>
                  <a:pt x="156" y="219"/>
                </a:lnTo>
                <a:lnTo>
                  <a:pt x="143" y="234"/>
                </a:lnTo>
                <a:lnTo>
                  <a:pt x="131" y="249"/>
                </a:lnTo>
                <a:lnTo>
                  <a:pt x="118" y="266"/>
                </a:lnTo>
                <a:lnTo>
                  <a:pt x="107" y="283"/>
                </a:lnTo>
                <a:lnTo>
                  <a:pt x="95" y="299"/>
                </a:lnTo>
                <a:lnTo>
                  <a:pt x="84" y="317"/>
                </a:lnTo>
                <a:lnTo>
                  <a:pt x="84" y="318"/>
                </a:lnTo>
                <a:lnTo>
                  <a:pt x="75" y="337"/>
                </a:lnTo>
                <a:lnTo>
                  <a:pt x="65" y="355"/>
                </a:lnTo>
                <a:lnTo>
                  <a:pt x="56" y="374"/>
                </a:lnTo>
                <a:lnTo>
                  <a:pt x="49" y="393"/>
                </a:lnTo>
                <a:lnTo>
                  <a:pt x="41" y="412"/>
                </a:lnTo>
                <a:lnTo>
                  <a:pt x="33" y="431"/>
                </a:lnTo>
                <a:lnTo>
                  <a:pt x="27" y="451"/>
                </a:lnTo>
                <a:lnTo>
                  <a:pt x="22" y="470"/>
                </a:lnTo>
                <a:lnTo>
                  <a:pt x="17" y="491"/>
                </a:lnTo>
                <a:lnTo>
                  <a:pt x="12" y="511"/>
                </a:lnTo>
                <a:lnTo>
                  <a:pt x="8" y="531"/>
                </a:lnTo>
                <a:lnTo>
                  <a:pt x="5" y="551"/>
                </a:lnTo>
                <a:lnTo>
                  <a:pt x="3" y="573"/>
                </a:lnTo>
                <a:lnTo>
                  <a:pt x="1" y="593"/>
                </a:lnTo>
                <a:lnTo>
                  <a:pt x="0" y="614"/>
                </a:lnTo>
                <a:lnTo>
                  <a:pt x="0" y="634"/>
                </a:lnTo>
                <a:lnTo>
                  <a:pt x="0" y="2394"/>
                </a:lnTo>
                <a:lnTo>
                  <a:pt x="0" y="4154"/>
                </a:lnTo>
                <a:lnTo>
                  <a:pt x="0" y="4174"/>
                </a:lnTo>
                <a:lnTo>
                  <a:pt x="1" y="4195"/>
                </a:lnTo>
                <a:lnTo>
                  <a:pt x="3" y="4215"/>
                </a:lnTo>
                <a:lnTo>
                  <a:pt x="5" y="4237"/>
                </a:lnTo>
                <a:lnTo>
                  <a:pt x="8" y="4257"/>
                </a:lnTo>
                <a:lnTo>
                  <a:pt x="12" y="4277"/>
                </a:lnTo>
                <a:lnTo>
                  <a:pt x="17" y="4297"/>
                </a:lnTo>
                <a:lnTo>
                  <a:pt x="22" y="4318"/>
                </a:lnTo>
                <a:lnTo>
                  <a:pt x="27" y="4337"/>
                </a:lnTo>
                <a:lnTo>
                  <a:pt x="33" y="4357"/>
                </a:lnTo>
                <a:lnTo>
                  <a:pt x="41" y="4376"/>
                </a:lnTo>
                <a:lnTo>
                  <a:pt x="49" y="4395"/>
                </a:lnTo>
                <a:lnTo>
                  <a:pt x="56" y="4414"/>
                </a:lnTo>
                <a:lnTo>
                  <a:pt x="65" y="4433"/>
                </a:lnTo>
                <a:lnTo>
                  <a:pt x="75" y="4451"/>
                </a:lnTo>
                <a:lnTo>
                  <a:pt x="84" y="4470"/>
                </a:lnTo>
                <a:lnTo>
                  <a:pt x="84" y="4471"/>
                </a:lnTo>
                <a:lnTo>
                  <a:pt x="95" y="4489"/>
                </a:lnTo>
                <a:lnTo>
                  <a:pt x="107" y="4505"/>
                </a:lnTo>
                <a:lnTo>
                  <a:pt x="118" y="4522"/>
                </a:lnTo>
                <a:lnTo>
                  <a:pt x="131" y="4539"/>
                </a:lnTo>
                <a:lnTo>
                  <a:pt x="143" y="4554"/>
                </a:lnTo>
                <a:lnTo>
                  <a:pt x="156" y="4569"/>
                </a:lnTo>
                <a:lnTo>
                  <a:pt x="170" y="4585"/>
                </a:lnTo>
                <a:lnTo>
                  <a:pt x="184" y="4600"/>
                </a:lnTo>
                <a:lnTo>
                  <a:pt x="200" y="4615"/>
                </a:lnTo>
                <a:lnTo>
                  <a:pt x="214" y="4628"/>
                </a:lnTo>
                <a:lnTo>
                  <a:pt x="231" y="4642"/>
                </a:lnTo>
                <a:lnTo>
                  <a:pt x="246" y="4654"/>
                </a:lnTo>
                <a:lnTo>
                  <a:pt x="264" y="4667"/>
                </a:lnTo>
                <a:lnTo>
                  <a:pt x="280" y="4679"/>
                </a:lnTo>
                <a:lnTo>
                  <a:pt x="298" y="4691"/>
                </a:lnTo>
                <a:lnTo>
                  <a:pt x="317" y="4701"/>
                </a:lnTo>
                <a:lnTo>
                  <a:pt x="335" y="4712"/>
                </a:lnTo>
                <a:lnTo>
                  <a:pt x="355" y="4721"/>
                </a:lnTo>
                <a:lnTo>
                  <a:pt x="374" y="4731"/>
                </a:lnTo>
                <a:lnTo>
                  <a:pt x="393" y="4739"/>
                </a:lnTo>
                <a:lnTo>
                  <a:pt x="414" y="4746"/>
                </a:lnTo>
                <a:lnTo>
                  <a:pt x="433" y="4754"/>
                </a:lnTo>
                <a:lnTo>
                  <a:pt x="453" y="4761"/>
                </a:lnTo>
                <a:lnTo>
                  <a:pt x="472" y="4767"/>
                </a:lnTo>
                <a:lnTo>
                  <a:pt x="492" y="4771"/>
                </a:lnTo>
                <a:lnTo>
                  <a:pt x="512" y="4776"/>
                </a:lnTo>
                <a:lnTo>
                  <a:pt x="532" y="4780"/>
                </a:lnTo>
                <a:lnTo>
                  <a:pt x="553" y="4782"/>
                </a:lnTo>
                <a:lnTo>
                  <a:pt x="573" y="4784"/>
                </a:lnTo>
                <a:lnTo>
                  <a:pt x="593" y="4787"/>
                </a:lnTo>
                <a:lnTo>
                  <a:pt x="613" y="4788"/>
                </a:lnTo>
                <a:lnTo>
                  <a:pt x="633" y="4788"/>
                </a:lnTo>
                <a:lnTo>
                  <a:pt x="633" y="4787"/>
                </a:lnTo>
                <a:lnTo>
                  <a:pt x="655" y="4787"/>
                </a:lnTo>
                <a:lnTo>
                  <a:pt x="675" y="4786"/>
                </a:lnTo>
                <a:lnTo>
                  <a:pt x="695" y="4783"/>
                </a:lnTo>
                <a:lnTo>
                  <a:pt x="716" y="4781"/>
                </a:lnTo>
                <a:lnTo>
                  <a:pt x="737" y="4778"/>
                </a:lnTo>
                <a:lnTo>
                  <a:pt x="757" y="4775"/>
                </a:lnTo>
                <a:lnTo>
                  <a:pt x="777" y="4770"/>
                </a:lnTo>
                <a:lnTo>
                  <a:pt x="796" y="4765"/>
                </a:lnTo>
                <a:lnTo>
                  <a:pt x="816" y="4759"/>
                </a:lnTo>
                <a:lnTo>
                  <a:pt x="836" y="4754"/>
                </a:lnTo>
                <a:lnTo>
                  <a:pt x="855" y="4746"/>
                </a:lnTo>
                <a:lnTo>
                  <a:pt x="876" y="4738"/>
                </a:lnTo>
                <a:lnTo>
                  <a:pt x="895" y="4730"/>
                </a:lnTo>
                <a:lnTo>
                  <a:pt x="914" y="4721"/>
                </a:lnTo>
                <a:lnTo>
                  <a:pt x="933" y="4712"/>
                </a:lnTo>
                <a:lnTo>
                  <a:pt x="951" y="4701"/>
                </a:lnTo>
                <a:lnTo>
                  <a:pt x="951" y="4700"/>
                </a:lnTo>
                <a:lnTo>
                  <a:pt x="2313" y="3914"/>
                </a:lnTo>
                <a:lnTo>
                  <a:pt x="1933" y="3283"/>
                </a:lnTo>
                <a:lnTo>
                  <a:pt x="739" y="3972"/>
                </a:lnTo>
                <a:lnTo>
                  <a:pt x="739" y="2394"/>
                </a:lnTo>
                <a:lnTo>
                  <a:pt x="739" y="816"/>
                </a:lnTo>
                <a:lnTo>
                  <a:pt x="2104" y="1604"/>
                </a:lnTo>
                <a:lnTo>
                  <a:pt x="2104" y="1605"/>
                </a:lnTo>
                <a:lnTo>
                  <a:pt x="3470" y="2394"/>
                </a:lnTo>
                <a:lnTo>
                  <a:pt x="2981" y="2677"/>
                </a:lnTo>
                <a:lnTo>
                  <a:pt x="3361" y="3310"/>
                </a:lnTo>
                <a:lnTo>
                  <a:pt x="3998" y="2942"/>
                </a:lnTo>
                <a:lnTo>
                  <a:pt x="4016" y="2931"/>
                </a:lnTo>
                <a:lnTo>
                  <a:pt x="4033" y="2920"/>
                </a:lnTo>
                <a:lnTo>
                  <a:pt x="4050" y="2908"/>
                </a:lnTo>
                <a:lnTo>
                  <a:pt x="4067" y="2895"/>
                </a:lnTo>
                <a:lnTo>
                  <a:pt x="4083" y="2882"/>
                </a:lnTo>
                <a:lnTo>
                  <a:pt x="4099" y="2869"/>
                </a:lnTo>
                <a:lnTo>
                  <a:pt x="4114" y="2855"/>
                </a:lnTo>
                <a:lnTo>
                  <a:pt x="4128" y="2841"/>
                </a:lnTo>
                <a:lnTo>
                  <a:pt x="4143" y="2826"/>
                </a:lnTo>
                <a:lnTo>
                  <a:pt x="4157" y="2811"/>
                </a:lnTo>
                <a:lnTo>
                  <a:pt x="4170" y="2796"/>
                </a:lnTo>
                <a:lnTo>
                  <a:pt x="4183" y="2780"/>
                </a:lnTo>
                <a:lnTo>
                  <a:pt x="4195" y="2763"/>
                </a:lnTo>
                <a:lnTo>
                  <a:pt x="4207" y="2746"/>
                </a:lnTo>
                <a:lnTo>
                  <a:pt x="4218" y="2729"/>
                </a:lnTo>
                <a:lnTo>
                  <a:pt x="4228" y="2711"/>
                </a:lnTo>
                <a:lnTo>
                  <a:pt x="4229" y="2711"/>
                </a:lnTo>
                <a:lnTo>
                  <a:pt x="4239" y="2693"/>
                </a:lnTo>
                <a:lnTo>
                  <a:pt x="4248" y="2674"/>
                </a:lnTo>
                <a:lnTo>
                  <a:pt x="4258" y="2657"/>
                </a:lnTo>
                <a:lnTo>
                  <a:pt x="4266" y="2638"/>
                </a:lnTo>
                <a:lnTo>
                  <a:pt x="4273" y="2619"/>
                </a:lnTo>
                <a:lnTo>
                  <a:pt x="4280" y="2598"/>
                </a:lnTo>
                <a:lnTo>
                  <a:pt x="4286" y="2579"/>
                </a:lnTo>
                <a:lnTo>
                  <a:pt x="4292" y="2559"/>
                </a:lnTo>
                <a:lnTo>
                  <a:pt x="4297" y="2539"/>
                </a:lnTo>
                <a:lnTo>
                  <a:pt x="4302" y="2519"/>
                </a:lnTo>
                <a:lnTo>
                  <a:pt x="4305" y="2499"/>
                </a:lnTo>
                <a:lnTo>
                  <a:pt x="4309" y="2478"/>
                </a:lnTo>
                <a:lnTo>
                  <a:pt x="4311" y="2457"/>
                </a:lnTo>
                <a:lnTo>
                  <a:pt x="4313" y="2437"/>
                </a:lnTo>
                <a:lnTo>
                  <a:pt x="4314" y="2415"/>
                </a:lnTo>
                <a:lnTo>
                  <a:pt x="4314" y="2394"/>
                </a:lnTo>
                <a:lnTo>
                  <a:pt x="4314" y="2373"/>
                </a:lnTo>
                <a:lnTo>
                  <a:pt x="4313" y="2351"/>
                </a:lnTo>
                <a:lnTo>
                  <a:pt x="4311" y="2331"/>
                </a:lnTo>
                <a:lnTo>
                  <a:pt x="4309" y="2310"/>
                </a:lnTo>
                <a:lnTo>
                  <a:pt x="4305" y="2289"/>
                </a:lnTo>
                <a:lnTo>
                  <a:pt x="4302" y="2269"/>
                </a:lnTo>
                <a:lnTo>
                  <a:pt x="4297" y="2249"/>
                </a:lnTo>
                <a:lnTo>
                  <a:pt x="4292" y="2229"/>
                </a:lnTo>
                <a:lnTo>
                  <a:pt x="4286" y="2209"/>
                </a:lnTo>
                <a:lnTo>
                  <a:pt x="4280" y="2190"/>
                </a:lnTo>
                <a:lnTo>
                  <a:pt x="4273" y="2169"/>
                </a:lnTo>
                <a:lnTo>
                  <a:pt x="4266" y="2150"/>
                </a:lnTo>
                <a:lnTo>
                  <a:pt x="4258" y="2131"/>
                </a:lnTo>
                <a:lnTo>
                  <a:pt x="4248" y="2114"/>
                </a:lnTo>
                <a:lnTo>
                  <a:pt x="4239" y="2095"/>
                </a:lnTo>
                <a:lnTo>
                  <a:pt x="4229" y="2077"/>
                </a:lnTo>
                <a:lnTo>
                  <a:pt x="4228" y="2077"/>
                </a:lnTo>
                <a:lnTo>
                  <a:pt x="4218" y="2059"/>
                </a:lnTo>
                <a:lnTo>
                  <a:pt x="4207" y="2042"/>
                </a:lnTo>
                <a:lnTo>
                  <a:pt x="4195" y="2025"/>
                </a:lnTo>
                <a:lnTo>
                  <a:pt x="4183" y="2008"/>
                </a:lnTo>
                <a:lnTo>
                  <a:pt x="4170" y="1992"/>
                </a:lnTo>
                <a:lnTo>
                  <a:pt x="4157" y="1977"/>
                </a:lnTo>
                <a:lnTo>
                  <a:pt x="4143" y="1962"/>
                </a:lnTo>
                <a:lnTo>
                  <a:pt x="4128" y="1947"/>
                </a:lnTo>
                <a:lnTo>
                  <a:pt x="4114" y="1933"/>
                </a:lnTo>
                <a:lnTo>
                  <a:pt x="4099" y="1919"/>
                </a:lnTo>
                <a:lnTo>
                  <a:pt x="4083" y="1906"/>
                </a:lnTo>
                <a:lnTo>
                  <a:pt x="4067" y="1893"/>
                </a:lnTo>
                <a:lnTo>
                  <a:pt x="4050" y="1880"/>
                </a:lnTo>
                <a:lnTo>
                  <a:pt x="4033" y="1868"/>
                </a:lnTo>
                <a:lnTo>
                  <a:pt x="4016" y="1857"/>
                </a:lnTo>
                <a:lnTo>
                  <a:pt x="3998" y="1846"/>
                </a:lnTo>
                <a:close/>
              </a:path>
            </a:pathLst>
          </a:custGeom>
          <a:solidFill>
            <a:srgbClr val="92D050"/>
          </a:solidFill>
          <a:ln>
            <a:noFill/>
          </a:ln>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0" name="Freeform 8"/>
          <p:cNvSpPr/>
          <p:nvPr/>
        </p:nvSpPr>
        <p:spPr bwMode="auto">
          <a:xfrm>
            <a:off x="7525297" y="3453453"/>
            <a:ext cx="507284" cy="459937"/>
          </a:xfrm>
          <a:custGeom>
            <a:avLst/>
            <a:gdLst>
              <a:gd name="T0" fmla="*/ 1124 w 1124"/>
              <a:gd name="T1" fmla="*/ 0 h 1019"/>
              <a:gd name="T2" fmla="*/ 562 w 1124"/>
              <a:gd name="T3" fmla="*/ 45 h 1019"/>
              <a:gd name="T4" fmla="*/ 0 w 1124"/>
              <a:gd name="T5" fmla="*/ 90 h 1019"/>
              <a:gd name="T6" fmla="*/ 320 w 1124"/>
              <a:gd name="T7" fmla="*/ 554 h 1019"/>
              <a:gd name="T8" fmla="*/ 639 w 1124"/>
              <a:gd name="T9" fmla="*/ 1019 h 1019"/>
              <a:gd name="T10" fmla="*/ 882 w 1124"/>
              <a:gd name="T11" fmla="*/ 509 h 1019"/>
              <a:gd name="T12" fmla="*/ 1124 w 1124"/>
              <a:gd name="T13" fmla="*/ 0 h 1019"/>
            </a:gdLst>
            <a:ahLst/>
            <a:cxnLst>
              <a:cxn ang="0">
                <a:pos x="T0" y="T1"/>
              </a:cxn>
              <a:cxn ang="0">
                <a:pos x="T2" y="T3"/>
              </a:cxn>
              <a:cxn ang="0">
                <a:pos x="T4" y="T5"/>
              </a:cxn>
              <a:cxn ang="0">
                <a:pos x="T6" y="T7"/>
              </a:cxn>
              <a:cxn ang="0">
                <a:pos x="T8" y="T9"/>
              </a:cxn>
              <a:cxn ang="0">
                <a:pos x="T10" y="T11"/>
              </a:cxn>
              <a:cxn ang="0">
                <a:pos x="T12" y="T13"/>
              </a:cxn>
            </a:cxnLst>
            <a:rect l="0" t="0" r="r" b="b"/>
            <a:pathLst>
              <a:path w="1124" h="1019">
                <a:moveTo>
                  <a:pt x="1124" y="0"/>
                </a:moveTo>
                <a:lnTo>
                  <a:pt x="562" y="45"/>
                </a:lnTo>
                <a:lnTo>
                  <a:pt x="0" y="90"/>
                </a:lnTo>
                <a:lnTo>
                  <a:pt x="320" y="554"/>
                </a:lnTo>
                <a:lnTo>
                  <a:pt x="639" y="1019"/>
                </a:lnTo>
                <a:lnTo>
                  <a:pt x="882" y="509"/>
                </a:lnTo>
                <a:lnTo>
                  <a:pt x="1124" y="0"/>
                </a:lnTo>
                <a:close/>
              </a:path>
            </a:pathLst>
          </a:custGeom>
          <a:solidFill>
            <a:srgbClr val="92D050"/>
          </a:solidFill>
          <a:ln>
            <a:noFill/>
          </a:ln>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1" name="Rectangle 28"/>
          <p:cNvSpPr/>
          <p:nvPr/>
        </p:nvSpPr>
        <p:spPr>
          <a:xfrm>
            <a:off x="2307255" y="4255284"/>
            <a:ext cx="2219530" cy="499624"/>
          </a:xfrm>
          <a:prstGeom prst="rect">
            <a:avLst/>
          </a:prstGeom>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lnSpc>
                <a:spcPct val="150000"/>
              </a:lnSpc>
              <a:defRPr/>
            </a:pPr>
            <a:r>
              <a:rPr lang="en-US" altLang="zh-CN" sz="2000" b="1" dirty="0">
                <a:solidFill>
                  <a:schemeClr val="tx1">
                    <a:lumMod val="65000"/>
                    <a:lumOff val="35000"/>
                  </a:schemeClr>
                </a:solidFill>
                <a:latin typeface="微软雅黑" panose="020B0503020204020204" pitchFamily="34" charset="-122"/>
                <a:ea typeface="微软雅黑" panose="020B0503020204020204" pitchFamily="34" charset="-122"/>
                <a:sym typeface="微软雅黑" panose="020B0503020204020204" pitchFamily="34" charset="-122"/>
              </a:rPr>
              <a:t>pi</a:t>
            </a:r>
            <a:endParaRPr lang="en-US" altLang="zh-CN" sz="1600" dirty="0">
              <a:solidFill>
                <a:schemeClr val="bg2">
                  <a:lumMod val="25000"/>
                </a:schemeClr>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12" name="Rectangle 32"/>
          <p:cNvSpPr/>
          <p:nvPr/>
        </p:nvSpPr>
        <p:spPr>
          <a:xfrm>
            <a:off x="6692110" y="4255284"/>
            <a:ext cx="2219530" cy="499624"/>
          </a:xfrm>
          <a:prstGeom prst="rect">
            <a:avLst/>
          </a:prstGeom>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lnSpc>
                <a:spcPct val="150000"/>
              </a:lnSpc>
              <a:defRPr/>
            </a:pPr>
            <a:r>
              <a:rPr lang="en-US" altLang="zh-CN" sz="2000" b="1" dirty="0">
                <a:solidFill>
                  <a:prstClr val="black">
                    <a:lumMod val="65000"/>
                    <a:lumOff val="35000"/>
                  </a:prstClr>
                </a:solidFill>
                <a:latin typeface="微软雅黑" panose="020B0503020204020204" pitchFamily="34" charset="-122"/>
                <a:ea typeface="微软雅黑" panose="020B0503020204020204" pitchFamily="34" charset="-122"/>
                <a:sym typeface="微软雅黑" panose="020B0503020204020204" pitchFamily="34" charset="-122"/>
              </a:rPr>
              <a:t>e</a:t>
            </a:r>
            <a:endParaRPr lang="en-US" altLang="zh-CN" sz="1600" dirty="0">
              <a:solidFill>
                <a:schemeClr val="bg2">
                  <a:lumMod val="25000"/>
                </a:schemeClr>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pic>
        <p:nvPicPr>
          <p:cNvPr id="13" name="图形 28" descr="磁盘"/>
          <p:cNvPicPr>
            <a:picLocks noChangeAspect="1"/>
          </p:cNvPicPr>
          <p:nvPr/>
        </p:nvPicPr>
        <p:blipFill>
          <a:blip r:embed="rId3">
            <a:extLst>
              <a:ext uri="{96DAC541-7B7A-43D3-8B79-37D633B846F1}">
                <asvg:svgBlip xmlns:asvg="http://schemas.microsoft.com/office/drawing/2016/SVG/main" xmlns:lc="http://schemas.openxmlformats.org/drawingml/2006/lockedCanvas" xmlns="" r:embed="rId5"/>
              </a:ext>
            </a:extLst>
          </a:blip>
          <a:stretch>
            <a:fillRect/>
          </a:stretch>
        </p:blipFill>
        <p:spPr>
          <a:xfrm>
            <a:off x="7200685" y="2804229"/>
            <a:ext cx="649223" cy="649223"/>
          </a:xfrm>
          <a:prstGeom prst="rect">
            <a:avLst/>
          </a:prstGeom>
        </p:spPr>
      </p:pic>
      <p:pic>
        <p:nvPicPr>
          <p:cNvPr id="14" name="图形 29" descr="处理器"/>
          <p:cNvPicPr>
            <a:picLocks noChangeAspect="1"/>
          </p:cNvPicPr>
          <p:nvPr/>
        </p:nvPicPr>
        <p:blipFill>
          <a:blip r:embed="rId6">
            <a:extLst>
              <a:ext uri="{96DAC541-7B7A-43D3-8B79-37D633B846F1}">
                <asvg:svgBlip xmlns:asvg="http://schemas.microsoft.com/office/drawing/2016/SVG/main" xmlns:lc="http://schemas.openxmlformats.org/drawingml/2006/lockedCanvas" xmlns="" r:embed="rId7"/>
              </a:ext>
            </a:extLst>
          </a:blip>
          <a:stretch>
            <a:fillRect/>
          </a:stretch>
        </p:blipFill>
        <p:spPr>
          <a:xfrm>
            <a:off x="3092408" y="2822875"/>
            <a:ext cx="649223" cy="649223"/>
          </a:xfrm>
          <a:prstGeom prst="rect">
            <a:avLst/>
          </a:prstGeom>
        </p:spPr>
      </p:pic>
      <p:sp>
        <p:nvSpPr>
          <p:cNvPr id="15" name="Rectangle 28"/>
          <p:cNvSpPr/>
          <p:nvPr/>
        </p:nvSpPr>
        <p:spPr>
          <a:xfrm>
            <a:off x="1404030" y="4981875"/>
            <a:ext cx="4025978" cy="499624"/>
          </a:xfrm>
          <a:prstGeom prst="rect">
            <a:avLst/>
          </a:prstGeom>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lnSpc>
                <a:spcPct val="150000"/>
              </a:lnSpc>
              <a:defRPr/>
            </a:pPr>
            <a:r>
              <a:rPr lang="zh-CN" altLang="en-US" sz="20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圆周率</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，数学中一般以</a:t>
            </a:r>
            <a:r>
              <a:rPr lang="en-US" altLang="zh-CN"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π </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来</a:t>
            </a:r>
            <a:r>
              <a:rPr lang="zh-CN" altLang="en-US" sz="2000" dirty="0" smtClean="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表示</a:t>
            </a:r>
            <a:endParaRPr lang="en-US" altLang="zh-CN" sz="1600" dirty="0">
              <a:solidFill>
                <a:schemeClr val="tx1">
                  <a:lumMod val="85000"/>
                  <a:lumOff val="15000"/>
                </a:schemeClr>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16" name="Rectangle 28"/>
          <p:cNvSpPr/>
          <p:nvPr/>
        </p:nvSpPr>
        <p:spPr>
          <a:xfrm>
            <a:off x="5932487" y="4981875"/>
            <a:ext cx="4025978" cy="499624"/>
          </a:xfrm>
          <a:prstGeom prst="rect">
            <a:avLst/>
          </a:prstGeom>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lnSpc>
                <a:spcPct val="150000"/>
              </a:lnSpc>
              <a:defRPr/>
            </a:pPr>
            <a:r>
              <a:rPr lang="zh-CN" altLang="en-US" sz="2000" dirty="0">
                <a:solidFill>
                  <a:schemeClr val="tx1">
                    <a:lumMod val="65000"/>
                    <a:lumOff val="35000"/>
                  </a:schemeClr>
                </a:solidFill>
                <a:latin typeface="微软雅黑" panose="020B0503020204020204" pitchFamily="34" charset="-122"/>
                <a:ea typeface="微软雅黑" panose="020B0503020204020204" pitchFamily="34" charset="-122"/>
                <a:sym typeface="微软雅黑" panose="020B0503020204020204" pitchFamily="34" charset="-122"/>
              </a:rPr>
              <a:t>自然常数</a:t>
            </a:r>
            <a:endParaRPr lang="en-US" altLang="zh-CN" sz="1600" dirty="0">
              <a:solidFill>
                <a:schemeClr val="bg2">
                  <a:lumMod val="25000"/>
                </a:schemeClr>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latin typeface="微软雅黑" panose="020B0503020204020204" pitchFamily="34" charset="-122"/>
                <a:ea typeface="微软雅黑" panose="020B0503020204020204" pitchFamily="34" charset="-122"/>
                <a:sym typeface="微软雅黑" panose="020B0503020204020204" pitchFamily="34" charset="-122"/>
              </a:rPr>
              <a:t>5.1.2 Python </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常用数学运算函数</a:t>
            </a:r>
          </a:p>
        </p:txBody>
      </p:sp>
      <p:graphicFrame>
        <p:nvGraphicFramePr>
          <p:cNvPr id="3" name="表格 2"/>
          <p:cNvGraphicFramePr>
            <a:graphicFrameLocks noGrp="1"/>
          </p:cNvGraphicFramePr>
          <p:nvPr>
            <p:extLst>
              <p:ext uri="{D42A27DB-BD31-4B8C-83A1-F6EECF244321}">
                <p14:modId xmlns:p14="http://schemas.microsoft.com/office/powerpoint/2010/main" val="2483052988"/>
              </p:ext>
            </p:extLst>
          </p:nvPr>
        </p:nvGraphicFramePr>
        <p:xfrm>
          <a:off x="536575" y="1143790"/>
          <a:ext cx="11048999" cy="5519225"/>
        </p:xfrm>
        <a:graphic>
          <a:graphicData uri="http://schemas.openxmlformats.org/drawingml/2006/table">
            <a:tbl>
              <a:tblPr firstRow="1" firstCol="1" bandRow="1">
                <a:tableStyleId>{1FECB4D8-DB02-4DC6-A0A2-4F2EBAE1DC90}</a:tableStyleId>
              </a:tblPr>
              <a:tblGrid>
                <a:gridCol w="937620">
                  <a:extLst>
                    <a:ext uri="{9D8B030D-6E8A-4147-A177-3AD203B41FA5}">
                      <a16:colId xmlns:a16="http://schemas.microsoft.com/office/drawing/2014/main" val="20000"/>
                    </a:ext>
                  </a:extLst>
                </a:gridCol>
                <a:gridCol w="1888558">
                  <a:extLst>
                    <a:ext uri="{9D8B030D-6E8A-4147-A177-3AD203B41FA5}">
                      <a16:colId xmlns:a16="http://schemas.microsoft.com/office/drawing/2014/main" val="20001"/>
                    </a:ext>
                  </a:extLst>
                </a:gridCol>
                <a:gridCol w="8222821">
                  <a:extLst>
                    <a:ext uri="{9D8B030D-6E8A-4147-A177-3AD203B41FA5}">
                      <a16:colId xmlns:a16="http://schemas.microsoft.com/office/drawing/2014/main" val="20002"/>
                    </a:ext>
                  </a:extLst>
                </a:gridCol>
              </a:tblGrid>
              <a:tr h="199292">
                <a:tc>
                  <a:txBody>
                    <a:bodyPr/>
                    <a:lstStyle/>
                    <a:p>
                      <a:pPr algn="ctr">
                        <a:spcAft>
                          <a:spcPts val="0"/>
                        </a:spcAft>
                      </a:pPr>
                      <a:r>
                        <a:rPr lang="zh-CN" sz="1400" kern="0">
                          <a:effectLst/>
                          <a:latin typeface="微软雅黑" panose="020B0503020204020204" pitchFamily="34" charset="-122"/>
                          <a:ea typeface="微软雅黑" panose="020B0503020204020204" pitchFamily="34" charset="-122"/>
                          <a:sym typeface="微软雅黑" panose="020B0503020204020204" pitchFamily="34" charset="-122"/>
                        </a:rPr>
                        <a:t>序号</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tc>
                  <a:txBody>
                    <a:bodyPr/>
                    <a:lstStyle/>
                    <a:p>
                      <a:pPr algn="just">
                        <a:spcAft>
                          <a:spcPts val="0"/>
                        </a:spcAft>
                      </a:pPr>
                      <a:r>
                        <a:rPr lang="zh-CN" sz="1400" kern="0">
                          <a:effectLst/>
                          <a:latin typeface="微软雅黑" panose="020B0503020204020204" pitchFamily="34" charset="-122"/>
                          <a:ea typeface="微软雅黑" panose="020B0503020204020204" pitchFamily="34" charset="-122"/>
                          <a:sym typeface="微软雅黑" panose="020B0503020204020204" pitchFamily="34" charset="-122"/>
                        </a:rPr>
                        <a:t>基本语法格式</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tc>
                  <a:txBody>
                    <a:bodyPr/>
                    <a:lstStyle/>
                    <a:p>
                      <a:pPr algn="just">
                        <a:spcAft>
                          <a:spcPts val="0"/>
                        </a:spcAft>
                      </a:pPr>
                      <a:r>
                        <a:rPr lang="zh-CN" sz="1400" kern="0">
                          <a:effectLst/>
                          <a:latin typeface="微软雅黑" panose="020B0503020204020204" pitchFamily="34" charset="-122"/>
                          <a:ea typeface="微软雅黑" panose="020B0503020204020204" pitchFamily="34" charset="-122"/>
                          <a:sym typeface="微软雅黑" panose="020B0503020204020204" pitchFamily="34" charset="-122"/>
                        </a:rPr>
                        <a:t>功能描述与返回值</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extLst>
                  <a:ext uri="{0D108BD9-81ED-4DB2-BD59-A6C34878D82A}">
                    <a16:rowId xmlns:a16="http://schemas.microsoft.com/office/drawing/2014/main" val="10000"/>
                  </a:ext>
                </a:extLst>
              </a:tr>
              <a:tr h="199292">
                <a:tc>
                  <a:txBody>
                    <a:bodyPr/>
                    <a:lstStyle/>
                    <a:p>
                      <a:pPr algn="ctr">
                        <a:spcAft>
                          <a:spcPts val="0"/>
                        </a:spcAft>
                      </a:pP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1</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tc>
                  <a:txBody>
                    <a:bodyPr/>
                    <a:lstStyle/>
                    <a:p>
                      <a:pPr algn="just">
                        <a:spcAft>
                          <a:spcPts val="0"/>
                        </a:spcAft>
                      </a:pP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abs(x)</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tc>
                  <a:txBody>
                    <a:bodyPr/>
                    <a:lstStyle/>
                    <a:p>
                      <a:pPr algn="just">
                        <a:spcAft>
                          <a:spcPts val="0"/>
                        </a:spcAft>
                      </a:pPr>
                      <a:r>
                        <a:rPr lang="zh-CN" sz="1400" kern="0">
                          <a:effectLst/>
                          <a:latin typeface="微软雅黑" panose="020B0503020204020204" pitchFamily="34" charset="-122"/>
                          <a:ea typeface="微软雅黑" panose="020B0503020204020204" pitchFamily="34" charset="-122"/>
                          <a:sym typeface="微软雅黑" panose="020B0503020204020204" pitchFamily="34" charset="-122"/>
                        </a:rPr>
                        <a:t>返回数值的绝对值，例如</a:t>
                      </a: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abs(-10)</a:t>
                      </a:r>
                      <a:r>
                        <a:rPr lang="zh-CN" sz="1400" kern="0">
                          <a:effectLst/>
                          <a:latin typeface="微软雅黑" panose="020B0503020204020204" pitchFamily="34" charset="-122"/>
                          <a:ea typeface="微软雅黑" panose="020B0503020204020204" pitchFamily="34" charset="-122"/>
                          <a:sym typeface="微软雅黑" panose="020B0503020204020204" pitchFamily="34" charset="-122"/>
                        </a:rPr>
                        <a:t>返回</a:t>
                      </a: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10</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extLst>
                  <a:ext uri="{0D108BD9-81ED-4DB2-BD59-A6C34878D82A}">
                    <a16:rowId xmlns:a16="http://schemas.microsoft.com/office/drawing/2014/main" val="10001"/>
                  </a:ext>
                </a:extLst>
              </a:tr>
              <a:tr h="199292">
                <a:tc>
                  <a:txBody>
                    <a:bodyPr/>
                    <a:lstStyle/>
                    <a:p>
                      <a:pPr algn="ctr">
                        <a:spcAft>
                          <a:spcPts val="0"/>
                        </a:spcAft>
                      </a:pP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2</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tc>
                  <a:txBody>
                    <a:bodyPr/>
                    <a:lstStyle/>
                    <a:p>
                      <a:pPr algn="just">
                        <a:spcAft>
                          <a:spcPts val="0"/>
                        </a:spcAft>
                      </a:pP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ceil(x)</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tc>
                  <a:txBody>
                    <a:bodyPr/>
                    <a:lstStyle/>
                    <a:p>
                      <a:pPr algn="just">
                        <a:spcAft>
                          <a:spcPts val="0"/>
                        </a:spcAft>
                      </a:pPr>
                      <a:r>
                        <a:rPr lang="zh-CN" sz="1400" kern="0">
                          <a:effectLst/>
                          <a:latin typeface="微软雅黑" panose="020B0503020204020204" pitchFamily="34" charset="-122"/>
                          <a:ea typeface="微软雅黑" panose="020B0503020204020204" pitchFamily="34" charset="-122"/>
                          <a:sym typeface="微软雅黑" panose="020B0503020204020204" pitchFamily="34" charset="-122"/>
                        </a:rPr>
                        <a:t>返回数值的上入整数，例如</a:t>
                      </a: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math.ceil(4.1)</a:t>
                      </a:r>
                      <a:r>
                        <a:rPr lang="zh-CN" sz="1400" kern="0">
                          <a:effectLst/>
                          <a:latin typeface="微软雅黑" panose="020B0503020204020204" pitchFamily="34" charset="-122"/>
                          <a:ea typeface="微软雅黑" panose="020B0503020204020204" pitchFamily="34" charset="-122"/>
                          <a:sym typeface="微软雅黑" panose="020B0503020204020204" pitchFamily="34" charset="-122"/>
                        </a:rPr>
                        <a:t>返回</a:t>
                      </a: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5</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extLst>
                  <a:ext uri="{0D108BD9-81ED-4DB2-BD59-A6C34878D82A}">
                    <a16:rowId xmlns:a16="http://schemas.microsoft.com/office/drawing/2014/main" val="10002"/>
                  </a:ext>
                </a:extLst>
              </a:tr>
              <a:tr h="199292">
                <a:tc>
                  <a:txBody>
                    <a:bodyPr/>
                    <a:lstStyle/>
                    <a:p>
                      <a:pPr algn="ctr">
                        <a:spcAft>
                          <a:spcPts val="0"/>
                        </a:spcAft>
                      </a:pP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3</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tc>
                  <a:txBody>
                    <a:bodyPr/>
                    <a:lstStyle/>
                    <a:p>
                      <a:pPr algn="just">
                        <a:spcAft>
                          <a:spcPts val="0"/>
                        </a:spcAft>
                      </a:pP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cmp(x,y)</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tc>
                  <a:txBody>
                    <a:bodyPr/>
                    <a:lstStyle/>
                    <a:p>
                      <a:pPr algn="just">
                        <a:spcAft>
                          <a:spcPts val="0"/>
                        </a:spcAft>
                      </a:pPr>
                      <a:r>
                        <a:rPr lang="zh-CN" sz="1400" kern="0">
                          <a:effectLst/>
                          <a:latin typeface="微软雅黑" panose="020B0503020204020204" pitchFamily="34" charset="-122"/>
                          <a:ea typeface="微软雅黑" panose="020B0503020204020204" pitchFamily="34" charset="-122"/>
                          <a:sym typeface="微软雅黑" panose="020B0503020204020204" pitchFamily="34" charset="-122"/>
                        </a:rPr>
                        <a:t>如果</a:t>
                      </a: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x&lt;y</a:t>
                      </a:r>
                      <a:r>
                        <a:rPr lang="zh-CN" sz="1400" kern="0">
                          <a:effectLst/>
                          <a:latin typeface="微软雅黑" panose="020B0503020204020204" pitchFamily="34" charset="-122"/>
                          <a:ea typeface="微软雅黑" panose="020B0503020204020204" pitchFamily="34" charset="-122"/>
                          <a:sym typeface="微软雅黑" panose="020B0503020204020204" pitchFamily="34" charset="-122"/>
                        </a:rPr>
                        <a:t>返回</a:t>
                      </a: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-1</a:t>
                      </a:r>
                      <a:r>
                        <a:rPr lang="zh-CN" sz="1400" kern="0">
                          <a:effectLst/>
                          <a:latin typeface="微软雅黑" panose="020B0503020204020204" pitchFamily="34" charset="-122"/>
                          <a:ea typeface="微软雅黑" panose="020B0503020204020204" pitchFamily="34" charset="-122"/>
                          <a:sym typeface="微软雅黑" panose="020B0503020204020204" pitchFamily="34" charset="-122"/>
                        </a:rPr>
                        <a:t>，如果</a:t>
                      </a: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x==y</a:t>
                      </a:r>
                      <a:r>
                        <a:rPr lang="zh-CN" sz="1400" kern="0">
                          <a:effectLst/>
                          <a:latin typeface="微软雅黑" panose="020B0503020204020204" pitchFamily="34" charset="-122"/>
                          <a:ea typeface="微软雅黑" panose="020B0503020204020204" pitchFamily="34" charset="-122"/>
                          <a:sym typeface="微软雅黑" panose="020B0503020204020204" pitchFamily="34" charset="-122"/>
                        </a:rPr>
                        <a:t>返回</a:t>
                      </a: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0</a:t>
                      </a:r>
                      <a:r>
                        <a:rPr lang="zh-CN" sz="1400" kern="0">
                          <a:effectLst/>
                          <a:latin typeface="微软雅黑" panose="020B0503020204020204" pitchFamily="34" charset="-122"/>
                          <a:ea typeface="微软雅黑" panose="020B0503020204020204" pitchFamily="34" charset="-122"/>
                          <a:sym typeface="微软雅黑" panose="020B0503020204020204" pitchFamily="34" charset="-122"/>
                        </a:rPr>
                        <a:t>，如果</a:t>
                      </a: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x&gt;y</a:t>
                      </a:r>
                      <a:r>
                        <a:rPr lang="zh-CN" sz="1400" kern="0">
                          <a:effectLst/>
                          <a:latin typeface="微软雅黑" panose="020B0503020204020204" pitchFamily="34" charset="-122"/>
                          <a:ea typeface="微软雅黑" panose="020B0503020204020204" pitchFamily="34" charset="-122"/>
                          <a:sym typeface="微软雅黑" panose="020B0503020204020204" pitchFamily="34" charset="-122"/>
                        </a:rPr>
                        <a:t>返回</a:t>
                      </a: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1 </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extLst>
                  <a:ext uri="{0D108BD9-81ED-4DB2-BD59-A6C34878D82A}">
                    <a16:rowId xmlns:a16="http://schemas.microsoft.com/office/drawing/2014/main" val="10003"/>
                  </a:ext>
                </a:extLst>
              </a:tr>
              <a:tr h="199292">
                <a:tc>
                  <a:txBody>
                    <a:bodyPr/>
                    <a:lstStyle/>
                    <a:p>
                      <a:pPr algn="ctr">
                        <a:spcAft>
                          <a:spcPts val="0"/>
                        </a:spcAft>
                      </a:pP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4</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tc>
                  <a:txBody>
                    <a:bodyPr/>
                    <a:lstStyle/>
                    <a:p>
                      <a:pPr algn="just">
                        <a:spcAft>
                          <a:spcPts val="0"/>
                        </a:spcAft>
                      </a:pP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exp(x)</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tc>
                  <a:txBody>
                    <a:bodyPr/>
                    <a:lstStyle/>
                    <a:p>
                      <a:pPr algn="just">
                        <a:spcAft>
                          <a:spcPts val="0"/>
                        </a:spcAft>
                      </a:pPr>
                      <a:r>
                        <a:rPr lang="zh-CN" sz="1400" kern="0">
                          <a:effectLst/>
                          <a:latin typeface="微软雅黑" panose="020B0503020204020204" pitchFamily="34" charset="-122"/>
                          <a:ea typeface="微软雅黑" panose="020B0503020204020204" pitchFamily="34" charset="-122"/>
                          <a:sym typeface="微软雅黑" panose="020B0503020204020204" pitchFamily="34" charset="-122"/>
                        </a:rPr>
                        <a:t>返回</a:t>
                      </a: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e</a:t>
                      </a:r>
                      <a:r>
                        <a:rPr lang="zh-CN" sz="1400" kern="0">
                          <a:effectLst/>
                          <a:latin typeface="微软雅黑" panose="020B0503020204020204" pitchFamily="34" charset="-122"/>
                          <a:ea typeface="微软雅黑" panose="020B0503020204020204" pitchFamily="34" charset="-122"/>
                          <a:sym typeface="微软雅黑" panose="020B0503020204020204" pitchFamily="34" charset="-122"/>
                        </a:rPr>
                        <a:t>的</a:t>
                      </a: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x</a:t>
                      </a:r>
                      <a:r>
                        <a:rPr lang="zh-CN" sz="1400" kern="0">
                          <a:effectLst/>
                          <a:latin typeface="微软雅黑" panose="020B0503020204020204" pitchFamily="34" charset="-122"/>
                          <a:ea typeface="微软雅黑" panose="020B0503020204020204" pitchFamily="34" charset="-122"/>
                          <a:sym typeface="微软雅黑" panose="020B0503020204020204" pitchFamily="34" charset="-122"/>
                        </a:rPr>
                        <a:t>次幂</a:t>
                      </a: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(ex)</a:t>
                      </a:r>
                      <a:r>
                        <a:rPr lang="zh-CN" sz="1400" kern="0">
                          <a:effectLst/>
                          <a:latin typeface="微软雅黑" panose="020B0503020204020204" pitchFamily="34" charset="-122"/>
                          <a:ea typeface="微软雅黑" panose="020B0503020204020204" pitchFamily="34" charset="-122"/>
                          <a:sym typeface="微软雅黑" panose="020B0503020204020204" pitchFamily="34" charset="-122"/>
                        </a:rPr>
                        <a:t>，例如</a:t>
                      </a: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math.exp(1)</a:t>
                      </a:r>
                      <a:r>
                        <a:rPr lang="zh-CN" sz="1400" kern="0">
                          <a:effectLst/>
                          <a:latin typeface="微软雅黑" panose="020B0503020204020204" pitchFamily="34" charset="-122"/>
                          <a:ea typeface="微软雅黑" panose="020B0503020204020204" pitchFamily="34" charset="-122"/>
                          <a:sym typeface="微软雅黑" panose="020B0503020204020204" pitchFamily="34" charset="-122"/>
                        </a:rPr>
                        <a:t>返回</a:t>
                      </a: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2.718281828459045</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extLst>
                  <a:ext uri="{0D108BD9-81ED-4DB2-BD59-A6C34878D82A}">
                    <a16:rowId xmlns:a16="http://schemas.microsoft.com/office/drawing/2014/main" val="10004"/>
                  </a:ext>
                </a:extLst>
              </a:tr>
              <a:tr h="199292">
                <a:tc>
                  <a:txBody>
                    <a:bodyPr/>
                    <a:lstStyle/>
                    <a:p>
                      <a:pPr algn="ctr">
                        <a:spcAft>
                          <a:spcPts val="0"/>
                        </a:spcAft>
                      </a:pP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5</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tc>
                  <a:txBody>
                    <a:bodyPr/>
                    <a:lstStyle/>
                    <a:p>
                      <a:pPr algn="just">
                        <a:spcAft>
                          <a:spcPts val="0"/>
                        </a:spcAft>
                      </a:pP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fabs(x)</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tc>
                  <a:txBody>
                    <a:bodyPr/>
                    <a:lstStyle/>
                    <a:p>
                      <a:pPr algn="just">
                        <a:spcAft>
                          <a:spcPts val="0"/>
                        </a:spcAft>
                      </a:pPr>
                      <a:r>
                        <a:rPr lang="zh-CN" sz="1400" kern="0">
                          <a:effectLst/>
                          <a:latin typeface="微软雅黑" panose="020B0503020204020204" pitchFamily="34" charset="-122"/>
                          <a:ea typeface="微软雅黑" panose="020B0503020204020204" pitchFamily="34" charset="-122"/>
                          <a:sym typeface="微软雅黑" panose="020B0503020204020204" pitchFamily="34" charset="-122"/>
                        </a:rPr>
                        <a:t>返回数值的绝对值，例如</a:t>
                      </a: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math.fabs(-10)</a:t>
                      </a:r>
                      <a:r>
                        <a:rPr lang="zh-CN" sz="1400" kern="0">
                          <a:effectLst/>
                          <a:latin typeface="微软雅黑" panose="020B0503020204020204" pitchFamily="34" charset="-122"/>
                          <a:ea typeface="微软雅黑" panose="020B0503020204020204" pitchFamily="34" charset="-122"/>
                          <a:sym typeface="微软雅黑" panose="020B0503020204020204" pitchFamily="34" charset="-122"/>
                        </a:rPr>
                        <a:t>返回</a:t>
                      </a: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10.0</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extLst>
                  <a:ext uri="{0D108BD9-81ED-4DB2-BD59-A6C34878D82A}">
                    <a16:rowId xmlns:a16="http://schemas.microsoft.com/office/drawing/2014/main" val="10005"/>
                  </a:ext>
                </a:extLst>
              </a:tr>
              <a:tr h="199292">
                <a:tc>
                  <a:txBody>
                    <a:bodyPr/>
                    <a:lstStyle/>
                    <a:p>
                      <a:pPr algn="ctr">
                        <a:spcAft>
                          <a:spcPts val="0"/>
                        </a:spcAft>
                      </a:pP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6</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tc>
                  <a:txBody>
                    <a:bodyPr/>
                    <a:lstStyle/>
                    <a:p>
                      <a:pPr algn="just">
                        <a:spcAft>
                          <a:spcPts val="0"/>
                        </a:spcAft>
                      </a:pP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floor(x)</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tc>
                  <a:txBody>
                    <a:bodyPr/>
                    <a:lstStyle/>
                    <a:p>
                      <a:pPr algn="just">
                        <a:spcAft>
                          <a:spcPts val="0"/>
                        </a:spcAft>
                      </a:pPr>
                      <a:r>
                        <a:rPr lang="zh-CN" sz="1400" kern="0">
                          <a:effectLst/>
                          <a:latin typeface="微软雅黑" panose="020B0503020204020204" pitchFamily="34" charset="-122"/>
                          <a:ea typeface="微软雅黑" panose="020B0503020204020204" pitchFamily="34" charset="-122"/>
                          <a:sym typeface="微软雅黑" panose="020B0503020204020204" pitchFamily="34" charset="-122"/>
                        </a:rPr>
                        <a:t>返回数值的下舍整数，例如</a:t>
                      </a: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math.floor(4.9)</a:t>
                      </a:r>
                      <a:r>
                        <a:rPr lang="zh-CN" sz="1400" kern="0">
                          <a:effectLst/>
                          <a:latin typeface="微软雅黑" panose="020B0503020204020204" pitchFamily="34" charset="-122"/>
                          <a:ea typeface="微软雅黑" panose="020B0503020204020204" pitchFamily="34" charset="-122"/>
                          <a:sym typeface="微软雅黑" panose="020B0503020204020204" pitchFamily="34" charset="-122"/>
                        </a:rPr>
                        <a:t>返回</a:t>
                      </a: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4</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extLst>
                  <a:ext uri="{0D108BD9-81ED-4DB2-BD59-A6C34878D82A}">
                    <a16:rowId xmlns:a16="http://schemas.microsoft.com/office/drawing/2014/main" val="10006"/>
                  </a:ext>
                </a:extLst>
              </a:tr>
              <a:tr h="199292">
                <a:tc>
                  <a:txBody>
                    <a:bodyPr/>
                    <a:lstStyle/>
                    <a:p>
                      <a:pPr algn="ctr">
                        <a:spcAft>
                          <a:spcPts val="0"/>
                        </a:spcAft>
                      </a:pP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7</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tc>
                  <a:txBody>
                    <a:bodyPr/>
                    <a:lstStyle/>
                    <a:p>
                      <a:pPr algn="just">
                        <a:spcAft>
                          <a:spcPts val="0"/>
                        </a:spcAft>
                      </a:pP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log(x)</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tc>
                  <a:txBody>
                    <a:bodyPr/>
                    <a:lstStyle/>
                    <a:p>
                      <a:pPr algn="just">
                        <a:spcAft>
                          <a:spcPts val="0"/>
                        </a:spcAft>
                      </a:pPr>
                      <a:r>
                        <a:rPr lang="zh-CN" sz="1400" kern="0">
                          <a:effectLst/>
                          <a:latin typeface="微软雅黑" panose="020B0503020204020204" pitchFamily="34" charset="-122"/>
                          <a:ea typeface="微软雅黑" panose="020B0503020204020204" pitchFamily="34" charset="-122"/>
                          <a:sym typeface="微软雅黑" panose="020B0503020204020204" pitchFamily="34" charset="-122"/>
                        </a:rPr>
                        <a:t>如</a:t>
                      </a: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math.log(math.e)</a:t>
                      </a:r>
                      <a:r>
                        <a:rPr lang="zh-CN" sz="1400" kern="0">
                          <a:effectLst/>
                          <a:latin typeface="微软雅黑" panose="020B0503020204020204" pitchFamily="34" charset="-122"/>
                          <a:ea typeface="微软雅黑" panose="020B0503020204020204" pitchFamily="34" charset="-122"/>
                          <a:sym typeface="微软雅黑" panose="020B0503020204020204" pitchFamily="34" charset="-122"/>
                        </a:rPr>
                        <a:t>返回</a:t>
                      </a: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1.0</a:t>
                      </a:r>
                      <a:r>
                        <a:rPr lang="zh-CN" sz="1400" kern="0">
                          <a:effectLst/>
                          <a:latin typeface="微软雅黑" panose="020B0503020204020204" pitchFamily="34" charset="-122"/>
                          <a:ea typeface="微软雅黑" panose="020B0503020204020204" pitchFamily="34" charset="-122"/>
                          <a:sym typeface="微软雅黑" panose="020B0503020204020204" pitchFamily="34" charset="-122"/>
                        </a:rPr>
                        <a:t>，</a:t>
                      </a: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math.log(100,10)</a:t>
                      </a:r>
                      <a:r>
                        <a:rPr lang="zh-CN" sz="1400" kern="0">
                          <a:effectLst/>
                          <a:latin typeface="微软雅黑" panose="020B0503020204020204" pitchFamily="34" charset="-122"/>
                          <a:ea typeface="微软雅黑" panose="020B0503020204020204" pitchFamily="34" charset="-122"/>
                          <a:sym typeface="微软雅黑" panose="020B0503020204020204" pitchFamily="34" charset="-122"/>
                        </a:rPr>
                        <a:t>返回</a:t>
                      </a: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2.0</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extLst>
                  <a:ext uri="{0D108BD9-81ED-4DB2-BD59-A6C34878D82A}">
                    <a16:rowId xmlns:a16="http://schemas.microsoft.com/office/drawing/2014/main" val="10007"/>
                  </a:ext>
                </a:extLst>
              </a:tr>
              <a:tr h="199292">
                <a:tc>
                  <a:txBody>
                    <a:bodyPr/>
                    <a:lstStyle/>
                    <a:p>
                      <a:pPr algn="ctr">
                        <a:spcAft>
                          <a:spcPts val="0"/>
                        </a:spcAft>
                      </a:pP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8</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tc>
                  <a:txBody>
                    <a:bodyPr/>
                    <a:lstStyle/>
                    <a:p>
                      <a:pPr algn="just">
                        <a:spcAft>
                          <a:spcPts val="0"/>
                        </a:spcAft>
                      </a:pP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log10(x)</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tc>
                  <a:txBody>
                    <a:bodyPr/>
                    <a:lstStyle/>
                    <a:p>
                      <a:pPr algn="just">
                        <a:spcAft>
                          <a:spcPts val="0"/>
                        </a:spcAft>
                      </a:pPr>
                      <a:r>
                        <a:rPr lang="zh-CN" sz="1400" kern="0">
                          <a:effectLst/>
                          <a:latin typeface="微软雅黑" panose="020B0503020204020204" pitchFamily="34" charset="-122"/>
                          <a:ea typeface="微软雅黑" panose="020B0503020204020204" pitchFamily="34" charset="-122"/>
                          <a:sym typeface="微软雅黑" panose="020B0503020204020204" pitchFamily="34" charset="-122"/>
                        </a:rPr>
                        <a:t>返回以</a:t>
                      </a: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10</a:t>
                      </a:r>
                      <a:r>
                        <a:rPr lang="zh-CN" sz="1400" kern="0">
                          <a:effectLst/>
                          <a:latin typeface="微软雅黑" panose="020B0503020204020204" pitchFamily="34" charset="-122"/>
                          <a:ea typeface="微软雅黑" panose="020B0503020204020204" pitchFamily="34" charset="-122"/>
                          <a:sym typeface="微软雅黑" panose="020B0503020204020204" pitchFamily="34" charset="-122"/>
                        </a:rPr>
                        <a:t>为基数的</a:t>
                      </a: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x</a:t>
                      </a:r>
                      <a:r>
                        <a:rPr lang="zh-CN" sz="1400" kern="0">
                          <a:effectLst/>
                          <a:latin typeface="微软雅黑" panose="020B0503020204020204" pitchFamily="34" charset="-122"/>
                          <a:ea typeface="微软雅黑" panose="020B0503020204020204" pitchFamily="34" charset="-122"/>
                          <a:sym typeface="微软雅黑" panose="020B0503020204020204" pitchFamily="34" charset="-122"/>
                        </a:rPr>
                        <a:t>的对数，例如</a:t>
                      </a: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math.log10(100)</a:t>
                      </a:r>
                      <a:r>
                        <a:rPr lang="zh-CN" sz="1400" kern="0">
                          <a:effectLst/>
                          <a:latin typeface="微软雅黑" panose="020B0503020204020204" pitchFamily="34" charset="-122"/>
                          <a:ea typeface="微软雅黑" panose="020B0503020204020204" pitchFamily="34" charset="-122"/>
                          <a:sym typeface="微软雅黑" panose="020B0503020204020204" pitchFamily="34" charset="-122"/>
                        </a:rPr>
                        <a:t>返回</a:t>
                      </a: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2.0</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extLst>
                  <a:ext uri="{0D108BD9-81ED-4DB2-BD59-A6C34878D82A}">
                    <a16:rowId xmlns:a16="http://schemas.microsoft.com/office/drawing/2014/main" val="10008"/>
                  </a:ext>
                </a:extLst>
              </a:tr>
              <a:tr h="199292">
                <a:tc>
                  <a:txBody>
                    <a:bodyPr/>
                    <a:lstStyle/>
                    <a:p>
                      <a:pPr algn="ctr">
                        <a:spcAft>
                          <a:spcPts val="0"/>
                        </a:spcAft>
                      </a:pP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9</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tc>
                  <a:txBody>
                    <a:bodyPr/>
                    <a:lstStyle/>
                    <a:p>
                      <a:pPr algn="just">
                        <a:spcAft>
                          <a:spcPts val="0"/>
                        </a:spcAft>
                      </a:pP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max(x1,x2,</a:t>
                      </a:r>
                      <a:r>
                        <a:rPr lang="zh-CN" sz="1400" kern="0">
                          <a:effectLst/>
                          <a:latin typeface="微软雅黑" panose="020B0503020204020204" pitchFamily="34" charset="-122"/>
                          <a:ea typeface="微软雅黑" panose="020B0503020204020204" pitchFamily="34" charset="-122"/>
                          <a:sym typeface="微软雅黑" panose="020B0503020204020204" pitchFamily="34" charset="-122"/>
                        </a:rPr>
                        <a:t>…</a:t>
                      </a: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tc>
                  <a:txBody>
                    <a:bodyPr/>
                    <a:lstStyle/>
                    <a:p>
                      <a:pPr algn="just">
                        <a:spcAft>
                          <a:spcPts val="0"/>
                        </a:spcAft>
                      </a:pPr>
                      <a:r>
                        <a:rPr lang="zh-CN" sz="1400" kern="0">
                          <a:effectLst/>
                          <a:latin typeface="微软雅黑" panose="020B0503020204020204" pitchFamily="34" charset="-122"/>
                          <a:ea typeface="微软雅黑" panose="020B0503020204020204" pitchFamily="34" charset="-122"/>
                          <a:sym typeface="微软雅黑" panose="020B0503020204020204" pitchFamily="34" charset="-122"/>
                        </a:rPr>
                        <a:t>返回给定参数的最大值，参数可以为序列</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extLst>
                  <a:ext uri="{0D108BD9-81ED-4DB2-BD59-A6C34878D82A}">
                    <a16:rowId xmlns:a16="http://schemas.microsoft.com/office/drawing/2014/main" val="10009"/>
                  </a:ext>
                </a:extLst>
              </a:tr>
              <a:tr h="199292">
                <a:tc>
                  <a:txBody>
                    <a:bodyPr/>
                    <a:lstStyle/>
                    <a:p>
                      <a:pPr algn="ctr">
                        <a:spcAft>
                          <a:spcPts val="0"/>
                        </a:spcAft>
                      </a:pP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10</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tc>
                  <a:txBody>
                    <a:bodyPr/>
                    <a:lstStyle/>
                    <a:p>
                      <a:pPr algn="just">
                        <a:spcAft>
                          <a:spcPts val="0"/>
                        </a:spcAft>
                      </a:pP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min(x1,x2,</a:t>
                      </a:r>
                      <a:r>
                        <a:rPr lang="zh-CN" sz="1400" kern="0">
                          <a:effectLst/>
                          <a:latin typeface="微软雅黑" panose="020B0503020204020204" pitchFamily="34" charset="-122"/>
                          <a:ea typeface="微软雅黑" panose="020B0503020204020204" pitchFamily="34" charset="-122"/>
                          <a:sym typeface="微软雅黑" panose="020B0503020204020204" pitchFamily="34" charset="-122"/>
                        </a:rPr>
                        <a:t>…</a:t>
                      </a: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tc>
                  <a:txBody>
                    <a:bodyPr/>
                    <a:lstStyle/>
                    <a:p>
                      <a:pPr algn="just">
                        <a:spcAft>
                          <a:spcPts val="0"/>
                        </a:spcAft>
                      </a:pPr>
                      <a:r>
                        <a:rPr lang="zh-CN" sz="1400" kern="0">
                          <a:effectLst/>
                          <a:latin typeface="微软雅黑" panose="020B0503020204020204" pitchFamily="34" charset="-122"/>
                          <a:ea typeface="微软雅黑" panose="020B0503020204020204" pitchFamily="34" charset="-122"/>
                          <a:sym typeface="微软雅黑" panose="020B0503020204020204" pitchFamily="34" charset="-122"/>
                        </a:rPr>
                        <a:t>返回给定参数的最小值，参数可以为序列</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extLst>
                  <a:ext uri="{0D108BD9-81ED-4DB2-BD59-A6C34878D82A}">
                    <a16:rowId xmlns:a16="http://schemas.microsoft.com/office/drawing/2014/main" val="10010"/>
                  </a:ext>
                </a:extLst>
              </a:tr>
              <a:tr h="398585">
                <a:tc>
                  <a:txBody>
                    <a:bodyPr/>
                    <a:lstStyle/>
                    <a:p>
                      <a:pPr algn="ctr">
                        <a:spcAft>
                          <a:spcPts val="0"/>
                        </a:spcAft>
                      </a:pP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11</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tc>
                  <a:txBody>
                    <a:bodyPr/>
                    <a:lstStyle/>
                    <a:p>
                      <a:pPr algn="just">
                        <a:spcAft>
                          <a:spcPts val="0"/>
                        </a:spcAft>
                      </a:pP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modf(x)</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tc>
                  <a:txBody>
                    <a:bodyPr/>
                    <a:lstStyle/>
                    <a:p>
                      <a:pPr algn="just">
                        <a:spcAft>
                          <a:spcPts val="0"/>
                        </a:spcAft>
                      </a:pPr>
                      <a:r>
                        <a:rPr lang="zh-CN" sz="1400" kern="0">
                          <a:effectLst/>
                          <a:latin typeface="微软雅黑" panose="020B0503020204020204" pitchFamily="34" charset="-122"/>
                          <a:ea typeface="微软雅黑" panose="020B0503020204020204" pitchFamily="34" charset="-122"/>
                          <a:sym typeface="微软雅黑" panose="020B0503020204020204" pitchFamily="34" charset="-122"/>
                        </a:rPr>
                        <a:t>返回</a:t>
                      </a: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x</a:t>
                      </a:r>
                      <a:r>
                        <a:rPr lang="zh-CN" sz="1400" kern="0">
                          <a:effectLst/>
                          <a:latin typeface="微软雅黑" panose="020B0503020204020204" pitchFamily="34" charset="-122"/>
                          <a:ea typeface="微软雅黑" panose="020B0503020204020204" pitchFamily="34" charset="-122"/>
                          <a:sym typeface="微软雅黑" panose="020B0503020204020204" pitchFamily="34" charset="-122"/>
                        </a:rPr>
                        <a:t>的整数部分与小数部分，两部分的数值符号与</a:t>
                      </a: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x</a:t>
                      </a:r>
                      <a:r>
                        <a:rPr lang="zh-CN" sz="1400" kern="0">
                          <a:effectLst/>
                          <a:latin typeface="微软雅黑" panose="020B0503020204020204" pitchFamily="34" charset="-122"/>
                          <a:ea typeface="微软雅黑" panose="020B0503020204020204" pitchFamily="34" charset="-122"/>
                          <a:sym typeface="微软雅黑" panose="020B0503020204020204" pitchFamily="34" charset="-122"/>
                        </a:rPr>
                        <a:t>相同，整数部分以浮点型表示</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extLst>
                  <a:ext uri="{0D108BD9-81ED-4DB2-BD59-A6C34878D82A}">
                    <a16:rowId xmlns:a16="http://schemas.microsoft.com/office/drawing/2014/main" val="10011"/>
                  </a:ext>
                </a:extLst>
              </a:tr>
              <a:tr h="199292">
                <a:tc>
                  <a:txBody>
                    <a:bodyPr/>
                    <a:lstStyle/>
                    <a:p>
                      <a:pPr algn="ctr">
                        <a:spcAft>
                          <a:spcPts val="0"/>
                        </a:spcAft>
                      </a:pP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12</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tc>
                  <a:txBody>
                    <a:bodyPr/>
                    <a:lstStyle/>
                    <a:p>
                      <a:pPr algn="just">
                        <a:spcAft>
                          <a:spcPts val="0"/>
                        </a:spcAft>
                      </a:pP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pow(x,y)</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tc>
                  <a:txBody>
                    <a:bodyPr/>
                    <a:lstStyle/>
                    <a:p>
                      <a:pPr algn="just">
                        <a:spcAft>
                          <a:spcPts val="0"/>
                        </a:spcAft>
                      </a:pP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x**y</a:t>
                      </a:r>
                      <a:r>
                        <a:rPr lang="zh-CN" sz="1400" kern="0">
                          <a:effectLst/>
                          <a:latin typeface="微软雅黑" panose="020B0503020204020204" pitchFamily="34" charset="-122"/>
                          <a:ea typeface="微软雅黑" panose="020B0503020204020204" pitchFamily="34" charset="-122"/>
                          <a:sym typeface="微软雅黑" panose="020B0503020204020204" pitchFamily="34" charset="-122"/>
                        </a:rPr>
                        <a:t>运算后的值，即返回</a:t>
                      </a: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x</a:t>
                      </a:r>
                      <a:r>
                        <a:rPr lang="zh-CN" sz="1400" kern="0">
                          <a:effectLst/>
                          <a:latin typeface="微软雅黑" panose="020B0503020204020204" pitchFamily="34" charset="-122"/>
                          <a:ea typeface="微软雅黑" panose="020B0503020204020204" pitchFamily="34" charset="-122"/>
                          <a:sym typeface="微软雅黑" panose="020B0503020204020204" pitchFamily="34" charset="-122"/>
                        </a:rPr>
                        <a:t>的</a:t>
                      </a: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y</a:t>
                      </a:r>
                      <a:r>
                        <a:rPr lang="zh-CN" sz="1400" kern="0">
                          <a:effectLst/>
                          <a:latin typeface="微软雅黑" panose="020B0503020204020204" pitchFamily="34" charset="-122"/>
                          <a:ea typeface="微软雅黑" panose="020B0503020204020204" pitchFamily="34" charset="-122"/>
                          <a:sym typeface="微软雅黑" panose="020B0503020204020204" pitchFamily="34" charset="-122"/>
                        </a:rPr>
                        <a:t>次幂</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extLst>
                  <a:ext uri="{0D108BD9-81ED-4DB2-BD59-A6C34878D82A}">
                    <a16:rowId xmlns:a16="http://schemas.microsoft.com/office/drawing/2014/main" val="10012"/>
                  </a:ext>
                </a:extLst>
              </a:tr>
              <a:tr h="199292">
                <a:tc>
                  <a:txBody>
                    <a:bodyPr/>
                    <a:lstStyle/>
                    <a:p>
                      <a:pPr algn="ctr">
                        <a:spcAft>
                          <a:spcPts val="0"/>
                        </a:spcAft>
                      </a:pP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13</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tc>
                  <a:txBody>
                    <a:bodyPr/>
                    <a:lstStyle/>
                    <a:p>
                      <a:pPr algn="just">
                        <a:spcAft>
                          <a:spcPts val="0"/>
                        </a:spcAft>
                      </a:pP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round(x[,n])</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tc>
                  <a:txBody>
                    <a:bodyPr/>
                    <a:lstStyle/>
                    <a:p>
                      <a:pPr algn="just">
                        <a:spcAft>
                          <a:spcPts val="0"/>
                        </a:spcAft>
                      </a:pPr>
                      <a:r>
                        <a:rPr lang="zh-CN" sz="1400" kern="0">
                          <a:effectLst/>
                          <a:latin typeface="微软雅黑" panose="020B0503020204020204" pitchFamily="34" charset="-122"/>
                          <a:ea typeface="微软雅黑" panose="020B0503020204020204" pitchFamily="34" charset="-122"/>
                          <a:sym typeface="微软雅黑" panose="020B0503020204020204" pitchFamily="34" charset="-122"/>
                        </a:rPr>
                        <a:t>返回浮点数</a:t>
                      </a: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x</a:t>
                      </a:r>
                      <a:r>
                        <a:rPr lang="zh-CN" sz="1400" kern="0">
                          <a:effectLst/>
                          <a:latin typeface="微软雅黑" panose="020B0503020204020204" pitchFamily="34" charset="-122"/>
                          <a:ea typeface="微软雅黑" panose="020B0503020204020204" pitchFamily="34" charset="-122"/>
                          <a:sym typeface="微软雅黑" panose="020B0503020204020204" pitchFamily="34" charset="-122"/>
                        </a:rPr>
                        <a:t>的四舍五入值，例如给出</a:t>
                      </a: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n</a:t>
                      </a:r>
                      <a:r>
                        <a:rPr lang="zh-CN" sz="1400" kern="0">
                          <a:effectLst/>
                          <a:latin typeface="微软雅黑" panose="020B0503020204020204" pitchFamily="34" charset="-122"/>
                          <a:ea typeface="微软雅黑" panose="020B0503020204020204" pitchFamily="34" charset="-122"/>
                          <a:sym typeface="微软雅黑" panose="020B0503020204020204" pitchFamily="34" charset="-122"/>
                        </a:rPr>
                        <a:t>值，则代表舍入到小数点后的位数</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extLst>
                  <a:ext uri="{0D108BD9-81ED-4DB2-BD59-A6C34878D82A}">
                    <a16:rowId xmlns:a16="http://schemas.microsoft.com/office/drawing/2014/main" val="10013"/>
                  </a:ext>
                </a:extLst>
              </a:tr>
              <a:tr h="199292">
                <a:tc>
                  <a:txBody>
                    <a:bodyPr/>
                    <a:lstStyle/>
                    <a:p>
                      <a:pPr algn="ctr">
                        <a:spcAft>
                          <a:spcPts val="0"/>
                        </a:spcAft>
                      </a:pP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14</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tc>
                  <a:txBody>
                    <a:bodyPr/>
                    <a:lstStyle/>
                    <a:p>
                      <a:pPr algn="just">
                        <a:spcAft>
                          <a:spcPts val="0"/>
                        </a:spcAft>
                      </a:pP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sqrt(x)</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tc>
                  <a:txBody>
                    <a:bodyPr/>
                    <a:lstStyle/>
                    <a:p>
                      <a:pPr algn="just">
                        <a:spcAft>
                          <a:spcPts val="0"/>
                        </a:spcAft>
                      </a:pPr>
                      <a:r>
                        <a:rPr lang="zh-CN" sz="1400" kern="0">
                          <a:effectLst/>
                          <a:latin typeface="微软雅黑" panose="020B0503020204020204" pitchFamily="34" charset="-122"/>
                          <a:ea typeface="微软雅黑" panose="020B0503020204020204" pitchFamily="34" charset="-122"/>
                          <a:sym typeface="微软雅黑" panose="020B0503020204020204" pitchFamily="34" charset="-122"/>
                        </a:rPr>
                        <a:t>返回数值</a:t>
                      </a: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x</a:t>
                      </a:r>
                      <a:r>
                        <a:rPr lang="zh-CN" sz="1400" kern="0">
                          <a:effectLst/>
                          <a:latin typeface="微软雅黑" panose="020B0503020204020204" pitchFamily="34" charset="-122"/>
                          <a:ea typeface="微软雅黑" panose="020B0503020204020204" pitchFamily="34" charset="-122"/>
                          <a:sym typeface="微软雅黑" panose="020B0503020204020204" pitchFamily="34" charset="-122"/>
                        </a:rPr>
                        <a:t>的平方根</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extLst>
                  <a:ext uri="{0D108BD9-81ED-4DB2-BD59-A6C34878D82A}">
                    <a16:rowId xmlns:a16="http://schemas.microsoft.com/office/drawing/2014/main" val="10014"/>
                  </a:ext>
                </a:extLst>
              </a:tr>
              <a:tr h="199292">
                <a:tc>
                  <a:txBody>
                    <a:bodyPr/>
                    <a:lstStyle/>
                    <a:p>
                      <a:pPr algn="ctr">
                        <a:spcAft>
                          <a:spcPts val="0"/>
                        </a:spcAft>
                      </a:pP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15</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tc>
                  <a:txBody>
                    <a:bodyPr/>
                    <a:lstStyle/>
                    <a:p>
                      <a:pPr algn="just">
                        <a:spcAft>
                          <a:spcPts val="0"/>
                        </a:spcAft>
                      </a:pP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acos(x)</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tc>
                <a:tc>
                  <a:txBody>
                    <a:bodyPr/>
                    <a:lstStyle/>
                    <a:p>
                      <a:pPr algn="just">
                        <a:spcAft>
                          <a:spcPts val="0"/>
                        </a:spcAft>
                      </a:pPr>
                      <a:r>
                        <a:rPr lang="zh-CN" sz="1400" kern="0">
                          <a:effectLst/>
                          <a:latin typeface="微软雅黑" panose="020B0503020204020204" pitchFamily="34" charset="-122"/>
                          <a:ea typeface="微软雅黑" panose="020B0503020204020204" pitchFamily="34" charset="-122"/>
                          <a:sym typeface="微软雅黑" panose="020B0503020204020204" pitchFamily="34" charset="-122"/>
                        </a:rPr>
                        <a:t>返回</a:t>
                      </a: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x</a:t>
                      </a:r>
                      <a:r>
                        <a:rPr lang="zh-CN" sz="1400" kern="0">
                          <a:effectLst/>
                          <a:latin typeface="微软雅黑" panose="020B0503020204020204" pitchFamily="34" charset="-122"/>
                          <a:ea typeface="微软雅黑" panose="020B0503020204020204" pitchFamily="34" charset="-122"/>
                          <a:sym typeface="微软雅黑" panose="020B0503020204020204" pitchFamily="34" charset="-122"/>
                        </a:rPr>
                        <a:t>的反余弦弧度值</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tc>
                <a:extLst>
                  <a:ext uri="{0D108BD9-81ED-4DB2-BD59-A6C34878D82A}">
                    <a16:rowId xmlns:a16="http://schemas.microsoft.com/office/drawing/2014/main" val="10015"/>
                  </a:ext>
                </a:extLst>
              </a:tr>
              <a:tr h="199292">
                <a:tc>
                  <a:txBody>
                    <a:bodyPr/>
                    <a:lstStyle/>
                    <a:p>
                      <a:pPr algn="ctr">
                        <a:spcAft>
                          <a:spcPts val="0"/>
                        </a:spcAft>
                      </a:pP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16</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tc>
                  <a:txBody>
                    <a:bodyPr/>
                    <a:lstStyle/>
                    <a:p>
                      <a:pPr algn="just">
                        <a:spcAft>
                          <a:spcPts val="0"/>
                        </a:spcAft>
                      </a:pP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asin(x)</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tc>
                <a:tc>
                  <a:txBody>
                    <a:bodyPr/>
                    <a:lstStyle/>
                    <a:p>
                      <a:pPr algn="just">
                        <a:spcAft>
                          <a:spcPts val="0"/>
                        </a:spcAft>
                      </a:pPr>
                      <a:r>
                        <a:rPr lang="zh-CN" sz="1400" kern="0">
                          <a:effectLst/>
                          <a:latin typeface="微软雅黑" panose="020B0503020204020204" pitchFamily="34" charset="-122"/>
                          <a:ea typeface="微软雅黑" panose="020B0503020204020204" pitchFamily="34" charset="-122"/>
                          <a:sym typeface="微软雅黑" panose="020B0503020204020204" pitchFamily="34" charset="-122"/>
                        </a:rPr>
                        <a:t>返回</a:t>
                      </a: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x</a:t>
                      </a:r>
                      <a:r>
                        <a:rPr lang="zh-CN" sz="1400" kern="0">
                          <a:effectLst/>
                          <a:latin typeface="微软雅黑" panose="020B0503020204020204" pitchFamily="34" charset="-122"/>
                          <a:ea typeface="微软雅黑" panose="020B0503020204020204" pitchFamily="34" charset="-122"/>
                          <a:sym typeface="微软雅黑" panose="020B0503020204020204" pitchFamily="34" charset="-122"/>
                        </a:rPr>
                        <a:t>的反正弦弧度值</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tc>
                <a:extLst>
                  <a:ext uri="{0D108BD9-81ED-4DB2-BD59-A6C34878D82A}">
                    <a16:rowId xmlns:a16="http://schemas.microsoft.com/office/drawing/2014/main" val="10016"/>
                  </a:ext>
                </a:extLst>
              </a:tr>
              <a:tr h="199292">
                <a:tc>
                  <a:txBody>
                    <a:bodyPr/>
                    <a:lstStyle/>
                    <a:p>
                      <a:pPr algn="ctr">
                        <a:spcAft>
                          <a:spcPts val="0"/>
                        </a:spcAft>
                      </a:pP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17</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tc>
                  <a:txBody>
                    <a:bodyPr/>
                    <a:lstStyle/>
                    <a:p>
                      <a:pPr algn="just">
                        <a:spcAft>
                          <a:spcPts val="0"/>
                        </a:spcAft>
                      </a:pP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atan(x)</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tc>
                <a:tc>
                  <a:txBody>
                    <a:bodyPr/>
                    <a:lstStyle/>
                    <a:p>
                      <a:pPr algn="just">
                        <a:spcAft>
                          <a:spcPts val="0"/>
                        </a:spcAft>
                      </a:pPr>
                      <a:r>
                        <a:rPr lang="zh-CN" sz="1400" kern="0">
                          <a:effectLst/>
                          <a:latin typeface="微软雅黑" panose="020B0503020204020204" pitchFamily="34" charset="-122"/>
                          <a:ea typeface="微软雅黑" panose="020B0503020204020204" pitchFamily="34" charset="-122"/>
                          <a:sym typeface="微软雅黑" panose="020B0503020204020204" pitchFamily="34" charset="-122"/>
                        </a:rPr>
                        <a:t>返回</a:t>
                      </a: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x</a:t>
                      </a:r>
                      <a:r>
                        <a:rPr lang="zh-CN" sz="1400" kern="0">
                          <a:effectLst/>
                          <a:latin typeface="微软雅黑" panose="020B0503020204020204" pitchFamily="34" charset="-122"/>
                          <a:ea typeface="微软雅黑" panose="020B0503020204020204" pitchFamily="34" charset="-122"/>
                          <a:sym typeface="微软雅黑" panose="020B0503020204020204" pitchFamily="34" charset="-122"/>
                        </a:rPr>
                        <a:t>的反正切弧度值</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tc>
                <a:extLst>
                  <a:ext uri="{0D108BD9-81ED-4DB2-BD59-A6C34878D82A}">
                    <a16:rowId xmlns:a16="http://schemas.microsoft.com/office/drawing/2014/main" val="10017"/>
                  </a:ext>
                </a:extLst>
              </a:tr>
              <a:tr h="199292">
                <a:tc>
                  <a:txBody>
                    <a:bodyPr/>
                    <a:lstStyle/>
                    <a:p>
                      <a:pPr algn="ctr">
                        <a:spcAft>
                          <a:spcPts val="0"/>
                        </a:spcAft>
                      </a:pP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18</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tc>
                  <a:txBody>
                    <a:bodyPr/>
                    <a:lstStyle/>
                    <a:p>
                      <a:pPr algn="just">
                        <a:spcAft>
                          <a:spcPts val="0"/>
                        </a:spcAft>
                      </a:pP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atan2(y,x)</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tc>
                <a:tc>
                  <a:txBody>
                    <a:bodyPr/>
                    <a:lstStyle/>
                    <a:p>
                      <a:pPr algn="just">
                        <a:spcAft>
                          <a:spcPts val="0"/>
                        </a:spcAft>
                      </a:pPr>
                      <a:r>
                        <a:rPr lang="zh-CN" sz="1400" kern="0">
                          <a:effectLst/>
                          <a:latin typeface="微软雅黑" panose="020B0503020204020204" pitchFamily="34" charset="-122"/>
                          <a:ea typeface="微软雅黑" panose="020B0503020204020204" pitchFamily="34" charset="-122"/>
                          <a:sym typeface="微软雅黑" panose="020B0503020204020204" pitchFamily="34" charset="-122"/>
                        </a:rPr>
                        <a:t>返回给定的</a:t>
                      </a: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x</a:t>
                      </a:r>
                      <a:r>
                        <a:rPr lang="zh-CN" sz="1400" kern="0">
                          <a:effectLst/>
                          <a:latin typeface="微软雅黑" panose="020B0503020204020204" pitchFamily="34" charset="-122"/>
                          <a:ea typeface="微软雅黑" panose="020B0503020204020204" pitchFamily="34" charset="-122"/>
                          <a:sym typeface="微软雅黑" panose="020B0503020204020204" pitchFamily="34" charset="-122"/>
                        </a:rPr>
                        <a:t>及</a:t>
                      </a: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y</a:t>
                      </a:r>
                      <a:r>
                        <a:rPr lang="zh-CN" sz="1400" kern="0">
                          <a:effectLst/>
                          <a:latin typeface="微软雅黑" panose="020B0503020204020204" pitchFamily="34" charset="-122"/>
                          <a:ea typeface="微软雅黑" panose="020B0503020204020204" pitchFamily="34" charset="-122"/>
                          <a:sym typeface="微软雅黑" panose="020B0503020204020204" pitchFamily="34" charset="-122"/>
                        </a:rPr>
                        <a:t>坐标值的反正切值</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tc>
                <a:extLst>
                  <a:ext uri="{0D108BD9-81ED-4DB2-BD59-A6C34878D82A}">
                    <a16:rowId xmlns:a16="http://schemas.microsoft.com/office/drawing/2014/main" val="10018"/>
                  </a:ext>
                </a:extLst>
              </a:tr>
              <a:tr h="199292">
                <a:tc>
                  <a:txBody>
                    <a:bodyPr/>
                    <a:lstStyle/>
                    <a:p>
                      <a:pPr algn="ctr">
                        <a:spcAft>
                          <a:spcPts val="0"/>
                        </a:spcAft>
                      </a:pP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19</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tc>
                  <a:txBody>
                    <a:bodyPr/>
                    <a:lstStyle/>
                    <a:p>
                      <a:pPr algn="just">
                        <a:spcAft>
                          <a:spcPts val="0"/>
                        </a:spcAft>
                      </a:pP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cos(x)</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tc>
                <a:tc>
                  <a:txBody>
                    <a:bodyPr/>
                    <a:lstStyle/>
                    <a:p>
                      <a:pPr algn="just">
                        <a:spcAft>
                          <a:spcPts val="0"/>
                        </a:spcAft>
                      </a:pPr>
                      <a:r>
                        <a:rPr lang="zh-CN" sz="1400" kern="0">
                          <a:effectLst/>
                          <a:latin typeface="微软雅黑" panose="020B0503020204020204" pitchFamily="34" charset="-122"/>
                          <a:ea typeface="微软雅黑" panose="020B0503020204020204" pitchFamily="34" charset="-122"/>
                          <a:sym typeface="微软雅黑" panose="020B0503020204020204" pitchFamily="34" charset="-122"/>
                        </a:rPr>
                        <a:t>返回</a:t>
                      </a: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x</a:t>
                      </a:r>
                      <a:r>
                        <a:rPr lang="zh-CN" sz="1400" kern="0">
                          <a:effectLst/>
                          <a:latin typeface="微软雅黑" panose="020B0503020204020204" pitchFamily="34" charset="-122"/>
                          <a:ea typeface="微软雅黑" panose="020B0503020204020204" pitchFamily="34" charset="-122"/>
                          <a:sym typeface="微软雅黑" panose="020B0503020204020204" pitchFamily="34" charset="-122"/>
                        </a:rPr>
                        <a:t>的弧度的余弦值</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tc>
                <a:extLst>
                  <a:ext uri="{0D108BD9-81ED-4DB2-BD59-A6C34878D82A}">
                    <a16:rowId xmlns:a16="http://schemas.microsoft.com/office/drawing/2014/main" val="10019"/>
                  </a:ext>
                </a:extLst>
              </a:tr>
              <a:tr h="199292">
                <a:tc>
                  <a:txBody>
                    <a:bodyPr/>
                    <a:lstStyle/>
                    <a:p>
                      <a:pPr algn="ctr">
                        <a:spcAft>
                          <a:spcPts val="0"/>
                        </a:spcAft>
                      </a:pP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20</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tc>
                  <a:txBody>
                    <a:bodyPr/>
                    <a:lstStyle/>
                    <a:p>
                      <a:pPr algn="just">
                        <a:spcAft>
                          <a:spcPts val="0"/>
                        </a:spcAft>
                      </a:pP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hypot(x,y)</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tc>
                <a:tc>
                  <a:txBody>
                    <a:bodyPr/>
                    <a:lstStyle/>
                    <a:p>
                      <a:pPr algn="just">
                        <a:spcAft>
                          <a:spcPts val="0"/>
                        </a:spcAft>
                      </a:pPr>
                      <a:r>
                        <a:rPr lang="zh-CN" sz="1400" kern="0">
                          <a:effectLst/>
                          <a:latin typeface="微软雅黑" panose="020B0503020204020204" pitchFamily="34" charset="-122"/>
                          <a:ea typeface="微软雅黑" panose="020B0503020204020204" pitchFamily="34" charset="-122"/>
                          <a:sym typeface="微软雅黑" panose="020B0503020204020204" pitchFamily="34" charset="-122"/>
                        </a:rPr>
                        <a:t>返回欧几里德范数</a:t>
                      </a: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sqrt(x*x+y*y)</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tc>
                <a:extLst>
                  <a:ext uri="{0D108BD9-81ED-4DB2-BD59-A6C34878D82A}">
                    <a16:rowId xmlns:a16="http://schemas.microsoft.com/office/drawing/2014/main" val="10020"/>
                  </a:ext>
                </a:extLst>
              </a:tr>
              <a:tr h="199292">
                <a:tc>
                  <a:txBody>
                    <a:bodyPr/>
                    <a:lstStyle/>
                    <a:p>
                      <a:pPr algn="ctr">
                        <a:spcAft>
                          <a:spcPts val="0"/>
                        </a:spcAft>
                      </a:pP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21</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tc>
                  <a:txBody>
                    <a:bodyPr/>
                    <a:lstStyle/>
                    <a:p>
                      <a:pPr algn="just">
                        <a:spcAft>
                          <a:spcPts val="0"/>
                        </a:spcAft>
                      </a:pP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sin(x)</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tc>
                <a:tc>
                  <a:txBody>
                    <a:bodyPr/>
                    <a:lstStyle/>
                    <a:p>
                      <a:pPr algn="just">
                        <a:spcAft>
                          <a:spcPts val="0"/>
                        </a:spcAft>
                      </a:pPr>
                      <a:r>
                        <a:rPr lang="zh-CN" sz="1400" kern="0">
                          <a:effectLst/>
                          <a:latin typeface="微软雅黑" panose="020B0503020204020204" pitchFamily="34" charset="-122"/>
                          <a:ea typeface="微软雅黑" panose="020B0503020204020204" pitchFamily="34" charset="-122"/>
                          <a:sym typeface="微软雅黑" panose="020B0503020204020204" pitchFamily="34" charset="-122"/>
                        </a:rPr>
                        <a:t>返回的</a:t>
                      </a: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x</a:t>
                      </a:r>
                      <a:r>
                        <a:rPr lang="zh-CN" sz="1400" kern="0">
                          <a:effectLst/>
                          <a:latin typeface="微软雅黑" panose="020B0503020204020204" pitchFamily="34" charset="-122"/>
                          <a:ea typeface="微软雅黑" panose="020B0503020204020204" pitchFamily="34" charset="-122"/>
                          <a:sym typeface="微软雅黑" panose="020B0503020204020204" pitchFamily="34" charset="-122"/>
                        </a:rPr>
                        <a:t>弧度的正弦值</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tc>
                <a:extLst>
                  <a:ext uri="{0D108BD9-81ED-4DB2-BD59-A6C34878D82A}">
                    <a16:rowId xmlns:a16="http://schemas.microsoft.com/office/drawing/2014/main" val="10021"/>
                  </a:ext>
                </a:extLst>
              </a:tr>
              <a:tr h="199292">
                <a:tc>
                  <a:txBody>
                    <a:bodyPr/>
                    <a:lstStyle/>
                    <a:p>
                      <a:pPr algn="ctr">
                        <a:spcAft>
                          <a:spcPts val="0"/>
                        </a:spcAft>
                      </a:pP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22</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tc>
                  <a:txBody>
                    <a:bodyPr/>
                    <a:lstStyle/>
                    <a:p>
                      <a:pPr algn="just">
                        <a:spcAft>
                          <a:spcPts val="0"/>
                        </a:spcAft>
                      </a:pP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tan(x)</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tc>
                <a:tc>
                  <a:txBody>
                    <a:bodyPr/>
                    <a:lstStyle/>
                    <a:p>
                      <a:pPr algn="just">
                        <a:spcAft>
                          <a:spcPts val="0"/>
                        </a:spcAft>
                      </a:pPr>
                      <a:r>
                        <a:rPr lang="zh-CN" sz="1400" kern="0">
                          <a:effectLst/>
                          <a:latin typeface="微软雅黑" panose="020B0503020204020204" pitchFamily="34" charset="-122"/>
                          <a:ea typeface="微软雅黑" panose="020B0503020204020204" pitchFamily="34" charset="-122"/>
                          <a:sym typeface="微软雅黑" panose="020B0503020204020204" pitchFamily="34" charset="-122"/>
                        </a:rPr>
                        <a:t>返回</a:t>
                      </a: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x</a:t>
                      </a:r>
                      <a:r>
                        <a:rPr lang="zh-CN" sz="1400" kern="0">
                          <a:effectLst/>
                          <a:latin typeface="微软雅黑" panose="020B0503020204020204" pitchFamily="34" charset="-122"/>
                          <a:ea typeface="微软雅黑" panose="020B0503020204020204" pitchFamily="34" charset="-122"/>
                          <a:sym typeface="微软雅黑" panose="020B0503020204020204" pitchFamily="34" charset="-122"/>
                        </a:rPr>
                        <a:t>弧度的正切值</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tc>
                <a:extLst>
                  <a:ext uri="{0D108BD9-81ED-4DB2-BD59-A6C34878D82A}">
                    <a16:rowId xmlns:a16="http://schemas.microsoft.com/office/drawing/2014/main" val="10022"/>
                  </a:ext>
                </a:extLst>
              </a:tr>
              <a:tr h="199292">
                <a:tc>
                  <a:txBody>
                    <a:bodyPr/>
                    <a:lstStyle/>
                    <a:p>
                      <a:pPr algn="ctr">
                        <a:spcAft>
                          <a:spcPts val="0"/>
                        </a:spcAft>
                      </a:pP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23</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tc>
                  <a:txBody>
                    <a:bodyPr/>
                    <a:lstStyle/>
                    <a:p>
                      <a:pPr algn="just">
                        <a:spcAft>
                          <a:spcPts val="0"/>
                        </a:spcAft>
                      </a:pP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degrees(x)</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tc>
                <a:tc>
                  <a:txBody>
                    <a:bodyPr/>
                    <a:lstStyle/>
                    <a:p>
                      <a:pPr algn="just">
                        <a:spcAft>
                          <a:spcPts val="0"/>
                        </a:spcAft>
                      </a:pPr>
                      <a:r>
                        <a:rPr lang="zh-CN" sz="1400" kern="0">
                          <a:effectLst/>
                          <a:latin typeface="微软雅黑" panose="020B0503020204020204" pitchFamily="34" charset="-122"/>
                          <a:ea typeface="微软雅黑" panose="020B0503020204020204" pitchFamily="34" charset="-122"/>
                          <a:sym typeface="微软雅黑" panose="020B0503020204020204" pitchFamily="34" charset="-122"/>
                        </a:rPr>
                        <a:t>将弧度转换为角度，例如</a:t>
                      </a: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degrees(math.pi/2)</a:t>
                      </a:r>
                      <a:r>
                        <a:rPr lang="zh-CN" sz="1400" kern="0">
                          <a:effectLst/>
                          <a:latin typeface="微软雅黑" panose="020B0503020204020204" pitchFamily="34" charset="-122"/>
                          <a:ea typeface="微软雅黑" panose="020B0503020204020204" pitchFamily="34" charset="-122"/>
                          <a:sym typeface="微软雅黑" panose="020B0503020204020204" pitchFamily="34" charset="-122"/>
                        </a:rPr>
                        <a:t>，返回</a:t>
                      </a: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90.0</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tc>
                <a:extLst>
                  <a:ext uri="{0D108BD9-81ED-4DB2-BD59-A6C34878D82A}">
                    <a16:rowId xmlns:a16="http://schemas.microsoft.com/office/drawing/2014/main" val="10023"/>
                  </a:ext>
                </a:extLst>
              </a:tr>
              <a:tr h="199292">
                <a:tc>
                  <a:txBody>
                    <a:bodyPr/>
                    <a:lstStyle/>
                    <a:p>
                      <a:pPr algn="ctr">
                        <a:spcAft>
                          <a:spcPts val="0"/>
                        </a:spcAft>
                      </a:pP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24</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nchor="ctr"/>
                </a:tc>
                <a:tc>
                  <a:txBody>
                    <a:bodyPr/>
                    <a:lstStyle/>
                    <a:p>
                      <a:pPr algn="just">
                        <a:spcAft>
                          <a:spcPts val="0"/>
                        </a:spcAft>
                      </a:pPr>
                      <a:r>
                        <a:rPr lang="en-US" sz="1400" kern="0">
                          <a:effectLst/>
                          <a:latin typeface="微软雅黑" panose="020B0503020204020204" pitchFamily="34" charset="-122"/>
                          <a:ea typeface="微软雅黑" panose="020B0503020204020204" pitchFamily="34" charset="-122"/>
                          <a:sym typeface="微软雅黑" panose="020B0503020204020204" pitchFamily="34" charset="-122"/>
                        </a:rPr>
                        <a:t>radians(x)</a:t>
                      </a:r>
                      <a:endParaRPr lang="zh-CN" sz="1400" kern="10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tc>
                <a:tc>
                  <a:txBody>
                    <a:bodyPr/>
                    <a:lstStyle/>
                    <a:p>
                      <a:pPr algn="just">
                        <a:spcAft>
                          <a:spcPts val="0"/>
                        </a:spcAft>
                      </a:pPr>
                      <a:r>
                        <a:rPr lang="zh-CN" sz="1400" kern="0" dirty="0">
                          <a:effectLst/>
                          <a:latin typeface="微软雅黑" panose="020B0503020204020204" pitchFamily="34" charset="-122"/>
                          <a:ea typeface="微软雅黑" panose="020B0503020204020204" pitchFamily="34" charset="-122"/>
                          <a:sym typeface="微软雅黑" panose="020B0503020204020204" pitchFamily="34" charset="-122"/>
                        </a:rPr>
                        <a:t>将角度转换为弧度</a:t>
                      </a:r>
                      <a:endParaRPr lang="zh-CN" sz="1400" kern="100" dirty="0">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68580" marR="68580" marT="0" marB="0"/>
                </a:tc>
                <a:extLst>
                  <a:ext uri="{0D108BD9-81ED-4DB2-BD59-A6C34878D82A}">
                    <a16:rowId xmlns:a16="http://schemas.microsoft.com/office/drawing/2014/main" val="10024"/>
                  </a:ext>
                </a:extLst>
              </a:tr>
            </a:tbl>
          </a:graphicData>
        </a:graphic>
      </p:graphicFrame>
    </p:spTree>
    <p:extLst>
      <p:ext uri="{BB962C8B-B14F-4D97-AF65-F5344CB8AC3E}">
        <p14:creationId xmlns:p14="http://schemas.microsoft.com/office/powerpoint/2010/main" val="36562364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矩形 79"/>
          <p:cNvSpPr/>
          <p:nvPr/>
        </p:nvSpPr>
        <p:spPr>
          <a:xfrm>
            <a:off x="-12066" y="3785777"/>
            <a:ext cx="12210415" cy="253961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cs typeface="思源黑体 CN Bold" panose="020B0800000000000000" pitchFamily="34" charset="-122"/>
              <a:sym typeface="微软雅黑" panose="020B0503020204020204" pitchFamily="34" charset="-122"/>
            </a:endParaRPr>
          </a:p>
        </p:txBody>
      </p:sp>
      <p:grpSp>
        <p:nvGrpSpPr>
          <p:cNvPr id="72" name="组合 20"/>
          <p:cNvGrpSpPr/>
          <p:nvPr/>
        </p:nvGrpSpPr>
        <p:grpSpPr>
          <a:xfrm>
            <a:off x="2466539" y="1677194"/>
            <a:ext cx="8866505" cy="521949"/>
            <a:chOff x="2940050" y="2132898"/>
            <a:chExt cx="1862225" cy="314202"/>
          </a:xfrm>
        </p:grpSpPr>
        <p:sp>
          <p:nvSpPr>
            <p:cNvPr id="74" name="圆角矩形 73"/>
            <p:cNvSpPr/>
            <p:nvPr/>
          </p:nvSpPr>
          <p:spPr>
            <a:xfrm>
              <a:off x="2940050" y="2132898"/>
              <a:ext cx="1862225" cy="314202"/>
            </a:xfrm>
            <a:prstGeom prst="roundRect">
              <a:avLst>
                <a:gd name="adj" fmla="val 50000"/>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900" dirty="0">
                <a:solidFill>
                  <a:schemeClr val="bg1"/>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sp>
          <p:nvSpPr>
            <p:cNvPr id="75" name="圆角矩形 74"/>
            <p:cNvSpPr/>
            <p:nvPr/>
          </p:nvSpPr>
          <p:spPr>
            <a:xfrm>
              <a:off x="2940050" y="2132898"/>
              <a:ext cx="1414107" cy="314202"/>
            </a:xfrm>
            <a:prstGeom prst="roundRect">
              <a:avLst>
                <a:gd name="adj" fmla="val 50000"/>
              </a:avLst>
            </a:prstGeom>
            <a:solidFill>
              <a:srgbClr val="3A41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1800" b="1" dirty="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编写</a:t>
              </a:r>
              <a:r>
                <a:rPr lang="zh-CN" altLang="en-US" sz="18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程序绘制爱心</a:t>
              </a:r>
              <a:endParaRPr lang="zh-CN" altLang="en-US" sz="1900" dirty="0">
                <a:solidFill>
                  <a:schemeClr val="bg1"/>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grpSp>
      <p:sp>
        <p:nvSpPr>
          <p:cNvPr id="2" name="标题 1"/>
          <p:cNvSpPr>
            <a:spLocks noGrp="1"/>
          </p:cNvSpPr>
          <p:nvPr>
            <p:ph type="title"/>
          </p:nvPr>
        </p:nvSpPr>
        <p:spPr>
          <a:xfrm>
            <a:off x="774700" y="362744"/>
            <a:ext cx="7381875" cy="400050"/>
          </a:xfrm>
        </p:spPr>
        <p:txBody>
          <a:bodyPr/>
          <a:lstStyle/>
          <a:p>
            <a:r>
              <a:rPr lang="en-US" altLang="zh-CN" dirty="0">
                <a:latin typeface="微软雅黑" panose="020B0503020204020204" pitchFamily="34" charset="-122"/>
                <a:ea typeface="微软雅黑" panose="020B0503020204020204" pitchFamily="34" charset="-122"/>
                <a:sym typeface="微软雅黑" panose="020B0503020204020204" pitchFamily="34" charset="-122"/>
              </a:rPr>
              <a:t>【</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任务</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5-1】</a:t>
            </a:r>
            <a:endParaRPr lang="zh-CN" altLang="en-US" dirty="0">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4" name="组合 3"/>
          <p:cNvGrpSpPr/>
          <p:nvPr/>
        </p:nvGrpSpPr>
        <p:grpSpPr>
          <a:xfrm>
            <a:off x="307975" y="1345248"/>
            <a:ext cx="2097553" cy="2134039"/>
            <a:chOff x="612775" y="2210594"/>
            <a:chExt cx="1705942" cy="1735616"/>
          </a:xfrm>
          <a:solidFill>
            <a:srgbClr val="3A4187"/>
          </a:solidFill>
        </p:grpSpPr>
        <p:grpSp>
          <p:nvGrpSpPr>
            <p:cNvPr id="3" name="组合 2"/>
            <p:cNvGrpSpPr/>
            <p:nvPr/>
          </p:nvGrpSpPr>
          <p:grpSpPr>
            <a:xfrm>
              <a:off x="1243234" y="2210594"/>
              <a:ext cx="1075483" cy="1127410"/>
              <a:chOff x="1243234" y="2210594"/>
              <a:chExt cx="1075483" cy="1127410"/>
            </a:xfrm>
            <a:grpFill/>
          </p:grpSpPr>
          <p:sp>
            <p:nvSpPr>
              <p:cNvPr id="59" name="Freeform 288"/>
              <p:cNvSpPr/>
              <p:nvPr/>
            </p:nvSpPr>
            <p:spPr bwMode="auto">
              <a:xfrm>
                <a:off x="1243234" y="3019065"/>
                <a:ext cx="333774" cy="318939"/>
              </a:xfrm>
              <a:custGeom>
                <a:avLst/>
                <a:gdLst>
                  <a:gd name="T0" fmla="*/ 45 w 45"/>
                  <a:gd name="T1" fmla="*/ 17 h 43"/>
                  <a:gd name="T2" fmla="*/ 17 w 45"/>
                  <a:gd name="T3" fmla="*/ 43 h 43"/>
                  <a:gd name="T4" fmla="*/ 0 w 45"/>
                  <a:gd name="T5" fmla="*/ 26 h 43"/>
                  <a:gd name="T6" fmla="*/ 29 w 45"/>
                  <a:gd name="T7" fmla="*/ 0 h 43"/>
                  <a:gd name="T8" fmla="*/ 45 w 45"/>
                  <a:gd name="T9" fmla="*/ 17 h 43"/>
                </a:gdLst>
                <a:ahLst/>
                <a:cxnLst>
                  <a:cxn ang="0">
                    <a:pos x="T0" y="T1"/>
                  </a:cxn>
                  <a:cxn ang="0">
                    <a:pos x="T2" y="T3"/>
                  </a:cxn>
                  <a:cxn ang="0">
                    <a:pos x="T4" y="T5"/>
                  </a:cxn>
                  <a:cxn ang="0">
                    <a:pos x="T6" y="T7"/>
                  </a:cxn>
                  <a:cxn ang="0">
                    <a:pos x="T8" y="T9"/>
                  </a:cxn>
                </a:cxnLst>
                <a:rect l="0" t="0" r="r" b="b"/>
                <a:pathLst>
                  <a:path w="45" h="43">
                    <a:moveTo>
                      <a:pt x="45" y="17"/>
                    </a:moveTo>
                    <a:lnTo>
                      <a:pt x="17" y="43"/>
                    </a:lnTo>
                    <a:lnTo>
                      <a:pt x="0" y="26"/>
                    </a:lnTo>
                    <a:lnTo>
                      <a:pt x="29" y="0"/>
                    </a:lnTo>
                    <a:lnTo>
                      <a:pt x="45" y="17"/>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900" dirty="0">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sp>
            <p:nvSpPr>
              <p:cNvPr id="60" name="Freeform 289"/>
              <p:cNvSpPr>
                <a:spLocks noEditPoints="1"/>
              </p:cNvSpPr>
              <p:nvPr/>
            </p:nvSpPr>
            <p:spPr bwMode="auto">
              <a:xfrm>
                <a:off x="1265483" y="2210594"/>
                <a:ext cx="1053234" cy="1053234"/>
              </a:xfrm>
              <a:custGeom>
                <a:avLst/>
                <a:gdLst>
                  <a:gd name="T0" fmla="*/ 30 w 60"/>
                  <a:gd name="T1" fmla="*/ 0 h 60"/>
                  <a:gd name="T2" fmla="*/ 0 w 60"/>
                  <a:gd name="T3" fmla="*/ 30 h 60"/>
                  <a:gd name="T4" fmla="*/ 30 w 60"/>
                  <a:gd name="T5" fmla="*/ 60 h 60"/>
                  <a:gd name="T6" fmla="*/ 60 w 60"/>
                  <a:gd name="T7" fmla="*/ 30 h 60"/>
                  <a:gd name="T8" fmla="*/ 30 w 60"/>
                  <a:gd name="T9" fmla="*/ 0 h 60"/>
                  <a:gd name="T10" fmla="*/ 30 w 60"/>
                  <a:gd name="T11" fmla="*/ 51 h 60"/>
                  <a:gd name="T12" fmla="*/ 8 w 60"/>
                  <a:gd name="T13" fmla="*/ 30 h 60"/>
                  <a:gd name="T14" fmla="*/ 30 w 60"/>
                  <a:gd name="T15" fmla="*/ 8 h 60"/>
                  <a:gd name="T16" fmla="*/ 52 w 60"/>
                  <a:gd name="T17" fmla="*/ 30 h 60"/>
                  <a:gd name="T18" fmla="*/ 30 w 60"/>
                  <a:gd name="T19" fmla="*/ 51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0" h="60">
                    <a:moveTo>
                      <a:pt x="30" y="0"/>
                    </a:moveTo>
                    <a:cubicBezTo>
                      <a:pt x="13" y="0"/>
                      <a:pt x="0" y="13"/>
                      <a:pt x="0" y="30"/>
                    </a:cubicBezTo>
                    <a:cubicBezTo>
                      <a:pt x="0" y="47"/>
                      <a:pt x="13" y="60"/>
                      <a:pt x="30" y="60"/>
                    </a:cubicBezTo>
                    <a:cubicBezTo>
                      <a:pt x="47" y="60"/>
                      <a:pt x="60" y="47"/>
                      <a:pt x="60" y="30"/>
                    </a:cubicBezTo>
                    <a:cubicBezTo>
                      <a:pt x="60" y="13"/>
                      <a:pt x="47" y="0"/>
                      <a:pt x="30" y="0"/>
                    </a:cubicBezTo>
                    <a:close/>
                    <a:moveTo>
                      <a:pt x="30" y="51"/>
                    </a:moveTo>
                    <a:cubicBezTo>
                      <a:pt x="18" y="51"/>
                      <a:pt x="8" y="42"/>
                      <a:pt x="8" y="30"/>
                    </a:cubicBezTo>
                    <a:cubicBezTo>
                      <a:pt x="8" y="18"/>
                      <a:pt x="18" y="8"/>
                      <a:pt x="30" y="8"/>
                    </a:cubicBezTo>
                    <a:cubicBezTo>
                      <a:pt x="42" y="8"/>
                      <a:pt x="52" y="18"/>
                      <a:pt x="52" y="30"/>
                    </a:cubicBezTo>
                    <a:cubicBezTo>
                      <a:pt x="52" y="42"/>
                      <a:pt x="42" y="51"/>
                      <a:pt x="30" y="5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900" dirty="0">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grpSp>
        <p:sp>
          <p:nvSpPr>
            <p:cNvPr id="61" name="Freeform 291"/>
            <p:cNvSpPr/>
            <p:nvPr/>
          </p:nvSpPr>
          <p:spPr bwMode="auto">
            <a:xfrm>
              <a:off x="612775" y="3226745"/>
              <a:ext cx="741714" cy="719465"/>
            </a:xfrm>
            <a:custGeom>
              <a:avLst/>
              <a:gdLst>
                <a:gd name="T0" fmla="*/ 30 w 42"/>
                <a:gd name="T1" fmla="*/ 0 h 41"/>
                <a:gd name="T2" fmla="*/ 3 w 42"/>
                <a:gd name="T3" fmla="*/ 26 h 41"/>
                <a:gd name="T4" fmla="*/ 3 w 42"/>
                <a:gd name="T5" fmla="*/ 38 h 41"/>
                <a:gd name="T6" fmla="*/ 15 w 42"/>
                <a:gd name="T7" fmla="*/ 38 h 41"/>
                <a:gd name="T8" fmla="*/ 42 w 42"/>
                <a:gd name="T9" fmla="*/ 12 h 41"/>
                <a:gd name="T10" fmla="*/ 30 w 42"/>
                <a:gd name="T11" fmla="*/ 0 h 41"/>
              </a:gdLst>
              <a:ahLst/>
              <a:cxnLst>
                <a:cxn ang="0">
                  <a:pos x="T0" y="T1"/>
                </a:cxn>
                <a:cxn ang="0">
                  <a:pos x="T2" y="T3"/>
                </a:cxn>
                <a:cxn ang="0">
                  <a:pos x="T4" y="T5"/>
                </a:cxn>
                <a:cxn ang="0">
                  <a:pos x="T6" y="T7"/>
                </a:cxn>
                <a:cxn ang="0">
                  <a:pos x="T8" y="T9"/>
                </a:cxn>
                <a:cxn ang="0">
                  <a:pos x="T10" y="T11"/>
                </a:cxn>
              </a:cxnLst>
              <a:rect l="0" t="0" r="r" b="b"/>
              <a:pathLst>
                <a:path w="42" h="41">
                  <a:moveTo>
                    <a:pt x="30" y="0"/>
                  </a:moveTo>
                  <a:cubicBezTo>
                    <a:pt x="3" y="26"/>
                    <a:pt x="3" y="26"/>
                    <a:pt x="3" y="26"/>
                  </a:cubicBezTo>
                  <a:cubicBezTo>
                    <a:pt x="0" y="29"/>
                    <a:pt x="0" y="34"/>
                    <a:pt x="3" y="38"/>
                  </a:cubicBezTo>
                  <a:cubicBezTo>
                    <a:pt x="6" y="41"/>
                    <a:pt x="12" y="41"/>
                    <a:pt x="15" y="38"/>
                  </a:cubicBezTo>
                  <a:cubicBezTo>
                    <a:pt x="42" y="12"/>
                    <a:pt x="42" y="12"/>
                    <a:pt x="42" y="12"/>
                  </a:cubicBezTo>
                  <a:lnTo>
                    <a:pt x="3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900" dirty="0">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grpSp>
      <p:sp>
        <p:nvSpPr>
          <p:cNvPr id="76" name="矩形 75"/>
          <p:cNvSpPr/>
          <p:nvPr/>
        </p:nvSpPr>
        <p:spPr>
          <a:xfrm>
            <a:off x="1812792" y="3010555"/>
            <a:ext cx="565252" cy="45029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cs typeface="思源黑体 CN Bold" panose="020B0800000000000000" pitchFamily="34" charset="-122"/>
              <a:sym typeface="微软雅黑" panose="020B0503020204020204" pitchFamily="34" charset="-122"/>
            </a:endParaRPr>
          </a:p>
        </p:txBody>
      </p:sp>
      <p:sp>
        <p:nvSpPr>
          <p:cNvPr id="77" name="文本框 111"/>
          <p:cNvSpPr txBox="1"/>
          <p:nvPr/>
        </p:nvSpPr>
        <p:spPr>
          <a:xfrm>
            <a:off x="2405528" y="3022624"/>
            <a:ext cx="2245847" cy="461665"/>
          </a:xfrm>
          <a:prstGeom prst="rect">
            <a:avLst/>
          </a:prstGeom>
          <a:noFill/>
        </p:spPr>
        <p:txBody>
          <a:bodyPr wrap="square" rtlCol="0">
            <a:spAutoFit/>
          </a:bodyPr>
          <a:lstStyle/>
          <a:p>
            <a:r>
              <a:rPr lang="en-US" altLang="zh-CN" b="1">
                <a:latin typeface="微软雅黑" panose="020B0503020204020204" pitchFamily="34" charset="-122"/>
                <a:ea typeface="微软雅黑" panose="020B0503020204020204" pitchFamily="34" charset="-122"/>
                <a:sym typeface="微软雅黑" panose="020B0503020204020204" pitchFamily="34" charset="-122"/>
              </a:rPr>
              <a:t>【</a:t>
            </a:r>
            <a:r>
              <a:rPr lang="zh-CN" altLang="en-US" b="1">
                <a:latin typeface="微软雅黑" panose="020B0503020204020204" pitchFamily="34" charset="-122"/>
                <a:ea typeface="微软雅黑" panose="020B0503020204020204" pitchFamily="34" charset="-122"/>
                <a:sym typeface="微软雅黑" panose="020B0503020204020204" pitchFamily="34" charset="-122"/>
              </a:rPr>
              <a:t>任务描述</a:t>
            </a:r>
            <a:r>
              <a:rPr lang="en-US" altLang="zh-CN" b="1">
                <a:latin typeface="微软雅黑" panose="020B0503020204020204" pitchFamily="34" charset="-122"/>
                <a:ea typeface="微软雅黑" panose="020B0503020204020204" pitchFamily="34" charset="-122"/>
                <a:sym typeface="微软雅黑" panose="020B0503020204020204" pitchFamily="34" charset="-122"/>
              </a:rPr>
              <a:t>】</a:t>
            </a:r>
            <a:endParaRPr lang="zh-CN" altLang="en-US" b="1">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79" name="TextBox 117"/>
          <p:cNvSpPr txBox="1"/>
          <p:nvPr/>
        </p:nvSpPr>
        <p:spPr>
          <a:xfrm>
            <a:off x="1306772" y="4284326"/>
            <a:ext cx="9440603" cy="1477317"/>
          </a:xfrm>
          <a:prstGeom prst="rect">
            <a:avLst/>
          </a:prstGeom>
          <a:noFill/>
        </p:spPr>
        <p:txBody>
          <a:bodyPr wrap="square" lIns="91431" tIns="45715" rIns="91431" bIns="45715" rtlCol="0">
            <a:spAutoFit/>
          </a:bodyPr>
          <a:lstStyle/>
          <a:p>
            <a:pPr>
              <a:lnSpc>
                <a:spcPct val="150000"/>
              </a:lnSpc>
            </a:pPr>
            <a:r>
              <a:rPr lang="zh-CN" altLang="en-US" sz="2000" spc="-10" dirty="0">
                <a:latin typeface="微软雅黑" panose="020B0503020204020204" pitchFamily="34" charset="-122"/>
                <a:ea typeface="微软雅黑" panose="020B0503020204020204" pitchFamily="34" charset="-122"/>
                <a:sym typeface="微软雅黑" panose="020B0503020204020204" pitchFamily="34" charset="-122"/>
              </a:rPr>
              <a:t>（</a:t>
            </a:r>
            <a:r>
              <a:rPr lang="en-US" altLang="zh-CN" sz="2000" spc="-10" dirty="0">
                <a:latin typeface="微软雅黑" panose="020B0503020204020204" pitchFamily="34" charset="-122"/>
                <a:ea typeface="微软雅黑" panose="020B0503020204020204" pitchFamily="34" charset="-122"/>
                <a:sym typeface="微软雅黑" panose="020B0503020204020204" pitchFamily="34" charset="-122"/>
              </a:rPr>
              <a:t>1</a:t>
            </a:r>
            <a:r>
              <a:rPr lang="zh-CN" altLang="en-US" sz="2000" spc="-10" dirty="0">
                <a:latin typeface="微软雅黑" panose="020B0503020204020204" pitchFamily="34" charset="-122"/>
                <a:ea typeface="微软雅黑" panose="020B0503020204020204" pitchFamily="34" charset="-122"/>
                <a:sym typeface="微软雅黑" panose="020B0503020204020204" pitchFamily="34" charset="-122"/>
              </a:rPr>
              <a:t>）在</a:t>
            </a:r>
            <a:r>
              <a:rPr lang="en-US" altLang="zh-CN" sz="2000" spc="-10" dirty="0" err="1">
                <a:latin typeface="微软雅黑" panose="020B0503020204020204" pitchFamily="34" charset="-122"/>
                <a:ea typeface="微软雅黑" panose="020B0503020204020204" pitchFamily="34" charset="-122"/>
                <a:sym typeface="微软雅黑" panose="020B0503020204020204" pitchFamily="34" charset="-122"/>
              </a:rPr>
              <a:t>PyCharm</a:t>
            </a:r>
            <a:r>
              <a:rPr lang="en-US" altLang="zh-CN" sz="2000" spc="-10" dirty="0">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2000" spc="-10" dirty="0">
                <a:latin typeface="微软雅黑" panose="020B0503020204020204" pitchFamily="34" charset="-122"/>
                <a:ea typeface="微软雅黑" panose="020B0503020204020204" pitchFamily="34" charset="-122"/>
                <a:sym typeface="微软雅黑" panose="020B0503020204020204" pitchFamily="34" charset="-122"/>
              </a:rPr>
              <a:t>中创建项目“</a:t>
            </a:r>
            <a:r>
              <a:rPr lang="en-US" altLang="zh-CN" sz="2000" spc="-10" dirty="0">
                <a:latin typeface="微软雅黑" panose="020B0503020204020204" pitchFamily="34" charset="-122"/>
                <a:ea typeface="微软雅黑" panose="020B0503020204020204" pitchFamily="34" charset="-122"/>
                <a:sym typeface="微软雅黑" panose="020B0503020204020204" pitchFamily="34" charset="-122"/>
              </a:rPr>
              <a:t>Unit05”</a:t>
            </a:r>
            <a:r>
              <a:rPr lang="zh-CN" altLang="en-US" sz="2000" spc="-10" dirty="0">
                <a:latin typeface="微软雅黑" panose="020B0503020204020204" pitchFamily="34" charset="-122"/>
                <a:ea typeface="微软雅黑" panose="020B0503020204020204" pitchFamily="34" charset="-122"/>
                <a:sym typeface="微软雅黑" panose="020B0503020204020204" pitchFamily="34" charset="-122"/>
              </a:rPr>
              <a:t>。</a:t>
            </a:r>
          </a:p>
          <a:p>
            <a:pPr>
              <a:lnSpc>
                <a:spcPct val="150000"/>
              </a:lnSpc>
            </a:pPr>
            <a:r>
              <a:rPr lang="zh-CN" altLang="en-US" sz="2000" spc="-10" dirty="0">
                <a:latin typeface="微软雅黑" panose="020B0503020204020204" pitchFamily="34" charset="-122"/>
                <a:ea typeface="微软雅黑" panose="020B0503020204020204" pitchFamily="34" charset="-122"/>
                <a:sym typeface="微软雅黑" panose="020B0503020204020204" pitchFamily="34" charset="-122"/>
              </a:rPr>
              <a:t>（</a:t>
            </a:r>
            <a:r>
              <a:rPr lang="en-US" altLang="zh-CN" sz="2000" spc="-10" dirty="0">
                <a:latin typeface="微软雅黑" panose="020B0503020204020204" pitchFamily="34" charset="-122"/>
                <a:ea typeface="微软雅黑" panose="020B0503020204020204" pitchFamily="34" charset="-122"/>
                <a:sym typeface="微软雅黑" panose="020B0503020204020204" pitchFamily="34" charset="-122"/>
              </a:rPr>
              <a:t>2</a:t>
            </a:r>
            <a:r>
              <a:rPr lang="zh-CN" altLang="en-US" sz="2000" spc="-10" dirty="0">
                <a:latin typeface="微软雅黑" panose="020B0503020204020204" pitchFamily="34" charset="-122"/>
                <a:ea typeface="微软雅黑" panose="020B0503020204020204" pitchFamily="34" charset="-122"/>
                <a:sym typeface="微软雅黑" panose="020B0503020204020204" pitchFamily="34" charset="-122"/>
              </a:rPr>
              <a:t>）在项目“</a:t>
            </a:r>
            <a:r>
              <a:rPr lang="en-US" altLang="zh-CN" sz="2000" spc="-10" dirty="0">
                <a:latin typeface="微软雅黑" panose="020B0503020204020204" pitchFamily="34" charset="-122"/>
                <a:ea typeface="微软雅黑" panose="020B0503020204020204" pitchFamily="34" charset="-122"/>
                <a:sym typeface="微软雅黑" panose="020B0503020204020204" pitchFamily="34" charset="-122"/>
              </a:rPr>
              <a:t>Unit05”</a:t>
            </a:r>
            <a:r>
              <a:rPr lang="zh-CN" altLang="en-US" sz="2000" spc="-10" dirty="0">
                <a:latin typeface="微软雅黑" panose="020B0503020204020204" pitchFamily="34" charset="-122"/>
                <a:ea typeface="微软雅黑" panose="020B0503020204020204" pitchFamily="34" charset="-122"/>
                <a:sym typeface="微软雅黑" panose="020B0503020204020204" pitchFamily="34" charset="-122"/>
              </a:rPr>
              <a:t>中创建</a:t>
            </a:r>
            <a:r>
              <a:rPr lang="en-US" altLang="zh-CN" sz="2000" spc="-10" dirty="0">
                <a:latin typeface="微软雅黑" panose="020B0503020204020204" pitchFamily="34" charset="-122"/>
                <a:ea typeface="微软雅黑" panose="020B0503020204020204" pitchFamily="34" charset="-122"/>
                <a:sym typeface="微软雅黑" panose="020B0503020204020204" pitchFamily="34" charset="-122"/>
              </a:rPr>
              <a:t>Python </a:t>
            </a:r>
            <a:r>
              <a:rPr lang="zh-CN" altLang="en-US" sz="2000" spc="-10" dirty="0">
                <a:latin typeface="微软雅黑" panose="020B0503020204020204" pitchFamily="34" charset="-122"/>
                <a:ea typeface="微软雅黑" panose="020B0503020204020204" pitchFamily="34" charset="-122"/>
                <a:sym typeface="微软雅黑" panose="020B0503020204020204" pitchFamily="34" charset="-122"/>
              </a:rPr>
              <a:t>程序文件“</a:t>
            </a:r>
            <a:r>
              <a:rPr lang="en-US" altLang="zh-CN" sz="2000" spc="-10" dirty="0">
                <a:latin typeface="微软雅黑" panose="020B0503020204020204" pitchFamily="34" charset="-122"/>
                <a:ea typeface="微软雅黑" panose="020B0503020204020204" pitchFamily="34" charset="-122"/>
                <a:sym typeface="微软雅黑" panose="020B0503020204020204" pitchFamily="34" charset="-122"/>
              </a:rPr>
              <a:t>t5-1.py”</a:t>
            </a:r>
            <a:r>
              <a:rPr lang="zh-CN" altLang="en-US" sz="2000" spc="-10" dirty="0">
                <a:latin typeface="微软雅黑" panose="020B0503020204020204" pitchFamily="34" charset="-122"/>
                <a:ea typeface="微软雅黑" panose="020B0503020204020204" pitchFamily="34" charset="-122"/>
                <a:sym typeface="微软雅黑" panose="020B0503020204020204" pitchFamily="34" charset="-122"/>
              </a:rPr>
              <a:t>。</a:t>
            </a:r>
          </a:p>
          <a:p>
            <a:pPr>
              <a:lnSpc>
                <a:spcPct val="150000"/>
              </a:lnSpc>
            </a:pPr>
            <a:r>
              <a:rPr lang="zh-CN" altLang="en-US" sz="2000" spc="-10" dirty="0">
                <a:latin typeface="微软雅黑" panose="020B0503020204020204" pitchFamily="34" charset="-122"/>
                <a:ea typeface="微软雅黑" panose="020B0503020204020204" pitchFamily="34" charset="-122"/>
                <a:sym typeface="微软雅黑" panose="020B0503020204020204" pitchFamily="34" charset="-122"/>
              </a:rPr>
              <a:t>（</a:t>
            </a:r>
            <a:r>
              <a:rPr lang="en-US" altLang="zh-CN" sz="2000" spc="-10" dirty="0">
                <a:latin typeface="微软雅黑" panose="020B0503020204020204" pitchFamily="34" charset="-122"/>
                <a:ea typeface="微软雅黑" panose="020B0503020204020204" pitchFamily="34" charset="-122"/>
                <a:sym typeface="微软雅黑" panose="020B0503020204020204" pitchFamily="34" charset="-122"/>
              </a:rPr>
              <a:t>3</a:t>
            </a:r>
            <a:r>
              <a:rPr lang="zh-CN" altLang="en-US" sz="2000" spc="-10" dirty="0">
                <a:latin typeface="微软雅黑" panose="020B0503020204020204" pitchFamily="34" charset="-122"/>
                <a:ea typeface="微软雅黑" panose="020B0503020204020204" pitchFamily="34" charset="-122"/>
                <a:sym typeface="微软雅黑" panose="020B0503020204020204" pitchFamily="34" charset="-122"/>
              </a:rPr>
              <a:t>）编写程序，绘制爱心。</a:t>
            </a:r>
          </a:p>
        </p:txBody>
      </p:sp>
    </p:spTree>
    <p:extLst>
      <p:ext uri="{BB962C8B-B14F-4D97-AF65-F5344CB8AC3E}">
        <p14:creationId xmlns:p14="http://schemas.microsoft.com/office/powerpoint/2010/main" val="403920869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f28ec8d2-1966-4a6a-aa19-816ac2a645c2}"/>
</p:tagLst>
</file>

<file path=ppt/tags/tag2.xml><?xml version="1.0" encoding="utf-8"?>
<p:tagLst xmlns:a="http://schemas.openxmlformats.org/drawingml/2006/main" xmlns:r="http://schemas.openxmlformats.org/officeDocument/2006/relationships" xmlns:p="http://schemas.openxmlformats.org/presentationml/2006/main">
  <p:tag name="KSO_WM_UNIT_TABLE_BEAUTIFY" val="smartTable{f28ec8d2-1966-4a6a-aa19-816ac2a645c2}"/>
</p:tagLst>
</file>

<file path=ppt/tags/tag3.xml><?xml version="1.0" encoding="utf-8"?>
<p:tagLst xmlns:a="http://schemas.openxmlformats.org/drawingml/2006/main" xmlns:r="http://schemas.openxmlformats.org/officeDocument/2006/relationships" xmlns:p="http://schemas.openxmlformats.org/presentationml/2006/main">
  <p:tag name="KSO_WM_UNIT_TABLE_BEAUTIFY" val="smartTable{f28ec8d2-1966-4a6a-aa19-816ac2a645c2}"/>
</p:tagLst>
</file>

<file path=ppt/tags/tag4.xml><?xml version="1.0" encoding="utf-8"?>
<p:tagLst xmlns:a="http://schemas.openxmlformats.org/drawingml/2006/main" xmlns:r="http://schemas.openxmlformats.org/officeDocument/2006/relationships" xmlns:p="http://schemas.openxmlformats.org/presentationml/2006/main">
  <p:tag name="KSO_WM_UNIT_TABLE_BEAUTIFY" val="smartTable{f28ec8d2-1966-4a6a-aa19-816ac2a645c2}"/>
</p:tagLst>
</file>

<file path=ppt/tags/tag5.xml><?xml version="1.0" encoding="utf-8"?>
<p:tagLst xmlns:a="http://schemas.openxmlformats.org/drawingml/2006/main" xmlns:r="http://schemas.openxmlformats.org/officeDocument/2006/relationships" xmlns:p="http://schemas.openxmlformats.org/presentationml/2006/main">
  <p:tag name="KSO_WM_UNIT_TABLE_BEAUTIFY" val="smartTable{f28ec8d2-1966-4a6a-aa19-816ac2a645c2}"/>
</p:tagLst>
</file>

<file path=ppt/tags/tag6.xml><?xml version="1.0" encoding="utf-8"?>
<p:tagLst xmlns:a="http://schemas.openxmlformats.org/drawingml/2006/main" xmlns:r="http://schemas.openxmlformats.org/officeDocument/2006/relationships" xmlns:p="http://schemas.openxmlformats.org/presentationml/2006/main">
  <p:tag name="KSO_WM_UNIT_TABLE_BEAUTIFY" val="smartTable{f28ec8d2-1966-4a6a-aa19-816ac2a645c2}"/>
</p:tagLst>
</file>

<file path=ppt/tags/tag7.xml><?xml version="1.0" encoding="utf-8"?>
<p:tagLst xmlns:a="http://schemas.openxmlformats.org/drawingml/2006/main" xmlns:r="http://schemas.openxmlformats.org/officeDocument/2006/relationships" xmlns:p="http://schemas.openxmlformats.org/presentationml/2006/main">
  <p:tag name="KSO_WM_UNIT_TABLE_BEAUTIFY" val="smartTable{f28ec8d2-1966-4a6a-aa19-816ac2a645c2}"/>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常用">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368</TotalTime>
  <Words>7751</Words>
  <Application>Microsoft Office PowerPoint</Application>
  <PresentationFormat>自定义</PresentationFormat>
  <Paragraphs>879</Paragraphs>
  <Slides>67</Slides>
  <Notes>67</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67</vt:i4>
      </vt:variant>
    </vt:vector>
  </HeadingPairs>
  <TitlesOfParts>
    <vt:vector size="79" baseType="lpstr">
      <vt:lpstr>Arial Unicode MS</vt:lpstr>
      <vt:lpstr>Microsoft YaHei UI</vt:lpstr>
      <vt:lpstr>等线</vt:lpstr>
      <vt:lpstr>思源黑体 CN Bold</vt:lpstr>
      <vt:lpstr>宋体</vt:lpstr>
      <vt:lpstr>微软雅黑</vt:lpstr>
      <vt:lpstr>Arial</vt:lpstr>
      <vt:lpstr>Calibri</vt:lpstr>
      <vt:lpstr>Leelawadee</vt:lpstr>
      <vt:lpstr>Times New Roman</vt:lpstr>
      <vt:lpstr>Wingdings</vt:lpstr>
      <vt:lpstr>Office Theme</vt:lpstr>
      <vt:lpstr>PowerPoint 演示文稿</vt:lpstr>
      <vt:lpstr>PowerPoint 演示文稿</vt:lpstr>
      <vt:lpstr>1．随机数函数</vt:lpstr>
      <vt:lpstr>2．使用pip 命令下载与安装第三方模块</vt:lpstr>
      <vt:lpstr>3．在PyCharm 中自动导入相关模块</vt:lpstr>
      <vt:lpstr>PowerPoint 演示文稿</vt:lpstr>
      <vt:lpstr>5.1.1 Python 数学常量</vt:lpstr>
      <vt:lpstr>5.1.2 Python 常用数学运算函数</vt:lpstr>
      <vt:lpstr>【任务5-1】</vt:lpstr>
      <vt:lpstr>【任务5-1】</vt:lpstr>
      <vt:lpstr>PowerPoint 演示文稿</vt:lpstr>
      <vt:lpstr>5.2.1 定义函数</vt:lpstr>
      <vt:lpstr>5.2.1 定义函数</vt:lpstr>
      <vt:lpstr>5.2.1 定义函数</vt:lpstr>
      <vt:lpstr>5.2.2 调用函数</vt:lpstr>
      <vt:lpstr>5.2.2 调用函数</vt:lpstr>
      <vt:lpstr>【任务5-2】</vt:lpstr>
      <vt:lpstr>【任务5-2】</vt:lpstr>
      <vt:lpstr>PowerPoint 演示文稿</vt:lpstr>
      <vt:lpstr>5.3.1 Python 函数的参数传递</vt:lpstr>
      <vt:lpstr>5.3.1 Python 函数的参数传递</vt:lpstr>
      <vt:lpstr>5.3.1 Python 函数的参数传递</vt:lpstr>
      <vt:lpstr>5.3.1 Python 函数的参数传递</vt:lpstr>
      <vt:lpstr>5.3.1 Python 函数的参数传递</vt:lpstr>
      <vt:lpstr>5.3.2 Python 函数的参数类型</vt:lpstr>
      <vt:lpstr>5.3.2 Python 函数的参数类型</vt:lpstr>
      <vt:lpstr>5.3.2 Python 函数的参数类型</vt:lpstr>
      <vt:lpstr>5.3.2 Python 函数的参数类型</vt:lpstr>
      <vt:lpstr>5.3.2 Python 函数的参数类型</vt:lpstr>
      <vt:lpstr>5.3.2 Python 函数的参数类型</vt:lpstr>
      <vt:lpstr>5.3.2 Python 函数的参数类型</vt:lpstr>
      <vt:lpstr>5.3.2 Python 函数的参数类型</vt:lpstr>
      <vt:lpstr>5.3.2 Python 函数的参数类型</vt:lpstr>
      <vt:lpstr>5.3.2 Python 函数的参数类型</vt:lpstr>
      <vt:lpstr>5.3.2 Python 函数的参数类型</vt:lpstr>
      <vt:lpstr>PowerPoint 演示文稿</vt:lpstr>
      <vt:lpstr>1．局部变量</vt:lpstr>
      <vt:lpstr>2．全局变量</vt:lpstr>
      <vt:lpstr>2．全局变量</vt:lpstr>
      <vt:lpstr>PowerPoint 演示文稿</vt:lpstr>
      <vt:lpstr>5.5.1 创建模块</vt:lpstr>
      <vt:lpstr>5.5.2 导入模块</vt:lpstr>
      <vt:lpstr>5.5.2 导入模块</vt:lpstr>
      <vt:lpstr>5.5.2 导入模块</vt:lpstr>
      <vt:lpstr>5.5.2 导入模块</vt:lpstr>
      <vt:lpstr>5.5.2 导入模块</vt:lpstr>
      <vt:lpstr>5.5.2 导入模块</vt:lpstr>
      <vt:lpstr>5.5.2 导入模块</vt:lpstr>
      <vt:lpstr>5.5.2 导入模块</vt:lpstr>
      <vt:lpstr>5.5.2 导入模块</vt:lpstr>
      <vt:lpstr>5.5.3 导入与使用Python 的标准模块</vt:lpstr>
      <vt:lpstr>5.5.3 导入与使用Python 的标准模块</vt:lpstr>
      <vt:lpstr>5.5.3 导入与使用Python 的标准模块</vt:lpstr>
      <vt:lpstr>5.5.3 导入与使用Python 的标准模块</vt:lpstr>
      <vt:lpstr>5.5.4 使用内置函数dir()</vt:lpstr>
      <vt:lpstr>5.5.4 使用内置函数dir()</vt:lpstr>
      <vt:lpstr>5.5.5 __name__ 属性</vt:lpstr>
      <vt:lpstr>PowerPoint 演示文稿</vt:lpstr>
      <vt:lpstr>5.6.1 创建包</vt:lpstr>
      <vt:lpstr>5.6.1 创建包</vt:lpstr>
      <vt:lpstr>5.6.1 创建包</vt:lpstr>
      <vt:lpstr>5.6.2 使用包</vt:lpstr>
      <vt:lpstr>5.6.2 使用包</vt:lpstr>
      <vt:lpstr>5.6.2 使用包</vt:lpstr>
      <vt:lpstr>5.6.2 使用包</vt:lpstr>
      <vt:lpstr>5.6.2 使用包</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siri</dc:creator>
  <cp:lastModifiedBy>Administrator</cp:lastModifiedBy>
  <cp:revision>502</cp:revision>
  <dcterms:created xsi:type="dcterms:W3CDTF">2006-08-16T00:00:00Z</dcterms:created>
  <dcterms:modified xsi:type="dcterms:W3CDTF">2024-02-18T14:30:57Z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2052-12.1.0.16120</vt:lpwstr>
  </property>
  <property fmtid="{D5CDD505-2E9C-101B-9397-08002B2CF9AE}" pid="3" name="ICV">
    <vt:lpwstr>B166C6F1733749719FBBEE0B05070E85_13</vt:lpwstr>
  </property>
</Properties>
</file>