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06"/>
  </p:notesMasterIdLst>
  <p:sldIdLst>
    <p:sldId id="989" r:id="rId2"/>
    <p:sldId id="990" r:id="rId3"/>
    <p:sldId id="991" r:id="rId4"/>
    <p:sldId id="992" r:id="rId5"/>
    <p:sldId id="2190" r:id="rId6"/>
    <p:sldId id="2194" r:id="rId7"/>
    <p:sldId id="2195" r:id="rId8"/>
    <p:sldId id="2196" r:id="rId9"/>
    <p:sldId id="993" r:id="rId10"/>
    <p:sldId id="994" r:id="rId11"/>
    <p:sldId id="995" r:id="rId12"/>
    <p:sldId id="996" r:id="rId13"/>
    <p:sldId id="2197" r:id="rId14"/>
    <p:sldId id="997" r:id="rId15"/>
    <p:sldId id="998" r:id="rId16"/>
    <p:sldId id="999" r:id="rId17"/>
    <p:sldId id="2182" r:id="rId18"/>
    <p:sldId id="1000" r:id="rId19"/>
    <p:sldId id="1001" r:id="rId20"/>
    <p:sldId id="1002" r:id="rId21"/>
    <p:sldId id="1003" r:id="rId22"/>
    <p:sldId id="2183" r:id="rId23"/>
    <p:sldId id="1004" r:id="rId24"/>
    <p:sldId id="2184" r:id="rId25"/>
    <p:sldId id="2185" r:id="rId26"/>
    <p:sldId id="1005" r:id="rId27"/>
    <p:sldId id="1006" r:id="rId28"/>
    <p:sldId id="1007" r:id="rId29"/>
    <p:sldId id="1008" r:id="rId30"/>
    <p:sldId id="2186" r:id="rId31"/>
    <p:sldId id="295" r:id="rId32"/>
    <p:sldId id="2198" r:id="rId33"/>
    <p:sldId id="296" r:id="rId34"/>
    <p:sldId id="270" r:id="rId35"/>
    <p:sldId id="271" r:id="rId36"/>
    <p:sldId id="272" r:id="rId37"/>
    <p:sldId id="275" r:id="rId38"/>
    <p:sldId id="273" r:id="rId39"/>
    <p:sldId id="274" r:id="rId40"/>
    <p:sldId id="27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1009" r:id="rId56"/>
    <p:sldId id="1010" r:id="rId57"/>
    <p:sldId id="1011" r:id="rId58"/>
    <p:sldId id="578" r:id="rId59"/>
    <p:sldId id="2177" r:id="rId60"/>
    <p:sldId id="1012" r:id="rId61"/>
    <p:sldId id="318" r:id="rId62"/>
    <p:sldId id="1013" r:id="rId63"/>
    <p:sldId id="581" r:id="rId64"/>
    <p:sldId id="2201" r:id="rId65"/>
    <p:sldId id="1014" r:id="rId66"/>
    <p:sldId id="1015" r:id="rId67"/>
    <p:sldId id="2154" r:id="rId68"/>
    <p:sldId id="2179" r:id="rId69"/>
    <p:sldId id="1016" r:id="rId70"/>
    <p:sldId id="1017" r:id="rId71"/>
    <p:sldId id="1018" r:id="rId72"/>
    <p:sldId id="1019" r:id="rId73"/>
    <p:sldId id="2176" r:id="rId74"/>
    <p:sldId id="1020" r:id="rId75"/>
    <p:sldId id="2175" r:id="rId76"/>
    <p:sldId id="2178" r:id="rId77"/>
    <p:sldId id="1021" r:id="rId78"/>
    <p:sldId id="325" r:id="rId79"/>
    <p:sldId id="2200" r:id="rId80"/>
    <p:sldId id="1022" r:id="rId81"/>
    <p:sldId id="1023" r:id="rId82"/>
    <p:sldId id="292" r:id="rId83"/>
    <p:sldId id="1024" r:id="rId84"/>
    <p:sldId id="1025" r:id="rId85"/>
    <p:sldId id="1026" r:id="rId86"/>
    <p:sldId id="1027" r:id="rId87"/>
    <p:sldId id="1028" r:id="rId88"/>
    <p:sldId id="1029" r:id="rId89"/>
    <p:sldId id="1030" r:id="rId90"/>
    <p:sldId id="1031" r:id="rId91"/>
    <p:sldId id="1032" r:id="rId92"/>
    <p:sldId id="1033" r:id="rId93"/>
    <p:sldId id="1034" r:id="rId94"/>
    <p:sldId id="1035" r:id="rId95"/>
    <p:sldId id="1036" r:id="rId96"/>
    <p:sldId id="1037" r:id="rId97"/>
    <p:sldId id="1038" r:id="rId98"/>
    <p:sldId id="1039" r:id="rId99"/>
    <p:sldId id="1040" r:id="rId100"/>
    <p:sldId id="1041" r:id="rId101"/>
    <p:sldId id="1042" r:id="rId102"/>
    <p:sldId id="1043" r:id="rId103"/>
    <p:sldId id="1044" r:id="rId104"/>
    <p:sldId id="1045" r:id="rId10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4" autoAdjust="0"/>
    <p:restoredTop sz="96402" autoAdjust="0"/>
  </p:normalViewPr>
  <p:slideViewPr>
    <p:cSldViewPr>
      <p:cViewPr varScale="1">
        <p:scale>
          <a:sx n="129" d="100"/>
          <a:sy n="129" d="100"/>
        </p:scale>
        <p:origin x="1480" y="192"/>
      </p:cViewPr>
      <p:guideLst>
        <p:guide orient="horz" pos="2160"/>
        <p:guide pos="2880"/>
      </p:guideLst>
    </p:cSldViewPr>
  </p:slideViewPr>
  <p:notesTextViewPr>
    <p:cViewPr>
      <p:scale>
        <a:sx n="1" d="1"/>
        <a:sy n="1" d="1"/>
      </p:scale>
      <p:origin x="0" y="0"/>
    </p:cViewPr>
  </p:notesTextViewPr>
  <p:sorterViewPr>
    <p:cViewPr>
      <p:scale>
        <a:sx n="100" d="100"/>
        <a:sy n="100" d="100"/>
      </p:scale>
      <p:origin x="0" y="8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29160549846521"/>
          <c:y val="0.1228813559322034"/>
          <c:w val="0.43941701143289291"/>
          <c:h val="0.65912551714933942"/>
        </c:manualLayout>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86-4609-A491-8BCC83075E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86-4609-A491-8BCC83075E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86-4609-A491-8BCC83075E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86-4609-A491-8BCC83075E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86-4609-A491-8BCC83075E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586-4609-A491-8BCC83075E9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586-4609-A491-8BCC83075E98}"/>
              </c:ext>
            </c:extLst>
          </c:dPt>
          <c:cat>
            <c:strRef>
              <c:f>Sheet1!$A$2:$A$8</c:f>
              <c:strCache>
                <c:ptCount val="4"/>
                <c:pt idx="0">
                  <c:v>有价值的</c:v>
                </c:pt>
                <c:pt idx="1">
                  <c:v>可访问的</c:v>
                </c:pt>
                <c:pt idx="2">
                  <c:v>第三季度</c:v>
                </c:pt>
                <c:pt idx="3">
                  <c:v>第四季度</c:v>
                </c:pt>
              </c:strCache>
            </c:strRef>
          </c:cat>
          <c:val>
            <c:numRef>
              <c:f>Sheet1!$B$2:$B$8</c:f>
              <c:numCache>
                <c:formatCode>General</c:formatCode>
                <c:ptCount val="7"/>
                <c:pt idx="0">
                  <c:v>5</c:v>
                </c:pt>
                <c:pt idx="1">
                  <c:v>5</c:v>
                </c:pt>
                <c:pt idx="2">
                  <c:v>5</c:v>
                </c:pt>
                <c:pt idx="3">
                  <c:v>5</c:v>
                </c:pt>
                <c:pt idx="4">
                  <c:v>5</c:v>
                </c:pt>
                <c:pt idx="5">
                  <c:v>5</c:v>
                </c:pt>
                <c:pt idx="6">
                  <c:v>5</c:v>
                </c:pt>
              </c:numCache>
            </c:numRef>
          </c:val>
          <c:extLst>
            <c:ext xmlns:c16="http://schemas.microsoft.com/office/drawing/2014/chart" uri="{C3380CC4-5D6E-409C-BE32-E72D297353CC}">
              <c16:uniqueId val="{00000000-3932-4B83-BC0F-ABE8B88B718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29160549846521"/>
          <c:y val="0.1228813559322034"/>
          <c:w val="0.43941701143289291"/>
          <c:h val="0.65912551714933942"/>
        </c:manualLayout>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38-41BC-9555-423C85E8EF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38-41BC-9555-423C85E8EF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38-41BC-9555-423C85E8EF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38-41BC-9555-423C85E8EF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638-41BC-9555-423C85E8EFD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638-41BC-9555-423C85E8EF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638-41BC-9555-423C85E8EFD8}"/>
              </c:ext>
            </c:extLst>
          </c:dPt>
          <c:cat>
            <c:strRef>
              <c:f>Sheet1!$A$2:$A$8</c:f>
              <c:strCache>
                <c:ptCount val="4"/>
                <c:pt idx="0">
                  <c:v>有价值的</c:v>
                </c:pt>
                <c:pt idx="1">
                  <c:v>可访问的</c:v>
                </c:pt>
                <c:pt idx="2">
                  <c:v>第三季度</c:v>
                </c:pt>
                <c:pt idx="3">
                  <c:v>第四季度</c:v>
                </c:pt>
              </c:strCache>
            </c:strRef>
          </c:cat>
          <c:val>
            <c:numRef>
              <c:f>Sheet1!$B$2:$B$8</c:f>
              <c:numCache>
                <c:formatCode>General</c:formatCode>
                <c:ptCount val="7"/>
                <c:pt idx="0">
                  <c:v>5</c:v>
                </c:pt>
                <c:pt idx="1">
                  <c:v>5</c:v>
                </c:pt>
                <c:pt idx="2">
                  <c:v>5</c:v>
                </c:pt>
                <c:pt idx="3">
                  <c:v>5</c:v>
                </c:pt>
                <c:pt idx="4">
                  <c:v>5</c:v>
                </c:pt>
                <c:pt idx="5">
                  <c:v>5</c:v>
                </c:pt>
                <c:pt idx="6">
                  <c:v>5</c:v>
                </c:pt>
              </c:numCache>
            </c:numRef>
          </c:val>
          <c:extLst>
            <c:ext xmlns:c16="http://schemas.microsoft.com/office/drawing/2014/chart" uri="{C3380CC4-5D6E-409C-BE32-E72D297353CC}">
              <c16:uniqueId val="{0000000E-4638-41BC-9555-423C85E8EFD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60-466F-95FE-AB420A4DEE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60-466F-95FE-AB420A4DEE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60-466F-95FE-AB420A4DEE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60-466F-95FE-AB420A4DEE23}"/>
              </c:ext>
            </c:extLst>
          </c:dPt>
          <c:cat>
            <c:strRef>
              <c:f>Sheet1!$A$2:$A$5</c:f>
              <c:strCache>
                <c:ptCount val="3"/>
                <c:pt idx="0">
                  <c:v>第一季度</c:v>
                </c:pt>
                <c:pt idx="1">
                  <c:v>第二季度</c:v>
                </c:pt>
                <c:pt idx="2">
                  <c:v>第三季度</c:v>
                </c:pt>
              </c:strCache>
            </c:strRef>
          </c:cat>
          <c:val>
            <c:numRef>
              <c:f>Sheet1!$B$2:$B$5</c:f>
              <c:numCache>
                <c:formatCode>General</c:formatCode>
                <c:ptCount val="4"/>
                <c:pt idx="0">
                  <c:v>10</c:v>
                </c:pt>
                <c:pt idx="1">
                  <c:v>10</c:v>
                </c:pt>
                <c:pt idx="2">
                  <c:v>10</c:v>
                </c:pt>
              </c:numCache>
            </c:numRef>
          </c:val>
          <c:extLst>
            <c:ext xmlns:c16="http://schemas.microsoft.com/office/drawing/2014/chart" uri="{C3380CC4-5D6E-409C-BE32-E72D297353CC}">
              <c16:uniqueId val="{00000000-AC90-48B0-B578-777FAE4145B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C9DCC-63CD-4242-A6A7-C08408E05AA0}" type="doc">
      <dgm:prSet loTypeId="urn:microsoft.com/office/officeart/2005/8/layout/cycle8" loCatId="cycle" qsTypeId="urn:microsoft.com/office/officeart/2005/8/quickstyle/simple1" qsCatId="simple" csTypeId="urn:microsoft.com/office/officeart/2005/8/colors/accent1_3" csCatId="accent1" phldr="1"/>
      <dgm:spPr/>
    </dgm:pt>
    <dgm:pt modelId="{DF5F1B8D-A11F-46CB-AB4A-E49A1F7FBFD6}">
      <dgm:prSet phldrT="[文本]"/>
      <dgm:spPr/>
      <dgm:t>
        <a:bodyPr/>
        <a:lstStyle/>
        <a:p>
          <a:r>
            <a:rPr lang="zh-CN" altLang="en-US" dirty="0"/>
            <a:t>用户试用并评估该原型，直接向设计者表述对界面的评价</a:t>
          </a:r>
        </a:p>
      </dgm:t>
    </dgm:pt>
    <dgm:pt modelId="{EA114AF8-4FD9-4009-9ED6-933A8DDE8E30}" type="parTrans" cxnId="{C4FD2F0F-5ABD-4DC3-B290-97353C39D59C}">
      <dgm:prSet/>
      <dgm:spPr/>
      <dgm:t>
        <a:bodyPr/>
        <a:lstStyle/>
        <a:p>
          <a:endParaRPr lang="zh-CN" altLang="en-US"/>
        </a:p>
      </dgm:t>
    </dgm:pt>
    <dgm:pt modelId="{0EBC35E7-EF8A-4925-8450-6129F4798EC8}" type="sibTrans" cxnId="{C4FD2F0F-5ABD-4DC3-B290-97353C39D59C}">
      <dgm:prSet/>
      <dgm:spPr/>
      <dgm:t>
        <a:bodyPr/>
        <a:lstStyle/>
        <a:p>
          <a:endParaRPr lang="zh-CN" altLang="en-US"/>
        </a:p>
      </dgm:t>
    </dgm:pt>
    <dgm:pt modelId="{8587A737-09EC-45CA-8AD2-011C100B8F95}">
      <dgm:prSet phldrT="[文本]"/>
      <dgm:spPr/>
      <dgm:t>
        <a:bodyPr/>
        <a:lstStyle/>
        <a:p>
          <a:r>
            <a:rPr lang="zh-CN" altLang="en-US" dirty="0"/>
            <a:t>设计者根据用户意见修改设计并实现下一级原型</a:t>
          </a:r>
        </a:p>
      </dgm:t>
    </dgm:pt>
    <dgm:pt modelId="{54BA9F51-99DE-4E0C-B7F2-3D408CB34772}" type="parTrans" cxnId="{CD84D63B-9647-44B8-B3CB-0D21B5595F51}">
      <dgm:prSet/>
      <dgm:spPr/>
      <dgm:t>
        <a:bodyPr/>
        <a:lstStyle/>
        <a:p>
          <a:endParaRPr lang="zh-CN" altLang="en-US"/>
        </a:p>
      </dgm:t>
    </dgm:pt>
    <dgm:pt modelId="{3F8D2277-6B35-453D-ADF1-C99C31D0821F}" type="sibTrans" cxnId="{CD84D63B-9647-44B8-B3CB-0D21B5595F51}">
      <dgm:prSet/>
      <dgm:spPr/>
      <dgm:t>
        <a:bodyPr/>
        <a:lstStyle/>
        <a:p>
          <a:endParaRPr lang="zh-CN" altLang="en-US"/>
        </a:p>
      </dgm:t>
    </dgm:pt>
    <dgm:pt modelId="{B3C021CB-4599-4906-86BC-768A412859B5}">
      <dgm:prSet phldrT="[文本]"/>
      <dgm:spPr/>
      <dgm:t>
        <a:bodyPr/>
        <a:lstStyle/>
        <a:p>
          <a:r>
            <a:rPr lang="zh-CN" altLang="en-US" dirty="0"/>
            <a:t>完成初步设计之后就创建第一级原型</a:t>
          </a:r>
        </a:p>
      </dgm:t>
    </dgm:pt>
    <dgm:pt modelId="{CA4FF8E8-01B4-42D5-8081-0E873A354839}" type="parTrans" cxnId="{E2B41E58-A45B-4E9C-AC4A-ECA0688FE471}">
      <dgm:prSet/>
      <dgm:spPr/>
      <dgm:t>
        <a:bodyPr/>
        <a:lstStyle/>
        <a:p>
          <a:endParaRPr lang="zh-CN" altLang="en-US"/>
        </a:p>
      </dgm:t>
    </dgm:pt>
    <dgm:pt modelId="{4A908995-24F7-46E2-AB41-278ECFBA7D7D}" type="sibTrans" cxnId="{E2B41E58-A45B-4E9C-AC4A-ECA0688FE471}">
      <dgm:prSet/>
      <dgm:spPr/>
      <dgm:t>
        <a:bodyPr/>
        <a:lstStyle/>
        <a:p>
          <a:endParaRPr lang="zh-CN" altLang="en-US"/>
        </a:p>
      </dgm:t>
    </dgm:pt>
    <dgm:pt modelId="{27E51608-7DDB-4D15-A24D-CDA06421D84A}" type="pres">
      <dgm:prSet presAssocID="{0E7C9DCC-63CD-4242-A6A7-C08408E05AA0}" presName="compositeShape" presStyleCnt="0">
        <dgm:presLayoutVars>
          <dgm:chMax val="7"/>
          <dgm:dir/>
          <dgm:resizeHandles val="exact"/>
        </dgm:presLayoutVars>
      </dgm:prSet>
      <dgm:spPr/>
    </dgm:pt>
    <dgm:pt modelId="{9EAD7992-02A3-4F7A-BEDE-B8356FF17D81}" type="pres">
      <dgm:prSet presAssocID="{0E7C9DCC-63CD-4242-A6A7-C08408E05AA0}" presName="wedge1" presStyleLbl="node1" presStyleIdx="0" presStyleCnt="3"/>
      <dgm:spPr/>
    </dgm:pt>
    <dgm:pt modelId="{B023CCF6-284C-4760-B8A2-0102D3EEAD6F}" type="pres">
      <dgm:prSet presAssocID="{0E7C9DCC-63CD-4242-A6A7-C08408E05AA0}" presName="dummy1a" presStyleCnt="0"/>
      <dgm:spPr/>
    </dgm:pt>
    <dgm:pt modelId="{AADA2384-1DEF-44F7-90DE-240DB327DDA1}" type="pres">
      <dgm:prSet presAssocID="{0E7C9DCC-63CD-4242-A6A7-C08408E05AA0}" presName="dummy1b" presStyleCnt="0"/>
      <dgm:spPr/>
    </dgm:pt>
    <dgm:pt modelId="{30986019-4538-4194-A4BC-5636994FA5F4}" type="pres">
      <dgm:prSet presAssocID="{0E7C9DCC-63CD-4242-A6A7-C08408E05AA0}" presName="wedge1Tx" presStyleLbl="node1" presStyleIdx="0" presStyleCnt="3">
        <dgm:presLayoutVars>
          <dgm:chMax val="0"/>
          <dgm:chPref val="0"/>
          <dgm:bulletEnabled val="1"/>
        </dgm:presLayoutVars>
      </dgm:prSet>
      <dgm:spPr/>
    </dgm:pt>
    <dgm:pt modelId="{1DD4C7EE-C3CE-49C9-8B6C-DF8E3BB46C0E}" type="pres">
      <dgm:prSet presAssocID="{0E7C9DCC-63CD-4242-A6A7-C08408E05AA0}" presName="wedge2" presStyleLbl="node1" presStyleIdx="1" presStyleCnt="3"/>
      <dgm:spPr/>
    </dgm:pt>
    <dgm:pt modelId="{29F4B4B1-6206-4523-B993-CD7ABE478FE4}" type="pres">
      <dgm:prSet presAssocID="{0E7C9DCC-63CD-4242-A6A7-C08408E05AA0}" presName="dummy2a" presStyleCnt="0"/>
      <dgm:spPr/>
    </dgm:pt>
    <dgm:pt modelId="{4F5300B8-F9A7-4436-9BD4-8785320DD1F5}" type="pres">
      <dgm:prSet presAssocID="{0E7C9DCC-63CD-4242-A6A7-C08408E05AA0}" presName="dummy2b" presStyleCnt="0"/>
      <dgm:spPr/>
    </dgm:pt>
    <dgm:pt modelId="{6DA4F578-0FEB-440A-89E2-A4A038E00A81}" type="pres">
      <dgm:prSet presAssocID="{0E7C9DCC-63CD-4242-A6A7-C08408E05AA0}" presName="wedge2Tx" presStyleLbl="node1" presStyleIdx="1" presStyleCnt="3">
        <dgm:presLayoutVars>
          <dgm:chMax val="0"/>
          <dgm:chPref val="0"/>
          <dgm:bulletEnabled val="1"/>
        </dgm:presLayoutVars>
      </dgm:prSet>
      <dgm:spPr/>
    </dgm:pt>
    <dgm:pt modelId="{55D7E656-2AB2-43CE-8E06-2D0794259E7C}" type="pres">
      <dgm:prSet presAssocID="{0E7C9DCC-63CD-4242-A6A7-C08408E05AA0}" presName="wedge3" presStyleLbl="node1" presStyleIdx="2" presStyleCnt="3"/>
      <dgm:spPr/>
    </dgm:pt>
    <dgm:pt modelId="{155322B8-738C-46B1-B1A4-D86F1917ED6A}" type="pres">
      <dgm:prSet presAssocID="{0E7C9DCC-63CD-4242-A6A7-C08408E05AA0}" presName="dummy3a" presStyleCnt="0"/>
      <dgm:spPr/>
    </dgm:pt>
    <dgm:pt modelId="{90F69BB9-E0C2-4001-B20D-2E79729F1F31}" type="pres">
      <dgm:prSet presAssocID="{0E7C9DCC-63CD-4242-A6A7-C08408E05AA0}" presName="dummy3b" presStyleCnt="0"/>
      <dgm:spPr/>
    </dgm:pt>
    <dgm:pt modelId="{F6A749A5-7B2E-46A9-AC14-57366B607912}" type="pres">
      <dgm:prSet presAssocID="{0E7C9DCC-63CD-4242-A6A7-C08408E05AA0}" presName="wedge3Tx" presStyleLbl="node1" presStyleIdx="2" presStyleCnt="3">
        <dgm:presLayoutVars>
          <dgm:chMax val="0"/>
          <dgm:chPref val="0"/>
          <dgm:bulletEnabled val="1"/>
        </dgm:presLayoutVars>
      </dgm:prSet>
      <dgm:spPr/>
    </dgm:pt>
    <dgm:pt modelId="{593C9C0D-93C7-42FB-A0FD-FA6F6393CB95}" type="pres">
      <dgm:prSet presAssocID="{0EBC35E7-EF8A-4925-8450-6129F4798EC8}" presName="arrowWedge1" presStyleLbl="fgSibTrans2D1" presStyleIdx="0" presStyleCnt="3"/>
      <dgm:spPr/>
    </dgm:pt>
    <dgm:pt modelId="{ABB82F4D-2044-40B6-AF91-B06BB5308881}" type="pres">
      <dgm:prSet presAssocID="{3F8D2277-6B35-453D-ADF1-C99C31D0821F}" presName="arrowWedge2" presStyleLbl="fgSibTrans2D1" presStyleIdx="1" presStyleCnt="3"/>
      <dgm:spPr/>
    </dgm:pt>
    <dgm:pt modelId="{29434E05-88B7-4791-9959-B4E3FF4E3942}" type="pres">
      <dgm:prSet presAssocID="{4A908995-24F7-46E2-AB41-278ECFBA7D7D}" presName="arrowWedge3" presStyleLbl="fgSibTrans2D1" presStyleIdx="2" presStyleCnt="3"/>
      <dgm:spPr/>
    </dgm:pt>
  </dgm:ptLst>
  <dgm:cxnLst>
    <dgm:cxn modelId="{C4FD2F0F-5ABD-4DC3-B290-97353C39D59C}" srcId="{0E7C9DCC-63CD-4242-A6A7-C08408E05AA0}" destId="{DF5F1B8D-A11F-46CB-AB4A-E49A1F7FBFD6}" srcOrd="0" destOrd="0" parTransId="{EA114AF8-4FD9-4009-9ED6-933A8DDE8E30}" sibTransId="{0EBC35E7-EF8A-4925-8450-6129F4798EC8}"/>
    <dgm:cxn modelId="{D6396A13-8F84-4A9D-B72C-BED8B48D8A8D}" type="presOf" srcId="{8587A737-09EC-45CA-8AD2-011C100B8F95}" destId="{1DD4C7EE-C3CE-49C9-8B6C-DF8E3BB46C0E}" srcOrd="0" destOrd="0" presId="urn:microsoft.com/office/officeart/2005/8/layout/cycle8"/>
    <dgm:cxn modelId="{2796141B-24E8-4517-A652-494A9F59E5DC}" type="presOf" srcId="{DF5F1B8D-A11F-46CB-AB4A-E49A1F7FBFD6}" destId="{9EAD7992-02A3-4F7A-BEDE-B8356FF17D81}" srcOrd="0" destOrd="0" presId="urn:microsoft.com/office/officeart/2005/8/layout/cycle8"/>
    <dgm:cxn modelId="{23220134-0DFC-4DDF-A2FD-6E1ED9B975A1}" type="presOf" srcId="{8587A737-09EC-45CA-8AD2-011C100B8F95}" destId="{6DA4F578-0FEB-440A-89E2-A4A038E00A81}" srcOrd="1" destOrd="0" presId="urn:microsoft.com/office/officeart/2005/8/layout/cycle8"/>
    <dgm:cxn modelId="{CD84D63B-9647-44B8-B3CB-0D21B5595F51}" srcId="{0E7C9DCC-63CD-4242-A6A7-C08408E05AA0}" destId="{8587A737-09EC-45CA-8AD2-011C100B8F95}" srcOrd="1" destOrd="0" parTransId="{54BA9F51-99DE-4E0C-B7F2-3D408CB34772}" sibTransId="{3F8D2277-6B35-453D-ADF1-C99C31D0821F}"/>
    <dgm:cxn modelId="{E2B41E58-A45B-4E9C-AC4A-ECA0688FE471}" srcId="{0E7C9DCC-63CD-4242-A6A7-C08408E05AA0}" destId="{B3C021CB-4599-4906-86BC-768A412859B5}" srcOrd="2" destOrd="0" parTransId="{CA4FF8E8-01B4-42D5-8081-0E873A354839}" sibTransId="{4A908995-24F7-46E2-AB41-278ECFBA7D7D}"/>
    <dgm:cxn modelId="{41D17871-1148-4D35-91C3-25C6FBAA38E6}" type="presOf" srcId="{0E7C9DCC-63CD-4242-A6A7-C08408E05AA0}" destId="{27E51608-7DDB-4D15-A24D-CDA06421D84A}" srcOrd="0" destOrd="0" presId="urn:microsoft.com/office/officeart/2005/8/layout/cycle8"/>
    <dgm:cxn modelId="{A069B696-0765-4893-A85A-B9F6B20D133D}" type="presOf" srcId="{B3C021CB-4599-4906-86BC-768A412859B5}" destId="{F6A749A5-7B2E-46A9-AC14-57366B607912}" srcOrd="1" destOrd="0" presId="urn:microsoft.com/office/officeart/2005/8/layout/cycle8"/>
    <dgm:cxn modelId="{E83ABFCC-30F2-4296-9BE8-381C052F1ADE}" type="presOf" srcId="{B3C021CB-4599-4906-86BC-768A412859B5}" destId="{55D7E656-2AB2-43CE-8E06-2D0794259E7C}" srcOrd="0" destOrd="0" presId="urn:microsoft.com/office/officeart/2005/8/layout/cycle8"/>
    <dgm:cxn modelId="{FE6FE6ED-5D65-43A1-93C7-552EEB8CDF3E}" type="presOf" srcId="{DF5F1B8D-A11F-46CB-AB4A-E49A1F7FBFD6}" destId="{30986019-4538-4194-A4BC-5636994FA5F4}" srcOrd="1" destOrd="0" presId="urn:microsoft.com/office/officeart/2005/8/layout/cycle8"/>
    <dgm:cxn modelId="{20DE9365-F38B-4E0C-90CD-327F7CF9E901}" type="presParOf" srcId="{27E51608-7DDB-4D15-A24D-CDA06421D84A}" destId="{9EAD7992-02A3-4F7A-BEDE-B8356FF17D81}" srcOrd="0" destOrd="0" presId="urn:microsoft.com/office/officeart/2005/8/layout/cycle8"/>
    <dgm:cxn modelId="{AF4CC9E7-A0CB-47E2-AC4A-237838E63845}" type="presParOf" srcId="{27E51608-7DDB-4D15-A24D-CDA06421D84A}" destId="{B023CCF6-284C-4760-B8A2-0102D3EEAD6F}" srcOrd="1" destOrd="0" presId="urn:microsoft.com/office/officeart/2005/8/layout/cycle8"/>
    <dgm:cxn modelId="{37577ADA-D8BB-4A38-80A0-86F99BCB3CFE}" type="presParOf" srcId="{27E51608-7DDB-4D15-A24D-CDA06421D84A}" destId="{AADA2384-1DEF-44F7-90DE-240DB327DDA1}" srcOrd="2" destOrd="0" presId="urn:microsoft.com/office/officeart/2005/8/layout/cycle8"/>
    <dgm:cxn modelId="{4B17FA04-F5F5-4386-BD41-46F3E3D07963}" type="presParOf" srcId="{27E51608-7DDB-4D15-A24D-CDA06421D84A}" destId="{30986019-4538-4194-A4BC-5636994FA5F4}" srcOrd="3" destOrd="0" presId="urn:microsoft.com/office/officeart/2005/8/layout/cycle8"/>
    <dgm:cxn modelId="{09ADC8DA-4170-4D40-AE5D-466819D67F51}" type="presParOf" srcId="{27E51608-7DDB-4D15-A24D-CDA06421D84A}" destId="{1DD4C7EE-C3CE-49C9-8B6C-DF8E3BB46C0E}" srcOrd="4" destOrd="0" presId="urn:microsoft.com/office/officeart/2005/8/layout/cycle8"/>
    <dgm:cxn modelId="{6E0F05D3-9793-48FB-8E4D-6EB5B9BA73E7}" type="presParOf" srcId="{27E51608-7DDB-4D15-A24D-CDA06421D84A}" destId="{29F4B4B1-6206-4523-B993-CD7ABE478FE4}" srcOrd="5" destOrd="0" presId="urn:microsoft.com/office/officeart/2005/8/layout/cycle8"/>
    <dgm:cxn modelId="{7BB9329B-2D92-4CBA-9C0E-34B9A269CA13}" type="presParOf" srcId="{27E51608-7DDB-4D15-A24D-CDA06421D84A}" destId="{4F5300B8-F9A7-4436-9BD4-8785320DD1F5}" srcOrd="6" destOrd="0" presId="urn:microsoft.com/office/officeart/2005/8/layout/cycle8"/>
    <dgm:cxn modelId="{7493FD93-2E99-4077-AEAC-29F507294D3A}" type="presParOf" srcId="{27E51608-7DDB-4D15-A24D-CDA06421D84A}" destId="{6DA4F578-0FEB-440A-89E2-A4A038E00A81}" srcOrd="7" destOrd="0" presId="urn:microsoft.com/office/officeart/2005/8/layout/cycle8"/>
    <dgm:cxn modelId="{9FFCC0B3-ACE2-4F92-8F00-4641CB67D53D}" type="presParOf" srcId="{27E51608-7DDB-4D15-A24D-CDA06421D84A}" destId="{55D7E656-2AB2-43CE-8E06-2D0794259E7C}" srcOrd="8" destOrd="0" presId="urn:microsoft.com/office/officeart/2005/8/layout/cycle8"/>
    <dgm:cxn modelId="{32FD4E80-DE61-4D19-B90B-ADB8FB63376F}" type="presParOf" srcId="{27E51608-7DDB-4D15-A24D-CDA06421D84A}" destId="{155322B8-738C-46B1-B1A4-D86F1917ED6A}" srcOrd="9" destOrd="0" presId="urn:microsoft.com/office/officeart/2005/8/layout/cycle8"/>
    <dgm:cxn modelId="{254769BE-F091-4394-9C2B-7793DC0B9B53}" type="presParOf" srcId="{27E51608-7DDB-4D15-A24D-CDA06421D84A}" destId="{90F69BB9-E0C2-4001-B20D-2E79729F1F31}" srcOrd="10" destOrd="0" presId="urn:microsoft.com/office/officeart/2005/8/layout/cycle8"/>
    <dgm:cxn modelId="{5F6EC355-1215-4D7D-968F-F14B278230EF}" type="presParOf" srcId="{27E51608-7DDB-4D15-A24D-CDA06421D84A}" destId="{F6A749A5-7B2E-46A9-AC14-57366B607912}" srcOrd="11" destOrd="0" presId="urn:microsoft.com/office/officeart/2005/8/layout/cycle8"/>
    <dgm:cxn modelId="{F43215A9-FC3E-459B-8D68-4F6FA1D9D548}" type="presParOf" srcId="{27E51608-7DDB-4D15-A24D-CDA06421D84A}" destId="{593C9C0D-93C7-42FB-A0FD-FA6F6393CB95}" srcOrd="12" destOrd="0" presId="urn:microsoft.com/office/officeart/2005/8/layout/cycle8"/>
    <dgm:cxn modelId="{3BBDC238-7788-4A1E-9249-870DADF5612C}" type="presParOf" srcId="{27E51608-7DDB-4D15-A24D-CDA06421D84A}" destId="{ABB82F4D-2044-40B6-AF91-B06BB5308881}" srcOrd="13" destOrd="0" presId="urn:microsoft.com/office/officeart/2005/8/layout/cycle8"/>
    <dgm:cxn modelId="{1C14CF50-B169-45E6-BCE3-64572036CBA5}" type="presParOf" srcId="{27E51608-7DDB-4D15-A24D-CDA06421D84A}" destId="{29434E05-88B7-4791-9959-B4E3FF4E394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D7992-02A3-4F7A-BEDE-B8356FF17D81}">
      <dsp:nvSpPr>
        <dsp:cNvPr id="0" name=""/>
        <dsp:cNvSpPr/>
      </dsp:nvSpPr>
      <dsp:spPr>
        <a:xfrm>
          <a:off x="1525091" y="230370"/>
          <a:ext cx="2977101" cy="2977101"/>
        </a:xfrm>
        <a:prstGeom prst="pie">
          <a:avLst>
            <a:gd name="adj1" fmla="val 16200000"/>
            <a:gd name="adj2" fmla="val 18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用户试用并评估该原型，直接向设计者表述对界面的评价</a:t>
          </a:r>
        </a:p>
      </dsp:txBody>
      <dsp:txXfrm>
        <a:off x="3094094" y="861232"/>
        <a:ext cx="1063250" cy="886042"/>
      </dsp:txXfrm>
    </dsp:sp>
    <dsp:sp modelId="{1DD4C7EE-C3CE-49C9-8B6C-DF8E3BB46C0E}">
      <dsp:nvSpPr>
        <dsp:cNvPr id="0" name=""/>
        <dsp:cNvSpPr/>
      </dsp:nvSpPr>
      <dsp:spPr>
        <a:xfrm>
          <a:off x="1463777" y="336695"/>
          <a:ext cx="2977101" cy="2977101"/>
        </a:xfrm>
        <a:prstGeom prst="pie">
          <a:avLst>
            <a:gd name="adj1" fmla="val 1800000"/>
            <a:gd name="adj2" fmla="val 900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设计者根据用户意见修改设计并实现下一级原型</a:t>
          </a:r>
        </a:p>
      </dsp:txBody>
      <dsp:txXfrm>
        <a:off x="2172611" y="2268267"/>
        <a:ext cx="1594875" cy="779716"/>
      </dsp:txXfrm>
    </dsp:sp>
    <dsp:sp modelId="{55D7E656-2AB2-43CE-8E06-2D0794259E7C}">
      <dsp:nvSpPr>
        <dsp:cNvPr id="0" name=""/>
        <dsp:cNvSpPr/>
      </dsp:nvSpPr>
      <dsp:spPr>
        <a:xfrm>
          <a:off x="1402463" y="230370"/>
          <a:ext cx="2977101" cy="2977101"/>
        </a:xfrm>
        <a:prstGeom prst="pie">
          <a:avLst>
            <a:gd name="adj1" fmla="val 9000000"/>
            <a:gd name="adj2" fmla="val 1620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完成初步设计之后就创建第一级原型</a:t>
          </a:r>
        </a:p>
      </dsp:txBody>
      <dsp:txXfrm>
        <a:off x="1747310" y="861232"/>
        <a:ext cx="1063250" cy="886042"/>
      </dsp:txXfrm>
    </dsp:sp>
    <dsp:sp modelId="{593C9C0D-93C7-42FB-A0FD-FA6F6393CB95}">
      <dsp:nvSpPr>
        <dsp:cNvPr id="0" name=""/>
        <dsp:cNvSpPr/>
      </dsp:nvSpPr>
      <dsp:spPr>
        <a:xfrm>
          <a:off x="1341040" y="46074"/>
          <a:ext cx="3345694" cy="3345694"/>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B82F4D-2044-40B6-AF91-B06BB5308881}">
      <dsp:nvSpPr>
        <dsp:cNvPr id="0" name=""/>
        <dsp:cNvSpPr/>
      </dsp:nvSpPr>
      <dsp:spPr>
        <a:xfrm>
          <a:off x="1279480" y="152210"/>
          <a:ext cx="3345694" cy="3345694"/>
        </a:xfrm>
        <a:prstGeom prst="circularArrow">
          <a:avLst>
            <a:gd name="adj1" fmla="val 5085"/>
            <a:gd name="adj2" fmla="val 327528"/>
            <a:gd name="adj3" fmla="val 8671970"/>
            <a:gd name="adj4" fmla="val 1800502"/>
            <a:gd name="adj5" fmla="val 5932"/>
          </a:avLst>
        </a:prstGeom>
        <a:solidFill>
          <a:schemeClr val="accent1">
            <a:shade val="90000"/>
            <a:hueOff val="153151"/>
            <a:satOff val="-2127"/>
            <a:lumOff val="114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34E05-88B7-4791-9959-B4E3FF4E3942}">
      <dsp:nvSpPr>
        <dsp:cNvPr id="0" name=""/>
        <dsp:cNvSpPr/>
      </dsp:nvSpPr>
      <dsp:spPr>
        <a:xfrm>
          <a:off x="1217920" y="46074"/>
          <a:ext cx="3345694" cy="3345694"/>
        </a:xfrm>
        <a:prstGeom prst="circularArrow">
          <a:avLst>
            <a:gd name="adj1" fmla="val 5085"/>
            <a:gd name="adj2" fmla="val 327528"/>
            <a:gd name="adj3" fmla="val 15873039"/>
            <a:gd name="adj4" fmla="val 9000000"/>
            <a:gd name="adj5" fmla="val 5932"/>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ABA7BE7-5AD3-5E48-9582-36E96159AB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291FC279-6702-134F-B035-3CF16AC1F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3C3431B5-4B42-0441-96A0-92A37598E699}" type="datetimeFigureOut">
              <a:rPr lang="zh-CN" altLang="en-US"/>
              <a:pPr>
                <a:defRPr/>
              </a:pPr>
              <a:t>2025/4/2</a:t>
            </a:fld>
            <a:endParaRPr lang="zh-CN" altLang="en-US"/>
          </a:p>
        </p:txBody>
      </p:sp>
      <p:sp>
        <p:nvSpPr>
          <p:cNvPr id="4" name="幻灯片图像占位符 3">
            <a:extLst>
              <a:ext uri="{FF2B5EF4-FFF2-40B4-BE49-F238E27FC236}">
                <a16:creationId xmlns:a16="http://schemas.microsoft.com/office/drawing/2014/main" id="{1F8ACBB3-E0D5-2E47-B317-944DCA3279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D8894DA-EE2D-6947-85CC-702DB032ADB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0F23641-3E67-5142-87EA-19D67382A5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161676D2-603E-494C-9EB5-4393CB09D9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3B2200E-423D-624F-BA74-18F6A792A80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a:extLst>
              <a:ext uri="{FF2B5EF4-FFF2-40B4-BE49-F238E27FC236}">
                <a16:creationId xmlns:a16="http://schemas.microsoft.com/office/drawing/2014/main" id="{FDAFC4F7-3558-A74D-B572-EE24A31B9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备注占位符 2">
            <a:extLst>
              <a:ext uri="{FF2B5EF4-FFF2-40B4-BE49-F238E27FC236}">
                <a16:creationId xmlns:a16="http://schemas.microsoft.com/office/drawing/2014/main" id="{9F8F7B40-B91A-8E4F-A3C9-D2570F9338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1" name="灯片编号占位符 3">
            <a:extLst>
              <a:ext uri="{FF2B5EF4-FFF2-40B4-BE49-F238E27FC236}">
                <a16:creationId xmlns:a16="http://schemas.microsoft.com/office/drawing/2014/main" id="{37728806-0847-D546-90DE-F4D94660F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FE59A6F-673F-934F-9A29-E99D11B5305C}"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a:extLst>
              <a:ext uri="{FF2B5EF4-FFF2-40B4-BE49-F238E27FC236}">
                <a16:creationId xmlns:a16="http://schemas.microsoft.com/office/drawing/2014/main" id="{D56461A2-7D4D-BC43-93A1-88D1D5567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a:extLst>
              <a:ext uri="{FF2B5EF4-FFF2-40B4-BE49-F238E27FC236}">
                <a16:creationId xmlns:a16="http://schemas.microsoft.com/office/drawing/2014/main" id="{14E981B4-8089-BE42-AF37-DFF58C21E5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5" name="灯片编号占位符 3">
            <a:extLst>
              <a:ext uri="{FF2B5EF4-FFF2-40B4-BE49-F238E27FC236}">
                <a16:creationId xmlns:a16="http://schemas.microsoft.com/office/drawing/2014/main" id="{4FCFD12E-EBF5-7B43-95E0-9AAA413E2D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689AE5B-4F89-B24D-A65C-E2EB729423D3}" type="slidenum">
              <a:rPr lang="zh-CN" altLang="en-US" smtClean="0"/>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a:extLst>
              <a:ext uri="{FF2B5EF4-FFF2-40B4-BE49-F238E27FC236}">
                <a16:creationId xmlns:a16="http://schemas.microsoft.com/office/drawing/2014/main" id="{D2CBE470-B313-B440-A051-E0886A1D8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a:extLst>
              <a:ext uri="{FF2B5EF4-FFF2-40B4-BE49-F238E27FC236}">
                <a16:creationId xmlns:a16="http://schemas.microsoft.com/office/drawing/2014/main" id="{965D44B4-FDFB-3446-95FB-3F3A8D65F3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0723" name="灯片编号占位符 3">
            <a:extLst>
              <a:ext uri="{FF2B5EF4-FFF2-40B4-BE49-F238E27FC236}">
                <a16:creationId xmlns:a16="http://schemas.microsoft.com/office/drawing/2014/main" id="{E66B3BCC-BE3E-6D4E-B65D-28D8C70482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108F33E-0FB5-1F40-A836-74D7F7593518}" type="slidenum">
              <a:rPr lang="zh-CN" altLang="en-US" smtClean="0"/>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a:extLst>
              <a:ext uri="{FF2B5EF4-FFF2-40B4-BE49-F238E27FC236}">
                <a16:creationId xmlns:a16="http://schemas.microsoft.com/office/drawing/2014/main" id="{D78F1D42-0B5F-334D-B436-9D8EEB0007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a:extLst>
              <a:ext uri="{FF2B5EF4-FFF2-40B4-BE49-F238E27FC236}">
                <a16:creationId xmlns:a16="http://schemas.microsoft.com/office/drawing/2014/main" id="{0EA8A726-DD43-F741-ADB5-05613F133A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771" name="灯片编号占位符 3">
            <a:extLst>
              <a:ext uri="{FF2B5EF4-FFF2-40B4-BE49-F238E27FC236}">
                <a16:creationId xmlns:a16="http://schemas.microsoft.com/office/drawing/2014/main" id="{F47D77A1-9315-DD4E-A1C3-E65F7F5060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06FE95E-7277-434A-A44F-F29BD792E17A}"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a:extLst>
              <a:ext uri="{FF2B5EF4-FFF2-40B4-BE49-F238E27FC236}">
                <a16:creationId xmlns:a16="http://schemas.microsoft.com/office/drawing/2014/main" id="{DAB78DB9-CF96-2A4C-B593-0B0A2D8786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a:extLst>
              <a:ext uri="{FF2B5EF4-FFF2-40B4-BE49-F238E27FC236}">
                <a16:creationId xmlns:a16="http://schemas.microsoft.com/office/drawing/2014/main" id="{5FD1AA17-C4EF-674F-AA5B-03ECACABB0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819" name="灯片编号占位符 3">
            <a:extLst>
              <a:ext uri="{FF2B5EF4-FFF2-40B4-BE49-F238E27FC236}">
                <a16:creationId xmlns:a16="http://schemas.microsoft.com/office/drawing/2014/main" id="{24A7E649-157C-E04F-A7EA-668D062726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F9BFFE7-C85B-1A4D-862E-C8691A150AC4}" type="slidenum">
              <a:rPr lang="zh-CN" altLang="en-US" smtClean="0"/>
              <a:pPr/>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a:extLst>
              <a:ext uri="{FF2B5EF4-FFF2-40B4-BE49-F238E27FC236}">
                <a16:creationId xmlns:a16="http://schemas.microsoft.com/office/drawing/2014/main" id="{0247AE4F-FFA7-E042-810E-F0AED91900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备注占位符 2">
            <a:extLst>
              <a:ext uri="{FF2B5EF4-FFF2-40B4-BE49-F238E27FC236}">
                <a16:creationId xmlns:a16="http://schemas.microsoft.com/office/drawing/2014/main" id="{190088A9-F8FF-954F-87EE-DED00AD21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867" name="灯片编号占位符 3">
            <a:extLst>
              <a:ext uri="{FF2B5EF4-FFF2-40B4-BE49-F238E27FC236}">
                <a16:creationId xmlns:a16="http://schemas.microsoft.com/office/drawing/2014/main" id="{59BA1BD5-13DD-4B45-89B2-653321F4C4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3A15087-CDCC-B14A-807C-7E6632D95830}" type="slidenum">
              <a:rPr lang="zh-CN" altLang="en-US" smtClean="0"/>
              <a:pPr/>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a:extLst>
              <a:ext uri="{FF2B5EF4-FFF2-40B4-BE49-F238E27FC236}">
                <a16:creationId xmlns:a16="http://schemas.microsoft.com/office/drawing/2014/main" id="{905F0335-982C-6046-A7B0-84C65791DD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备注占位符 2">
            <a:extLst>
              <a:ext uri="{FF2B5EF4-FFF2-40B4-BE49-F238E27FC236}">
                <a16:creationId xmlns:a16="http://schemas.microsoft.com/office/drawing/2014/main" id="{7B00AA8D-6E37-8D48-87BC-E13BD6A47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915" name="灯片编号占位符 3">
            <a:extLst>
              <a:ext uri="{FF2B5EF4-FFF2-40B4-BE49-F238E27FC236}">
                <a16:creationId xmlns:a16="http://schemas.microsoft.com/office/drawing/2014/main" id="{2049E92C-BF72-854B-97FF-9362A761B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6700A0-D7A4-5741-901E-C01E494A6543}" type="slidenum">
              <a:rPr lang="zh-CN" altLang="en-US" smtClean="0"/>
              <a:pPr/>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a:extLst>
              <a:ext uri="{FF2B5EF4-FFF2-40B4-BE49-F238E27FC236}">
                <a16:creationId xmlns:a16="http://schemas.microsoft.com/office/drawing/2014/main" id="{9DDF204C-3EAC-2B46-BA51-2BF242ADB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备注占位符 2">
            <a:extLst>
              <a:ext uri="{FF2B5EF4-FFF2-40B4-BE49-F238E27FC236}">
                <a16:creationId xmlns:a16="http://schemas.microsoft.com/office/drawing/2014/main" id="{F1053AAD-8740-664D-A92E-E40611DDE2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63" name="灯片编号占位符 3">
            <a:extLst>
              <a:ext uri="{FF2B5EF4-FFF2-40B4-BE49-F238E27FC236}">
                <a16:creationId xmlns:a16="http://schemas.microsoft.com/office/drawing/2014/main" id="{59E39E7F-C12C-5343-9299-0AA78F2CED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6A27779-0D3E-AE4B-B65C-4A8D642DCD85}" type="slidenum">
              <a:rPr lang="zh-CN" altLang="en-US" smtClean="0"/>
              <a:pPr/>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a:extLst>
              <a:ext uri="{FF2B5EF4-FFF2-40B4-BE49-F238E27FC236}">
                <a16:creationId xmlns:a16="http://schemas.microsoft.com/office/drawing/2014/main" id="{76A1457C-B94E-F94F-AE85-7136F88FC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备注占位符 2">
            <a:extLst>
              <a:ext uri="{FF2B5EF4-FFF2-40B4-BE49-F238E27FC236}">
                <a16:creationId xmlns:a16="http://schemas.microsoft.com/office/drawing/2014/main" id="{FB5F7032-2BFF-2F43-BE74-C268A864FB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011" name="灯片编号占位符 3">
            <a:extLst>
              <a:ext uri="{FF2B5EF4-FFF2-40B4-BE49-F238E27FC236}">
                <a16:creationId xmlns:a16="http://schemas.microsoft.com/office/drawing/2014/main" id="{79C138DF-AD3B-0B47-AE4C-928227028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684AEB-7282-4244-A1C6-6D708A1CE761}" type="slidenum">
              <a:rPr lang="zh-CN" altLang="en-US" smtClean="0"/>
              <a:pPr/>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a:extLst>
              <a:ext uri="{FF2B5EF4-FFF2-40B4-BE49-F238E27FC236}">
                <a16:creationId xmlns:a16="http://schemas.microsoft.com/office/drawing/2014/main" id="{7D7A4583-99D6-2D4D-9BD3-8F238B502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备注占位符 2">
            <a:extLst>
              <a:ext uri="{FF2B5EF4-FFF2-40B4-BE49-F238E27FC236}">
                <a16:creationId xmlns:a16="http://schemas.microsoft.com/office/drawing/2014/main" id="{447E5B3B-F3A7-9C42-8AF0-6F2EAE3BF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059" name="灯片编号占位符 3">
            <a:extLst>
              <a:ext uri="{FF2B5EF4-FFF2-40B4-BE49-F238E27FC236}">
                <a16:creationId xmlns:a16="http://schemas.microsoft.com/office/drawing/2014/main" id="{C1662A01-BECA-1240-8E73-AF32FF067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4306521-C293-BC49-80B9-5C2A6CBEAD2F}" type="slidenum">
              <a:rPr lang="zh-CN" altLang="en-US" smtClean="0"/>
              <a:pPr/>
              <a:t>25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a:extLst>
              <a:ext uri="{FF2B5EF4-FFF2-40B4-BE49-F238E27FC236}">
                <a16:creationId xmlns:a16="http://schemas.microsoft.com/office/drawing/2014/main" id="{664D66B8-F9D3-EC40-9966-C3472CBBEA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备注占位符 2">
            <a:extLst>
              <a:ext uri="{FF2B5EF4-FFF2-40B4-BE49-F238E27FC236}">
                <a16:creationId xmlns:a16="http://schemas.microsoft.com/office/drawing/2014/main" id="{A6934540-E09E-0046-ACA3-FFA3D9497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107" name="灯片编号占位符 3">
            <a:extLst>
              <a:ext uri="{FF2B5EF4-FFF2-40B4-BE49-F238E27FC236}">
                <a16:creationId xmlns:a16="http://schemas.microsoft.com/office/drawing/2014/main" id="{27ECD7CD-F8D2-AD40-A5B4-73A2BC413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54BB4A5-EBAF-964E-93C2-FE64AE28B3D1}"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a:extLst>
              <a:ext uri="{FF2B5EF4-FFF2-40B4-BE49-F238E27FC236}">
                <a16:creationId xmlns:a16="http://schemas.microsoft.com/office/drawing/2014/main" id="{095C32EE-2809-AD42-915A-E8AFB47E60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备注占位符 2">
            <a:extLst>
              <a:ext uri="{FF2B5EF4-FFF2-40B4-BE49-F238E27FC236}">
                <a16:creationId xmlns:a16="http://schemas.microsoft.com/office/drawing/2014/main" id="{F918469E-6FD4-F24D-A759-424653E4F6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二义性例子：“操作员标识由操作员姓名和密码组成，密码由</a:t>
            </a:r>
            <a:r>
              <a:rPr lang="en-US" altLang="zh-CN"/>
              <a:t>6</a:t>
            </a:r>
            <a:r>
              <a:rPr lang="zh-CN" altLang="en-US"/>
              <a:t>位数字构成。当操作员登录进系统时它被存放在注册文件中。”</a:t>
            </a:r>
          </a:p>
          <a:p>
            <a:r>
              <a:rPr lang="zh-CN" altLang="en-US"/>
              <a:t>在上面这段陈述中，“它”到底代表“密码”还是“操作员标识”，不同的人往往有不同的理解。</a:t>
            </a:r>
          </a:p>
        </p:txBody>
      </p:sp>
      <p:sp>
        <p:nvSpPr>
          <p:cNvPr id="14339" name="灯片编号占位符 3">
            <a:extLst>
              <a:ext uri="{FF2B5EF4-FFF2-40B4-BE49-F238E27FC236}">
                <a16:creationId xmlns:a16="http://schemas.microsoft.com/office/drawing/2014/main" id="{F9BE103D-30AB-394C-8EA0-885686599F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0196CC5-51A1-3643-AE5E-7DA42B5BDCE0}" type="slidenum">
              <a:rPr lang="zh-CN" altLang="en-US" smtClean="0"/>
              <a:pPr/>
              <a:t>1</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a:extLst>
              <a:ext uri="{FF2B5EF4-FFF2-40B4-BE49-F238E27FC236}">
                <a16:creationId xmlns:a16="http://schemas.microsoft.com/office/drawing/2014/main" id="{060754C7-DAA0-BC4F-8018-5A563468B2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备注占位符 2">
            <a:extLst>
              <a:ext uri="{FF2B5EF4-FFF2-40B4-BE49-F238E27FC236}">
                <a16:creationId xmlns:a16="http://schemas.microsoft.com/office/drawing/2014/main" id="{96BFB75B-F22A-5B48-94ED-9C2CC2F0AC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155" name="灯片编号占位符 3">
            <a:extLst>
              <a:ext uri="{FF2B5EF4-FFF2-40B4-BE49-F238E27FC236}">
                <a16:creationId xmlns:a16="http://schemas.microsoft.com/office/drawing/2014/main" id="{41563A94-C7E5-5345-BA1B-4DA1ECA42D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D389F05-1A90-1249-A956-E043F75E9CA4}" type="slidenum">
              <a:rPr lang="zh-CN" altLang="en-US" smtClean="0"/>
              <a:pPr/>
              <a:t>27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a:extLst>
              <a:ext uri="{FF2B5EF4-FFF2-40B4-BE49-F238E27FC236}">
                <a16:creationId xmlns:a16="http://schemas.microsoft.com/office/drawing/2014/main" id="{47AA9AA1-D02E-D049-B841-2ACECC4CB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备注占位符 2">
            <a:extLst>
              <a:ext uri="{FF2B5EF4-FFF2-40B4-BE49-F238E27FC236}">
                <a16:creationId xmlns:a16="http://schemas.microsoft.com/office/drawing/2014/main" id="{68FD8A5B-1D39-7246-A049-6055D126E7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03" name="灯片编号占位符 3">
            <a:extLst>
              <a:ext uri="{FF2B5EF4-FFF2-40B4-BE49-F238E27FC236}">
                <a16:creationId xmlns:a16="http://schemas.microsoft.com/office/drawing/2014/main" id="{808C60E6-CCE7-4C44-8F18-E16E355E4A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EEC480-7A3C-4E45-847B-C35BA56EA09C}" type="slidenum">
              <a:rPr lang="zh-CN" altLang="en-US" smtClean="0"/>
              <a:pPr/>
              <a:t>28</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a:extLst>
              <a:ext uri="{FF2B5EF4-FFF2-40B4-BE49-F238E27FC236}">
                <a16:creationId xmlns:a16="http://schemas.microsoft.com/office/drawing/2014/main" id="{D9BAA491-65C4-E74F-B98D-46BFFA538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备注占位符 2">
            <a:extLst>
              <a:ext uri="{FF2B5EF4-FFF2-40B4-BE49-F238E27FC236}">
                <a16:creationId xmlns:a16="http://schemas.microsoft.com/office/drawing/2014/main" id="{457BCBFC-FE4D-914B-B149-F792C9A9C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53251" name="灯片编号占位符 3">
            <a:extLst>
              <a:ext uri="{FF2B5EF4-FFF2-40B4-BE49-F238E27FC236}">
                <a16:creationId xmlns:a16="http://schemas.microsoft.com/office/drawing/2014/main" id="{417466DF-6DF2-4345-BF20-DEF6EDCC9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11E163C-148B-3F45-9DA7-57303C683189}" type="slidenum">
              <a:rPr lang="zh-CN" altLang="en-US" smtClean="0"/>
              <a:pPr/>
              <a:t>54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a:extLst>
              <a:ext uri="{FF2B5EF4-FFF2-40B4-BE49-F238E27FC236}">
                <a16:creationId xmlns:a16="http://schemas.microsoft.com/office/drawing/2014/main" id="{A6BA1288-CE65-AC49-BDCF-B330135AE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备注占位符 2">
            <a:extLst>
              <a:ext uri="{FF2B5EF4-FFF2-40B4-BE49-F238E27FC236}">
                <a16:creationId xmlns:a16="http://schemas.microsoft.com/office/drawing/2014/main" id="{3F004AC4-FA95-874E-95E1-C3083A94A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299" name="灯片编号占位符 3">
            <a:extLst>
              <a:ext uri="{FF2B5EF4-FFF2-40B4-BE49-F238E27FC236}">
                <a16:creationId xmlns:a16="http://schemas.microsoft.com/office/drawing/2014/main" id="{0A0ACC1B-246D-B945-A739-E54ECCFF7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1655EC9-9B4B-884A-BB14-ACCE19C77A82}" type="slidenum">
              <a:rPr lang="zh-CN" altLang="en-US" smtClean="0"/>
              <a:pPr/>
              <a:t>55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a:extLst>
              <a:ext uri="{FF2B5EF4-FFF2-40B4-BE49-F238E27FC236}">
                <a16:creationId xmlns:a16="http://schemas.microsoft.com/office/drawing/2014/main" id="{531A1CAA-9996-4842-844F-14E35B911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备注占位符 2">
            <a:extLst>
              <a:ext uri="{FF2B5EF4-FFF2-40B4-BE49-F238E27FC236}">
                <a16:creationId xmlns:a16="http://schemas.microsoft.com/office/drawing/2014/main" id="{ADF99B5B-1236-F841-A960-018FB69FDD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347" name="灯片编号占位符 3">
            <a:extLst>
              <a:ext uri="{FF2B5EF4-FFF2-40B4-BE49-F238E27FC236}">
                <a16:creationId xmlns:a16="http://schemas.microsoft.com/office/drawing/2014/main" id="{38EA798C-CB03-1447-A8A0-26916BAFD7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7ED3578-EED5-7847-9C6D-A516832373E5}" type="slidenum">
              <a:rPr lang="zh-CN" altLang="en-US" smtClean="0"/>
              <a:pPr/>
              <a:t>56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a:extLst>
              <a:ext uri="{FF2B5EF4-FFF2-40B4-BE49-F238E27FC236}">
                <a16:creationId xmlns:a16="http://schemas.microsoft.com/office/drawing/2014/main" id="{A6556491-D710-544C-82C8-206A5AFB8B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备注占位符 2">
            <a:extLst>
              <a:ext uri="{FF2B5EF4-FFF2-40B4-BE49-F238E27FC236}">
                <a16:creationId xmlns:a16="http://schemas.microsoft.com/office/drawing/2014/main" id="{99469440-01B8-5C4B-9DB9-248E843203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395" name="灯片编号占位符 3">
            <a:extLst>
              <a:ext uri="{FF2B5EF4-FFF2-40B4-BE49-F238E27FC236}">
                <a16:creationId xmlns:a16="http://schemas.microsoft.com/office/drawing/2014/main" id="{A29E5D60-26D2-3942-983E-0138900C80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FD8840-2EBC-8C4F-82B0-754B1581A4C0}" type="slidenum">
              <a:rPr lang="zh-CN" altLang="en-US" smtClean="0"/>
              <a:pPr/>
              <a:t>59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a:extLst>
              <a:ext uri="{FF2B5EF4-FFF2-40B4-BE49-F238E27FC236}">
                <a16:creationId xmlns:a16="http://schemas.microsoft.com/office/drawing/2014/main" id="{B95D7270-212A-6646-AC0C-3F6466B9DC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备注占位符 2">
            <a:extLst>
              <a:ext uri="{FF2B5EF4-FFF2-40B4-BE49-F238E27FC236}">
                <a16:creationId xmlns:a16="http://schemas.microsoft.com/office/drawing/2014/main" id="{C45FB9F8-4AF3-A346-8ED1-629D0A136E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43" name="灯片编号占位符 3">
            <a:extLst>
              <a:ext uri="{FF2B5EF4-FFF2-40B4-BE49-F238E27FC236}">
                <a16:creationId xmlns:a16="http://schemas.microsoft.com/office/drawing/2014/main" id="{290E7DC0-2D90-DA47-8A33-68D0DAB3D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FCDECE2-85F7-1742-B331-8900649604F1}" type="slidenum">
              <a:rPr lang="zh-CN" altLang="en-US" smtClean="0"/>
              <a:pPr/>
              <a:t>61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a:extLst>
              <a:ext uri="{FF2B5EF4-FFF2-40B4-BE49-F238E27FC236}">
                <a16:creationId xmlns:a16="http://schemas.microsoft.com/office/drawing/2014/main" id="{6B59B073-863D-B549-9868-948C31A1D3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备注占位符 2">
            <a:extLst>
              <a:ext uri="{FF2B5EF4-FFF2-40B4-BE49-F238E27FC236}">
                <a16:creationId xmlns:a16="http://schemas.microsoft.com/office/drawing/2014/main" id="{2A6BA5EC-3013-DB48-8908-EDE0C3051A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1" name="灯片编号占位符 3">
            <a:extLst>
              <a:ext uri="{FF2B5EF4-FFF2-40B4-BE49-F238E27FC236}">
                <a16:creationId xmlns:a16="http://schemas.microsoft.com/office/drawing/2014/main" id="{D567E6CF-E761-E540-816C-03B43C33BD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2D6C30F-82D0-B24F-AAE9-F0340A1C612D}" type="slidenum">
              <a:rPr lang="zh-CN" altLang="en-US" smtClean="0"/>
              <a:pPr/>
              <a:t>64</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a:extLst>
              <a:ext uri="{FF2B5EF4-FFF2-40B4-BE49-F238E27FC236}">
                <a16:creationId xmlns:a16="http://schemas.microsoft.com/office/drawing/2014/main" id="{DA1B1A2A-BB80-7042-AB4B-EC08E275C2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备注占位符 2">
            <a:extLst>
              <a:ext uri="{FF2B5EF4-FFF2-40B4-BE49-F238E27FC236}">
                <a16:creationId xmlns:a16="http://schemas.microsoft.com/office/drawing/2014/main" id="{7D48BC6B-A8C6-284E-86E2-94DFBBDD1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39" name="灯片编号占位符 3">
            <a:extLst>
              <a:ext uri="{FF2B5EF4-FFF2-40B4-BE49-F238E27FC236}">
                <a16:creationId xmlns:a16="http://schemas.microsoft.com/office/drawing/2014/main" id="{14575072-DC9F-7942-9498-6F00FD1F51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E449E1-E9FC-E444-951B-2CAFAD495BBA}" type="slidenum">
              <a:rPr lang="zh-CN" altLang="en-US" smtClean="0"/>
              <a:pPr/>
              <a:t>65</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a:extLst>
              <a:ext uri="{FF2B5EF4-FFF2-40B4-BE49-F238E27FC236}">
                <a16:creationId xmlns:a16="http://schemas.microsoft.com/office/drawing/2014/main" id="{0547C3DA-15CA-A840-89B1-5F0102022B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备注占位符 2">
            <a:extLst>
              <a:ext uri="{FF2B5EF4-FFF2-40B4-BE49-F238E27FC236}">
                <a16:creationId xmlns:a16="http://schemas.microsoft.com/office/drawing/2014/main" id="{D56B0D1F-19BE-A141-A694-80A09F20C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587" name="灯片编号占位符 3">
            <a:extLst>
              <a:ext uri="{FF2B5EF4-FFF2-40B4-BE49-F238E27FC236}">
                <a16:creationId xmlns:a16="http://schemas.microsoft.com/office/drawing/2014/main" id="{0223E665-D37E-9343-BEAF-7B2DF5E3B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92A0DF-7B62-D047-AC8D-5905F5CCC935}" type="slidenum">
              <a:rPr lang="zh-CN" altLang="en-US" smtClean="0"/>
              <a:pPr/>
              <a:t>68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a:extLst>
              <a:ext uri="{FF2B5EF4-FFF2-40B4-BE49-F238E27FC236}">
                <a16:creationId xmlns:a16="http://schemas.microsoft.com/office/drawing/2014/main" id="{84AF7700-649C-1747-BBA2-91C4B86423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备注占位符 2">
            <a:extLst>
              <a:ext uri="{FF2B5EF4-FFF2-40B4-BE49-F238E27FC236}">
                <a16:creationId xmlns:a16="http://schemas.microsoft.com/office/drawing/2014/main" id="{4A949954-C563-7C46-AB16-39A4BC4A5C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6387" name="灯片编号占位符 3">
            <a:extLst>
              <a:ext uri="{FF2B5EF4-FFF2-40B4-BE49-F238E27FC236}">
                <a16:creationId xmlns:a16="http://schemas.microsoft.com/office/drawing/2014/main" id="{BE4211AF-1BE2-4A4A-8D78-E4CC61E1D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E57F69C-AEB6-394F-B6F4-D6AA5013ABB4}" type="slidenum">
              <a:rPr lang="zh-CN" altLang="en-US" smtClean="0"/>
              <a:pPr/>
              <a:t>2</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a:extLst>
              <a:ext uri="{FF2B5EF4-FFF2-40B4-BE49-F238E27FC236}">
                <a16:creationId xmlns:a16="http://schemas.microsoft.com/office/drawing/2014/main" id="{D9F26C13-83BD-1E41-AED9-57C8BCB7C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a:extLst>
              <a:ext uri="{FF2B5EF4-FFF2-40B4-BE49-F238E27FC236}">
                <a16:creationId xmlns:a16="http://schemas.microsoft.com/office/drawing/2014/main" id="{D4EBBD66-CDE6-CA44-9D1A-9C906BD1A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635" name="灯片编号占位符 3">
            <a:extLst>
              <a:ext uri="{FF2B5EF4-FFF2-40B4-BE49-F238E27FC236}">
                <a16:creationId xmlns:a16="http://schemas.microsoft.com/office/drawing/2014/main" id="{D384A900-668E-1346-93D1-27FC93C4F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1469C6-B68C-6840-8F88-13990F1078D6}" type="slidenum">
              <a:rPr lang="zh-CN" altLang="en-US" smtClean="0"/>
              <a:pPr/>
              <a:t>69</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a:extLst>
              <a:ext uri="{FF2B5EF4-FFF2-40B4-BE49-F238E27FC236}">
                <a16:creationId xmlns:a16="http://schemas.microsoft.com/office/drawing/2014/main" id="{3B0CA428-E5FE-7F49-9422-B61EFDF7A8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备注占位符 2">
            <a:extLst>
              <a:ext uri="{FF2B5EF4-FFF2-40B4-BE49-F238E27FC236}">
                <a16:creationId xmlns:a16="http://schemas.microsoft.com/office/drawing/2014/main" id="{B9FEC316-D7AA-004F-B917-CCEF34CEF3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从表可以看出，只要行李重量不超过</a:t>
            </a:r>
            <a:r>
              <a:rPr lang="en-US" altLang="zh-CN"/>
              <a:t>30kg</a:t>
            </a:r>
            <a:r>
              <a:rPr lang="zh-CN" altLang="en-US"/>
              <a:t>，不论这位乘客持有何种机票，是中国人还是外国人，是残疾人还是正常人，一律免收行李费，这就是表右部第一列</a:t>
            </a:r>
            <a:r>
              <a:rPr lang="en-US" altLang="zh-CN"/>
              <a:t>(</a:t>
            </a:r>
            <a:r>
              <a:rPr lang="zh-CN" altLang="en-US"/>
              <a:t>规则</a:t>
            </a:r>
            <a:r>
              <a:rPr lang="en-US" altLang="zh-CN"/>
              <a:t>1)</a:t>
            </a:r>
            <a:r>
              <a:rPr lang="zh-CN" altLang="en-US"/>
              <a:t>表示的内容。当行李重量超过</a:t>
            </a:r>
            <a:r>
              <a:rPr lang="en-US" altLang="zh-CN"/>
              <a:t>30kg</a:t>
            </a:r>
            <a:r>
              <a:rPr lang="zh-CN" altLang="en-US"/>
              <a:t>时，根据乘客机票的等级、乘客国籍及是否残疾人而使用不同算法计算行李费，这就是从规则</a:t>
            </a:r>
            <a:r>
              <a:rPr lang="en-US" altLang="zh-CN"/>
              <a:t>2</a:t>
            </a:r>
            <a:r>
              <a:rPr lang="zh-CN" altLang="en-US"/>
              <a:t>到规则</a:t>
            </a:r>
            <a:r>
              <a:rPr lang="en-US" altLang="zh-CN"/>
              <a:t>9</a:t>
            </a:r>
            <a:r>
              <a:rPr lang="zh-CN" altLang="en-US"/>
              <a:t>所表示的内容。</a:t>
            </a:r>
          </a:p>
          <a:p>
            <a:r>
              <a:rPr lang="zh-CN" altLang="en-US"/>
              <a:t>从上面这个例子可以看出，判定表能够简洁而又无歧义地描述处理规则。</a:t>
            </a:r>
          </a:p>
        </p:txBody>
      </p:sp>
      <p:sp>
        <p:nvSpPr>
          <p:cNvPr id="71683" name="灯片编号占位符 3">
            <a:extLst>
              <a:ext uri="{FF2B5EF4-FFF2-40B4-BE49-F238E27FC236}">
                <a16:creationId xmlns:a16="http://schemas.microsoft.com/office/drawing/2014/main" id="{8EF41AAA-3020-D54A-B6DC-F88F027FC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BF91C9F-1E79-CC40-8F06-8F37FEDB83C8}" type="slidenum">
              <a:rPr lang="zh-CN" altLang="en-US" smtClean="0"/>
              <a:pPr/>
              <a:t>70</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a:extLst>
              <a:ext uri="{FF2B5EF4-FFF2-40B4-BE49-F238E27FC236}">
                <a16:creationId xmlns:a16="http://schemas.microsoft.com/office/drawing/2014/main" id="{709C4F2C-F954-2E4D-A10B-291FB1D2F5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备注占位符 2">
            <a:extLst>
              <a:ext uri="{FF2B5EF4-FFF2-40B4-BE49-F238E27FC236}">
                <a16:creationId xmlns:a16="http://schemas.microsoft.com/office/drawing/2014/main" id="{8FB42EE2-80E3-514A-865C-A1FE0EDA47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731" name="灯片编号占位符 3">
            <a:extLst>
              <a:ext uri="{FF2B5EF4-FFF2-40B4-BE49-F238E27FC236}">
                <a16:creationId xmlns:a16="http://schemas.microsoft.com/office/drawing/2014/main" id="{8570385A-B21D-0E41-B79A-4C92C3A2F2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35F6CA-4C35-B54E-B881-CF23E06F6DA1}" type="slidenum">
              <a:rPr lang="zh-CN" altLang="en-US" smtClean="0"/>
              <a:pPr/>
              <a:t>71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a:extLst>
              <a:ext uri="{FF2B5EF4-FFF2-40B4-BE49-F238E27FC236}">
                <a16:creationId xmlns:a16="http://schemas.microsoft.com/office/drawing/2014/main" id="{E75DDDD8-27CD-D545-8688-E45C0CD63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备注占位符 2">
            <a:extLst>
              <a:ext uri="{FF2B5EF4-FFF2-40B4-BE49-F238E27FC236}">
                <a16:creationId xmlns:a16="http://schemas.microsoft.com/office/drawing/2014/main" id="{15D1E133-C843-624D-B7C4-D8A308423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779" name="灯片编号占位符 3">
            <a:extLst>
              <a:ext uri="{FF2B5EF4-FFF2-40B4-BE49-F238E27FC236}">
                <a16:creationId xmlns:a16="http://schemas.microsoft.com/office/drawing/2014/main" id="{52672A8D-2864-604E-99D3-017E48FF92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D43017-2DC0-554C-B2AC-BBC47A330117}" type="slidenum">
              <a:rPr lang="zh-CN" altLang="en-US" smtClean="0"/>
              <a:pPr/>
              <a:t>73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a:extLst>
              <a:ext uri="{FF2B5EF4-FFF2-40B4-BE49-F238E27FC236}">
                <a16:creationId xmlns:a16="http://schemas.microsoft.com/office/drawing/2014/main" id="{3E2FC58B-D679-3442-93CC-C3343F1D1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备注占位符 2">
            <a:extLst>
              <a:ext uri="{FF2B5EF4-FFF2-40B4-BE49-F238E27FC236}">
                <a16:creationId xmlns:a16="http://schemas.microsoft.com/office/drawing/2014/main" id="{6831DAE9-F75B-EB44-A9E7-5E4F2925D6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7827" name="灯片编号占位符 3">
            <a:extLst>
              <a:ext uri="{FF2B5EF4-FFF2-40B4-BE49-F238E27FC236}">
                <a16:creationId xmlns:a16="http://schemas.microsoft.com/office/drawing/2014/main" id="{7299C790-6AC0-CE42-AE2D-407A0F89A5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A70CF28-2F5E-1F40-93F7-5BD45838D51D}" type="slidenum">
              <a:rPr lang="zh-CN" altLang="en-US" smtClean="0"/>
              <a:pPr/>
              <a:t>76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a:extLst>
              <a:ext uri="{FF2B5EF4-FFF2-40B4-BE49-F238E27FC236}">
                <a16:creationId xmlns:a16="http://schemas.microsoft.com/office/drawing/2014/main" id="{25A6D835-1BE7-4C4B-BBA9-DC10E6458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备注占位符 2">
            <a:extLst>
              <a:ext uri="{FF2B5EF4-FFF2-40B4-BE49-F238E27FC236}">
                <a16:creationId xmlns:a16="http://schemas.microsoft.com/office/drawing/2014/main" id="{6B2636F9-8E7E-C040-856E-440BC03F22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79875" name="灯片编号占位符 3">
            <a:extLst>
              <a:ext uri="{FF2B5EF4-FFF2-40B4-BE49-F238E27FC236}">
                <a16:creationId xmlns:a16="http://schemas.microsoft.com/office/drawing/2014/main" id="{F392A735-0139-F843-8FC9-BF02CCDE61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4FB0A4B-4B0A-C24C-B086-EA8E4740C002}" type="slidenum">
              <a:rPr lang="zh-CN" altLang="en-US" smtClean="0"/>
              <a:pPr/>
              <a:t>79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a:extLst>
              <a:ext uri="{FF2B5EF4-FFF2-40B4-BE49-F238E27FC236}">
                <a16:creationId xmlns:a16="http://schemas.microsoft.com/office/drawing/2014/main" id="{3C5B0586-B883-AF47-82E3-A5DECD2CBF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备注占位符 2">
            <a:extLst>
              <a:ext uri="{FF2B5EF4-FFF2-40B4-BE49-F238E27FC236}">
                <a16:creationId xmlns:a16="http://schemas.microsoft.com/office/drawing/2014/main" id="{D62B23DC-F10C-294F-BB51-041D7F16A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23" name="灯片编号占位符 3">
            <a:extLst>
              <a:ext uri="{FF2B5EF4-FFF2-40B4-BE49-F238E27FC236}">
                <a16:creationId xmlns:a16="http://schemas.microsoft.com/office/drawing/2014/main" id="{E1E23BC2-3E8C-4947-9409-0A3CA7AB7B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08D8D6-A028-5946-B841-4AC6906D5DA7}" type="slidenum">
              <a:rPr lang="zh-CN" altLang="en-US" smtClean="0"/>
              <a:pPr/>
              <a:t>80</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a:extLst>
              <a:ext uri="{FF2B5EF4-FFF2-40B4-BE49-F238E27FC236}">
                <a16:creationId xmlns:a16="http://schemas.microsoft.com/office/drawing/2014/main" id="{F1E28061-548D-8B40-A313-B2CB11C7A1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备注占位符 2">
            <a:extLst>
              <a:ext uri="{FF2B5EF4-FFF2-40B4-BE49-F238E27FC236}">
                <a16:creationId xmlns:a16="http://schemas.microsoft.com/office/drawing/2014/main" id="{E20016EE-24EA-2647-9DDF-730BEA2F91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971" name="灯片编号占位符 3">
            <a:extLst>
              <a:ext uri="{FF2B5EF4-FFF2-40B4-BE49-F238E27FC236}">
                <a16:creationId xmlns:a16="http://schemas.microsoft.com/office/drawing/2014/main" id="{8782BFBF-B545-384A-A727-0B892310E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F217C3-22CB-F741-93D1-CE8D6C17895A}" type="slidenum">
              <a:rPr lang="zh-CN" altLang="en-US" smtClean="0"/>
              <a:pPr/>
              <a:t>82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a:extLst>
              <a:ext uri="{FF2B5EF4-FFF2-40B4-BE49-F238E27FC236}">
                <a16:creationId xmlns:a16="http://schemas.microsoft.com/office/drawing/2014/main" id="{FE7C0514-53A1-4F42-8636-631856D95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备注占位符 2">
            <a:extLst>
              <a:ext uri="{FF2B5EF4-FFF2-40B4-BE49-F238E27FC236}">
                <a16:creationId xmlns:a16="http://schemas.microsoft.com/office/drawing/2014/main" id="{8C5805FC-87E6-DA45-9E5A-B20717737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019" name="灯片编号占位符 3">
            <a:extLst>
              <a:ext uri="{FF2B5EF4-FFF2-40B4-BE49-F238E27FC236}">
                <a16:creationId xmlns:a16="http://schemas.microsoft.com/office/drawing/2014/main" id="{14135E31-B5D2-F54C-867B-A198DEFD92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F3B3F69-0735-594A-B97C-6800B0BBEC12}" type="slidenum">
              <a:rPr lang="zh-CN" altLang="en-US" smtClean="0"/>
              <a:pPr/>
              <a:t>83</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a:extLst>
              <a:ext uri="{FF2B5EF4-FFF2-40B4-BE49-F238E27FC236}">
                <a16:creationId xmlns:a16="http://schemas.microsoft.com/office/drawing/2014/main" id="{3232592F-905C-8D48-9D83-F1EF67575E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备注占位符 2">
            <a:extLst>
              <a:ext uri="{FF2B5EF4-FFF2-40B4-BE49-F238E27FC236}">
                <a16:creationId xmlns:a16="http://schemas.microsoft.com/office/drawing/2014/main" id="{D92A0846-9A45-A04C-9B6D-213A35143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067" name="灯片编号占位符 3">
            <a:extLst>
              <a:ext uri="{FF2B5EF4-FFF2-40B4-BE49-F238E27FC236}">
                <a16:creationId xmlns:a16="http://schemas.microsoft.com/office/drawing/2014/main" id="{96800C85-E4F6-6147-B828-A520D4436F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73A5E73-99DD-DF4B-9893-99BB48997C07}" type="slidenum">
              <a:rPr lang="zh-CN" altLang="en-US" smtClean="0"/>
              <a:pPr/>
              <a:t>84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a:extLst>
              <a:ext uri="{FF2B5EF4-FFF2-40B4-BE49-F238E27FC236}">
                <a16:creationId xmlns:a16="http://schemas.microsoft.com/office/drawing/2014/main" id="{8E4808E3-D692-7A48-9551-DEA04F6C7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a:extLst>
              <a:ext uri="{FF2B5EF4-FFF2-40B4-BE49-F238E27FC236}">
                <a16:creationId xmlns:a16="http://schemas.microsoft.com/office/drawing/2014/main" id="{9570CC0E-DB5A-2443-AD24-52E4493CF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8435" name="灯片编号占位符 3">
            <a:extLst>
              <a:ext uri="{FF2B5EF4-FFF2-40B4-BE49-F238E27FC236}">
                <a16:creationId xmlns:a16="http://schemas.microsoft.com/office/drawing/2014/main" id="{CB405539-24F9-0F4A-A1A4-1D74BE2C6C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2E79225-818C-D149-B4D4-4C6E4E24EDB3}" type="slidenum">
              <a:rPr lang="zh-CN" altLang="en-US" smtClean="0"/>
              <a:pPr/>
              <a:t>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a:extLst>
              <a:ext uri="{FF2B5EF4-FFF2-40B4-BE49-F238E27FC236}">
                <a16:creationId xmlns:a16="http://schemas.microsoft.com/office/drawing/2014/main" id="{C03BF6AC-53F0-6647-AFB7-2805C72A25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备注占位符 2">
            <a:extLst>
              <a:ext uri="{FF2B5EF4-FFF2-40B4-BE49-F238E27FC236}">
                <a16:creationId xmlns:a16="http://schemas.microsoft.com/office/drawing/2014/main" id="{900F4C07-DB40-9F4D-A401-1D777A649C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0115" name="灯片编号占位符 3">
            <a:extLst>
              <a:ext uri="{FF2B5EF4-FFF2-40B4-BE49-F238E27FC236}">
                <a16:creationId xmlns:a16="http://schemas.microsoft.com/office/drawing/2014/main" id="{292C239C-7399-BF47-AA43-CA8B514A03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DF70E85-DEF3-6B4C-A870-3B861027EBDD}" type="slidenum">
              <a:rPr lang="zh-CN" altLang="en-US" smtClean="0"/>
              <a:pPr/>
              <a:t>85</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a:extLst>
              <a:ext uri="{FF2B5EF4-FFF2-40B4-BE49-F238E27FC236}">
                <a16:creationId xmlns:a16="http://schemas.microsoft.com/office/drawing/2014/main" id="{1CB51CC1-9D1F-3F48-8532-8577D00AB5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备注占位符 2">
            <a:extLst>
              <a:ext uri="{FF2B5EF4-FFF2-40B4-BE49-F238E27FC236}">
                <a16:creationId xmlns:a16="http://schemas.microsoft.com/office/drawing/2014/main" id="{972F91C3-69D2-7348-A6CE-F207E60204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163" name="灯片编号占位符 3">
            <a:extLst>
              <a:ext uri="{FF2B5EF4-FFF2-40B4-BE49-F238E27FC236}">
                <a16:creationId xmlns:a16="http://schemas.microsoft.com/office/drawing/2014/main" id="{FF181106-AF14-E543-8312-2C19EACAF3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984315E-75A3-B944-A34D-E6B4AC9E4C04}" type="slidenum">
              <a:rPr lang="zh-CN" altLang="en-US" smtClean="0"/>
              <a:pPr/>
              <a:t>86</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a:extLst>
              <a:ext uri="{FF2B5EF4-FFF2-40B4-BE49-F238E27FC236}">
                <a16:creationId xmlns:a16="http://schemas.microsoft.com/office/drawing/2014/main" id="{093AF52A-23A6-FC4F-A626-AA7B4BF3AE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备注占位符 2">
            <a:extLst>
              <a:ext uri="{FF2B5EF4-FFF2-40B4-BE49-F238E27FC236}">
                <a16:creationId xmlns:a16="http://schemas.microsoft.com/office/drawing/2014/main" id="{A9C87554-21DF-4142-83A1-7E982B5AD5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211" name="灯片编号占位符 3">
            <a:extLst>
              <a:ext uri="{FF2B5EF4-FFF2-40B4-BE49-F238E27FC236}">
                <a16:creationId xmlns:a16="http://schemas.microsoft.com/office/drawing/2014/main" id="{C06644EA-6D90-CA46-BF57-3C00241506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9098E88-BA9A-1349-9E4E-D86D9A60A667}" type="slidenum">
              <a:rPr lang="zh-CN" altLang="en-US" smtClean="0"/>
              <a:pPr/>
              <a:t>87</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a:extLst>
              <a:ext uri="{FF2B5EF4-FFF2-40B4-BE49-F238E27FC236}">
                <a16:creationId xmlns:a16="http://schemas.microsoft.com/office/drawing/2014/main" id="{D015016F-7854-1E48-A99F-53C152180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备注占位符 2">
            <a:extLst>
              <a:ext uri="{FF2B5EF4-FFF2-40B4-BE49-F238E27FC236}">
                <a16:creationId xmlns:a16="http://schemas.microsoft.com/office/drawing/2014/main" id="{07EA91E0-D6E5-DF46-AAC8-1A85BAB048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第二步是分析确定在输入数据结构和输出数据结构中有对应关系的数据单元。在这个例子中哪些数据单元有对应关系呢</a:t>
            </a:r>
            <a:r>
              <a:rPr lang="en-US" altLang="zh-CN"/>
              <a:t>?</a:t>
            </a:r>
            <a:r>
              <a:rPr lang="zh-CN" altLang="en-US"/>
              <a:t>输出数据总是通过对输入数据的处理而得到的，因此在输入输出数据结构最高层次的两个单元</a:t>
            </a:r>
            <a:r>
              <a:rPr lang="en-US" altLang="zh-CN"/>
              <a:t>(</a:t>
            </a:r>
            <a:r>
              <a:rPr lang="zh-CN" altLang="en-US"/>
              <a:t>在这个例子中是“正文文件”和“输出表格”</a:t>
            </a:r>
            <a:r>
              <a:rPr lang="en-US" altLang="zh-CN"/>
              <a:t>)</a:t>
            </a:r>
            <a:r>
              <a:rPr lang="zh-CN" altLang="en-US"/>
              <a:t>总是有对应关系的。“字符串”和“串信息”也是一对有对应关系的单元。</a:t>
            </a:r>
          </a:p>
        </p:txBody>
      </p:sp>
      <p:sp>
        <p:nvSpPr>
          <p:cNvPr id="96259" name="灯片编号占位符 3">
            <a:extLst>
              <a:ext uri="{FF2B5EF4-FFF2-40B4-BE49-F238E27FC236}">
                <a16:creationId xmlns:a16="http://schemas.microsoft.com/office/drawing/2014/main" id="{2682DF8E-FA34-5048-A704-5DBFEFE5DE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F6AC0BF-7127-5342-BFE7-CEB75178EB94}" type="slidenum">
              <a:rPr lang="zh-CN" altLang="en-US" smtClean="0"/>
              <a:pPr/>
              <a:t>88</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a:extLst>
              <a:ext uri="{FF2B5EF4-FFF2-40B4-BE49-F238E27FC236}">
                <a16:creationId xmlns:a16="http://schemas.microsoft.com/office/drawing/2014/main" id="{93E6A48E-5851-0241-884F-72D4E4E55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备注占位符 2">
            <a:extLst>
              <a:ext uri="{FF2B5EF4-FFF2-40B4-BE49-F238E27FC236}">
                <a16:creationId xmlns:a16="http://schemas.microsoft.com/office/drawing/2014/main" id="{CBDB1E47-42B5-474F-96C0-1C4ED8959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第三步是从数据结构图导出程序结构图。</a:t>
            </a:r>
            <a:endParaRPr lang="en-US" altLang="zh-CN"/>
          </a:p>
          <a:p>
            <a:r>
              <a:rPr lang="zh-CN" altLang="en-US"/>
              <a:t>按照前面已经讲述过的规则，这个步骤的大致过程如下：</a:t>
            </a:r>
          </a:p>
          <a:p>
            <a:r>
              <a:rPr lang="zh-CN" altLang="en-US"/>
              <a:t>首先，在描绘程序结构的</a:t>
            </a:r>
            <a:r>
              <a:rPr lang="en-US" altLang="zh-CN"/>
              <a:t>Jackson</a:t>
            </a:r>
            <a:r>
              <a:rPr lang="zh-CN" altLang="en-US"/>
              <a:t>图的最顶层画一个处理框“统计空格”，它与“正文文件”和“输出表格”这对最顶层的数据单元相对应。但是接下来还不能立即画与另一对数据单元</a:t>
            </a:r>
            <a:r>
              <a:rPr lang="en-US" altLang="zh-CN"/>
              <a:t>(“</a:t>
            </a:r>
            <a:r>
              <a:rPr lang="zh-CN" altLang="en-US"/>
              <a:t>字符串”和“串信息”</a:t>
            </a:r>
            <a:r>
              <a:rPr lang="en-US" altLang="zh-CN"/>
              <a:t>)</a:t>
            </a:r>
            <a:r>
              <a:rPr lang="zh-CN" altLang="en-US"/>
              <a:t>相对应的处理框，因为在输出数据结构中“串信息”的上层还有“表格体”和“空格总数”两个数据单元，在程序结构图的第二层应该有与这两个单元对应的处理框</a:t>
            </a:r>
            <a:r>
              <a:rPr lang="en-US" altLang="zh-CN"/>
              <a:t>——“</a:t>
            </a:r>
            <a:r>
              <a:rPr lang="zh-CN" altLang="en-US"/>
              <a:t>程序体”和“印总数”。因此，在程序结构图的第三层才是与“字符串”和“串信息”相对应的处理框</a:t>
            </a:r>
            <a:r>
              <a:rPr lang="en-US" altLang="zh-CN"/>
              <a:t>——“</a:t>
            </a:r>
            <a:r>
              <a:rPr lang="zh-CN" altLang="en-US"/>
              <a:t>处理字符串”。在程序结构图的第四层似乎应该是和“字符串”、“字符”及“空格数”等数据单元对应的处理框“印字符串”、“分析字符”及“印空格数”，这</a:t>
            </a:r>
            <a:r>
              <a:rPr lang="en-US" altLang="zh-CN"/>
              <a:t>3</a:t>
            </a:r>
            <a:r>
              <a:rPr lang="zh-CN" altLang="en-US"/>
              <a:t>个处理是顺序执行的。但是，“字符”是重复出现的数据单元，因此“分析字符”也应该是重复执行的处理。改进的</a:t>
            </a:r>
            <a:r>
              <a:rPr lang="en-US" altLang="zh-CN"/>
              <a:t>Jackson</a:t>
            </a:r>
            <a:r>
              <a:rPr lang="zh-CN" altLang="en-US"/>
              <a:t>图规定顺序执行的处理中不允许混有重复执行或选择执行的处理，所以在“分析字符”这个处理框上面又增加了一个处理框“分析字符串”。</a:t>
            </a:r>
          </a:p>
        </p:txBody>
      </p:sp>
      <p:sp>
        <p:nvSpPr>
          <p:cNvPr id="98307" name="灯片编号占位符 3">
            <a:extLst>
              <a:ext uri="{FF2B5EF4-FFF2-40B4-BE49-F238E27FC236}">
                <a16:creationId xmlns:a16="http://schemas.microsoft.com/office/drawing/2014/main" id="{923E1F5C-CB26-2841-8C26-4F19D2CF21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54AE598-0F16-204C-8265-AF333B6360C4}" type="slidenum">
              <a:rPr lang="zh-CN" altLang="en-US" smtClean="0"/>
              <a:pPr/>
              <a:t>89</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a:extLst>
              <a:ext uri="{FF2B5EF4-FFF2-40B4-BE49-F238E27FC236}">
                <a16:creationId xmlns:a16="http://schemas.microsoft.com/office/drawing/2014/main" id="{95B60DE1-5196-494A-83B6-E146B04E3E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备注占位符 2">
            <a:extLst>
              <a:ext uri="{FF2B5EF4-FFF2-40B4-BE49-F238E27FC236}">
                <a16:creationId xmlns:a16="http://schemas.microsoft.com/office/drawing/2014/main" id="{31475032-F7D1-944D-916F-DCEF10FF5E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355" name="灯片编号占位符 3">
            <a:extLst>
              <a:ext uri="{FF2B5EF4-FFF2-40B4-BE49-F238E27FC236}">
                <a16:creationId xmlns:a16="http://schemas.microsoft.com/office/drawing/2014/main" id="{82F0CBE4-8C34-FF4C-B31A-AA5C7AF51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7D5857-C345-BA43-AA14-C361BC2720E3}" type="slidenum">
              <a:rPr lang="zh-CN" altLang="en-US" smtClean="0"/>
              <a:pPr/>
              <a:t>90</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a:extLst>
              <a:ext uri="{FF2B5EF4-FFF2-40B4-BE49-F238E27FC236}">
                <a16:creationId xmlns:a16="http://schemas.microsoft.com/office/drawing/2014/main" id="{D8971971-9703-F64A-8066-A596DBFC34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备注占位符 2">
            <a:extLst>
              <a:ext uri="{FF2B5EF4-FFF2-40B4-BE49-F238E27FC236}">
                <a16:creationId xmlns:a16="http://schemas.microsoft.com/office/drawing/2014/main" id="{7E7C6614-396A-5C41-892A-C6C79DA40D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03" name="灯片编号占位符 3">
            <a:extLst>
              <a:ext uri="{FF2B5EF4-FFF2-40B4-BE49-F238E27FC236}">
                <a16:creationId xmlns:a16="http://schemas.microsoft.com/office/drawing/2014/main" id="{ED85E49E-322C-6841-A090-B2A27D44E9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2BBBD5-003D-8C45-82E0-85DBB42F7986}" type="slidenum">
              <a:rPr lang="zh-CN" altLang="en-US" smtClean="0"/>
              <a:pPr/>
              <a:t>91</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a:extLst>
              <a:ext uri="{FF2B5EF4-FFF2-40B4-BE49-F238E27FC236}">
                <a16:creationId xmlns:a16="http://schemas.microsoft.com/office/drawing/2014/main" id="{C51518C5-F926-5447-B8EF-AC559154F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备注占位符 2">
            <a:extLst>
              <a:ext uri="{FF2B5EF4-FFF2-40B4-BE49-F238E27FC236}">
                <a16:creationId xmlns:a16="http://schemas.microsoft.com/office/drawing/2014/main" id="{9048E310-6272-5A46-B396-C6985BE28D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451" name="灯片编号占位符 3">
            <a:extLst>
              <a:ext uri="{FF2B5EF4-FFF2-40B4-BE49-F238E27FC236}">
                <a16:creationId xmlns:a16="http://schemas.microsoft.com/office/drawing/2014/main" id="{818948BF-242E-9243-8364-94A14E7D1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16CEB0D-2CD4-7D46-A4AA-001196F9CD7A}" type="slidenum">
              <a:rPr lang="zh-CN" altLang="en-US" smtClean="0"/>
              <a:pPr/>
              <a:t>92</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a:extLst>
              <a:ext uri="{FF2B5EF4-FFF2-40B4-BE49-F238E27FC236}">
                <a16:creationId xmlns:a16="http://schemas.microsoft.com/office/drawing/2014/main" id="{CB20FC5F-9EC7-2448-BBBA-7C53242504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备注占位符 2">
            <a:extLst>
              <a:ext uri="{FF2B5EF4-FFF2-40B4-BE49-F238E27FC236}">
                <a16:creationId xmlns:a16="http://schemas.microsoft.com/office/drawing/2014/main" id="{D3A39D34-9BEB-0A43-9F0C-67566AF39D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6499" name="灯片编号占位符 3">
            <a:extLst>
              <a:ext uri="{FF2B5EF4-FFF2-40B4-BE49-F238E27FC236}">
                <a16:creationId xmlns:a16="http://schemas.microsoft.com/office/drawing/2014/main" id="{BB1EEC3A-8238-594A-A88F-E9C0E1B29D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6810979-D14E-4A48-9984-A0938761A75A}" type="slidenum">
              <a:rPr lang="zh-CN" altLang="en-US" smtClean="0"/>
              <a:pPr/>
              <a:t>93</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a:extLst>
              <a:ext uri="{FF2B5EF4-FFF2-40B4-BE49-F238E27FC236}">
                <a16:creationId xmlns:a16="http://schemas.microsoft.com/office/drawing/2014/main" id="{BE23459A-06E0-0745-AA0F-8F6EE48E05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备注占位符 2">
            <a:extLst>
              <a:ext uri="{FF2B5EF4-FFF2-40B4-BE49-F238E27FC236}">
                <a16:creationId xmlns:a16="http://schemas.microsoft.com/office/drawing/2014/main" id="{131BB507-F048-7A4A-94AB-506826920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547" name="灯片编号占位符 3">
            <a:extLst>
              <a:ext uri="{FF2B5EF4-FFF2-40B4-BE49-F238E27FC236}">
                <a16:creationId xmlns:a16="http://schemas.microsoft.com/office/drawing/2014/main" id="{E3F93C48-B152-F248-BA35-B98CEBFC9F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B38ED57-308E-5047-B1D8-E3755E96FCD1}" type="slidenum">
              <a:rPr lang="zh-CN" altLang="en-US" smtClean="0"/>
              <a:pPr/>
              <a:t>94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a:extLst>
              <a:ext uri="{FF2B5EF4-FFF2-40B4-BE49-F238E27FC236}">
                <a16:creationId xmlns:a16="http://schemas.microsoft.com/office/drawing/2014/main" id="{51A48DAB-8611-D542-BDDB-6080B1127E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a:extLst>
              <a:ext uri="{FF2B5EF4-FFF2-40B4-BE49-F238E27FC236}">
                <a16:creationId xmlns:a16="http://schemas.microsoft.com/office/drawing/2014/main" id="{6F5373D3-5010-974B-8E3F-093D62F7D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83" name="灯片编号占位符 3">
            <a:extLst>
              <a:ext uri="{FF2B5EF4-FFF2-40B4-BE49-F238E27FC236}">
                <a16:creationId xmlns:a16="http://schemas.microsoft.com/office/drawing/2014/main" id="{FF792420-7B79-4B4B-912E-308547329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6F2CBF0-DEF1-7B4B-B93B-4DCA009ED0FE}" type="slidenum">
              <a:rPr lang="zh-CN" altLang="en-US" smtClean="0"/>
              <a:pPr/>
              <a:t>8</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a:extLst>
              <a:ext uri="{FF2B5EF4-FFF2-40B4-BE49-F238E27FC236}">
                <a16:creationId xmlns:a16="http://schemas.microsoft.com/office/drawing/2014/main" id="{ABCF7326-1456-7F44-BF74-99AD7092E1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备注占位符 2">
            <a:extLst>
              <a:ext uri="{FF2B5EF4-FFF2-40B4-BE49-F238E27FC236}">
                <a16:creationId xmlns:a16="http://schemas.microsoft.com/office/drawing/2014/main" id="{5BEB4FCF-4399-AC4C-BE7A-7EA163EB9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595" name="灯片编号占位符 3">
            <a:extLst>
              <a:ext uri="{FF2B5EF4-FFF2-40B4-BE49-F238E27FC236}">
                <a16:creationId xmlns:a16="http://schemas.microsoft.com/office/drawing/2014/main" id="{CD2B4629-C9C1-7844-B909-651F674813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D711C9-7CDB-B34A-B934-9A8DD62BE770}" type="slidenum">
              <a:rPr lang="zh-CN" altLang="en-US" smtClean="0"/>
              <a:pPr/>
              <a:t>95</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a:extLst>
              <a:ext uri="{FF2B5EF4-FFF2-40B4-BE49-F238E27FC236}">
                <a16:creationId xmlns:a16="http://schemas.microsoft.com/office/drawing/2014/main" id="{ADCA3B6E-97B7-BD41-B73D-3268781598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备注占位符 2">
            <a:extLst>
              <a:ext uri="{FF2B5EF4-FFF2-40B4-BE49-F238E27FC236}">
                <a16:creationId xmlns:a16="http://schemas.microsoft.com/office/drawing/2014/main" id="{A44C80DA-1549-FB48-AA80-7DD69E2A1F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a:t>
            </a:r>
            <a:r>
              <a:rPr lang="zh-CN" altLang="en-US"/>
              <a:t>为程序流程图</a:t>
            </a:r>
            <a:r>
              <a:rPr lang="en-US" altLang="zh-CN"/>
              <a:t>b</a:t>
            </a:r>
            <a:r>
              <a:rPr lang="zh-CN" altLang="en-US"/>
              <a:t>为流图</a:t>
            </a:r>
          </a:p>
        </p:txBody>
      </p:sp>
      <p:sp>
        <p:nvSpPr>
          <p:cNvPr id="112643" name="灯片编号占位符 3">
            <a:extLst>
              <a:ext uri="{FF2B5EF4-FFF2-40B4-BE49-F238E27FC236}">
                <a16:creationId xmlns:a16="http://schemas.microsoft.com/office/drawing/2014/main" id="{789FE135-7E32-4047-969F-839EC14B27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2C5719C-7397-4442-BB4C-3052405368F0}" type="slidenum">
              <a:rPr lang="zh-CN" altLang="en-US" smtClean="0"/>
              <a:pPr/>
              <a:t>96</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a:extLst>
              <a:ext uri="{FF2B5EF4-FFF2-40B4-BE49-F238E27FC236}">
                <a16:creationId xmlns:a16="http://schemas.microsoft.com/office/drawing/2014/main" id="{A9947182-1484-6F47-A61D-8251C4BBB4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备注占位符 2">
            <a:extLst>
              <a:ext uri="{FF2B5EF4-FFF2-40B4-BE49-F238E27FC236}">
                <a16:creationId xmlns:a16="http://schemas.microsoft.com/office/drawing/2014/main" id="{5B4C8F05-0E96-204A-85F5-38D12E89B8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a:t>
            </a:r>
            <a:r>
              <a:rPr lang="zh-CN" altLang="en-US"/>
              <a:t>为程序流程图</a:t>
            </a:r>
            <a:r>
              <a:rPr lang="en-US" altLang="zh-CN"/>
              <a:t>b</a:t>
            </a:r>
            <a:r>
              <a:rPr lang="zh-CN" altLang="en-US"/>
              <a:t>为流图</a:t>
            </a:r>
          </a:p>
        </p:txBody>
      </p:sp>
      <p:sp>
        <p:nvSpPr>
          <p:cNvPr id="114691" name="灯片编号占位符 3">
            <a:extLst>
              <a:ext uri="{FF2B5EF4-FFF2-40B4-BE49-F238E27FC236}">
                <a16:creationId xmlns:a16="http://schemas.microsoft.com/office/drawing/2014/main" id="{2EA723E1-E820-2C45-BED4-561FC9657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D86ADA-DEC3-6B43-86DF-34B3B6929EE3}" type="slidenum">
              <a:rPr lang="zh-CN" altLang="en-US" smtClean="0"/>
              <a:pPr/>
              <a:t>97</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a:extLst>
              <a:ext uri="{FF2B5EF4-FFF2-40B4-BE49-F238E27FC236}">
                <a16:creationId xmlns:a16="http://schemas.microsoft.com/office/drawing/2014/main" id="{510CD373-090D-3947-B781-AFA4E4F098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备注占位符 2">
            <a:extLst>
              <a:ext uri="{FF2B5EF4-FFF2-40B4-BE49-F238E27FC236}">
                <a16:creationId xmlns:a16="http://schemas.microsoft.com/office/drawing/2014/main" id="{121E768B-2524-B240-A685-5F11B263DE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a:t>
            </a:r>
            <a:r>
              <a:rPr lang="zh-CN" altLang="en-US"/>
              <a:t>为程序流程图</a:t>
            </a:r>
            <a:r>
              <a:rPr lang="en-US" altLang="zh-CN"/>
              <a:t>b</a:t>
            </a:r>
            <a:r>
              <a:rPr lang="zh-CN" altLang="en-US"/>
              <a:t>为流图</a:t>
            </a:r>
          </a:p>
        </p:txBody>
      </p:sp>
      <p:sp>
        <p:nvSpPr>
          <p:cNvPr id="116739" name="灯片编号占位符 3">
            <a:extLst>
              <a:ext uri="{FF2B5EF4-FFF2-40B4-BE49-F238E27FC236}">
                <a16:creationId xmlns:a16="http://schemas.microsoft.com/office/drawing/2014/main" id="{FA23BEF0-31EA-DC4A-B796-5492D3A71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7E00CB4-84E5-DC49-81F6-E30DC5E1BA0F}" type="slidenum">
              <a:rPr lang="zh-CN" altLang="en-US" smtClean="0"/>
              <a:pPr/>
              <a:t>98</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a:extLst>
              <a:ext uri="{FF2B5EF4-FFF2-40B4-BE49-F238E27FC236}">
                <a16:creationId xmlns:a16="http://schemas.microsoft.com/office/drawing/2014/main" id="{269B4233-4AE3-9D46-AB52-141EEBEFDF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备注占位符 2">
            <a:extLst>
              <a:ext uri="{FF2B5EF4-FFF2-40B4-BE49-F238E27FC236}">
                <a16:creationId xmlns:a16="http://schemas.microsoft.com/office/drawing/2014/main" id="{1898F6B0-5A90-4C40-829A-F9A16BCB66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a:t>
            </a:r>
            <a:r>
              <a:rPr lang="zh-CN" altLang="en-US"/>
              <a:t>为程序流程图</a:t>
            </a:r>
            <a:r>
              <a:rPr lang="en-US" altLang="zh-CN"/>
              <a:t>b</a:t>
            </a:r>
            <a:r>
              <a:rPr lang="zh-CN" altLang="en-US"/>
              <a:t>为流图</a:t>
            </a:r>
          </a:p>
        </p:txBody>
      </p:sp>
      <p:sp>
        <p:nvSpPr>
          <p:cNvPr id="118787" name="灯片编号占位符 3">
            <a:extLst>
              <a:ext uri="{FF2B5EF4-FFF2-40B4-BE49-F238E27FC236}">
                <a16:creationId xmlns:a16="http://schemas.microsoft.com/office/drawing/2014/main" id="{E94DC4AB-1AA3-E748-84D3-05F1BD415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460B77B-2316-6E44-A5FA-0B0F53C21C4D}" type="slidenum">
              <a:rPr lang="zh-CN" altLang="en-US" smtClean="0"/>
              <a:pPr/>
              <a:t>99</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a:extLst>
              <a:ext uri="{FF2B5EF4-FFF2-40B4-BE49-F238E27FC236}">
                <a16:creationId xmlns:a16="http://schemas.microsoft.com/office/drawing/2014/main" id="{7790DA5C-E321-4846-AC6A-15383957D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备注占位符 2">
            <a:extLst>
              <a:ext uri="{FF2B5EF4-FFF2-40B4-BE49-F238E27FC236}">
                <a16:creationId xmlns:a16="http://schemas.microsoft.com/office/drawing/2014/main" id="{F813402A-06BC-4F45-A210-7599FA2636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a:t>
            </a:r>
            <a:r>
              <a:rPr lang="zh-CN" altLang="en-US"/>
              <a:t>为程序流程图</a:t>
            </a:r>
            <a:r>
              <a:rPr lang="en-US" altLang="zh-CN"/>
              <a:t>b</a:t>
            </a:r>
            <a:r>
              <a:rPr lang="zh-CN" altLang="en-US"/>
              <a:t>为流图</a:t>
            </a:r>
          </a:p>
        </p:txBody>
      </p:sp>
      <p:sp>
        <p:nvSpPr>
          <p:cNvPr id="120835" name="灯片编号占位符 3">
            <a:extLst>
              <a:ext uri="{FF2B5EF4-FFF2-40B4-BE49-F238E27FC236}">
                <a16:creationId xmlns:a16="http://schemas.microsoft.com/office/drawing/2014/main" id="{B3C7C32B-0813-D544-9BDB-79CF61DCBC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B07676B-C0A2-1244-A80A-ED8BF47383BD}" type="slidenum">
              <a:rPr lang="zh-CN" altLang="en-US" smtClean="0"/>
              <a:pPr/>
              <a:t>100</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a:extLst>
              <a:ext uri="{FF2B5EF4-FFF2-40B4-BE49-F238E27FC236}">
                <a16:creationId xmlns:a16="http://schemas.microsoft.com/office/drawing/2014/main" id="{53DC210F-6AC0-7B43-9AD2-2165DDA7A0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备注占位符 2">
            <a:extLst>
              <a:ext uri="{FF2B5EF4-FFF2-40B4-BE49-F238E27FC236}">
                <a16:creationId xmlns:a16="http://schemas.microsoft.com/office/drawing/2014/main" id="{EFD86999-FE0D-C648-8EAA-4D07F5FCA2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a:t>
            </a:r>
            <a:r>
              <a:rPr lang="zh-CN" altLang="en-US"/>
              <a:t>为程序流程图</a:t>
            </a:r>
            <a:r>
              <a:rPr lang="en-US" altLang="zh-CN"/>
              <a:t>b</a:t>
            </a:r>
            <a:r>
              <a:rPr lang="zh-CN" altLang="en-US"/>
              <a:t>为流图</a:t>
            </a:r>
          </a:p>
        </p:txBody>
      </p:sp>
      <p:sp>
        <p:nvSpPr>
          <p:cNvPr id="122883" name="灯片编号占位符 3">
            <a:extLst>
              <a:ext uri="{FF2B5EF4-FFF2-40B4-BE49-F238E27FC236}">
                <a16:creationId xmlns:a16="http://schemas.microsoft.com/office/drawing/2014/main" id="{16C87003-0C43-6A4D-953F-E787EA2E57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C777657-861B-A249-B1FC-1A91F5B91984}" type="slidenum">
              <a:rPr lang="zh-CN" altLang="en-US" smtClean="0"/>
              <a:pPr/>
              <a:t>101</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a:extLst>
              <a:ext uri="{FF2B5EF4-FFF2-40B4-BE49-F238E27FC236}">
                <a16:creationId xmlns:a16="http://schemas.microsoft.com/office/drawing/2014/main" id="{BF47E8BD-FAEF-E243-A3D4-F2B18D8FD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备注占位符 2">
            <a:extLst>
              <a:ext uri="{FF2B5EF4-FFF2-40B4-BE49-F238E27FC236}">
                <a16:creationId xmlns:a16="http://schemas.microsoft.com/office/drawing/2014/main" id="{7EB16869-961A-CC43-A85B-20F617931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a:t>
            </a:r>
            <a:r>
              <a:rPr lang="zh-CN" altLang="en-US"/>
              <a:t>为程序流程图</a:t>
            </a:r>
            <a:r>
              <a:rPr lang="en-US" altLang="zh-CN"/>
              <a:t>b</a:t>
            </a:r>
            <a:r>
              <a:rPr lang="zh-CN" altLang="en-US"/>
              <a:t>为流图</a:t>
            </a:r>
          </a:p>
        </p:txBody>
      </p:sp>
      <p:sp>
        <p:nvSpPr>
          <p:cNvPr id="124931" name="灯片编号占位符 3">
            <a:extLst>
              <a:ext uri="{FF2B5EF4-FFF2-40B4-BE49-F238E27FC236}">
                <a16:creationId xmlns:a16="http://schemas.microsoft.com/office/drawing/2014/main" id="{F50E46AD-EA23-3742-B1D2-6411089DC7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9E595C-804E-AC49-9148-BB1736B49F30}" type="slidenum">
              <a:rPr lang="zh-CN" altLang="en-US" smtClean="0"/>
              <a:pPr/>
              <a:t>102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a:extLst>
              <a:ext uri="{FF2B5EF4-FFF2-40B4-BE49-F238E27FC236}">
                <a16:creationId xmlns:a16="http://schemas.microsoft.com/office/drawing/2014/main" id="{69C75D8B-8845-5545-8382-897657FFB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a:extLst>
              <a:ext uri="{FF2B5EF4-FFF2-40B4-BE49-F238E27FC236}">
                <a16:creationId xmlns:a16="http://schemas.microsoft.com/office/drawing/2014/main" id="{ABF56D66-6D4D-F64D-AB2D-D65753290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1" name="灯片编号占位符 3">
            <a:extLst>
              <a:ext uri="{FF2B5EF4-FFF2-40B4-BE49-F238E27FC236}">
                <a16:creationId xmlns:a16="http://schemas.microsoft.com/office/drawing/2014/main" id="{0A558A7C-3ADC-C541-8918-5B3EFC5B20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031630-BA8C-8D44-9B92-D0656E0D9BC1}"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a:extLst>
              <a:ext uri="{FF2B5EF4-FFF2-40B4-BE49-F238E27FC236}">
                <a16:creationId xmlns:a16="http://schemas.microsoft.com/office/drawing/2014/main" id="{1C1CB20A-1C16-C14F-8F28-0332EDB57E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a:extLst>
              <a:ext uri="{FF2B5EF4-FFF2-40B4-BE49-F238E27FC236}">
                <a16:creationId xmlns:a16="http://schemas.microsoft.com/office/drawing/2014/main" id="{71981998-9D93-964C-8CF7-52976E5FC6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79" name="灯片编号占位符 3">
            <a:extLst>
              <a:ext uri="{FF2B5EF4-FFF2-40B4-BE49-F238E27FC236}">
                <a16:creationId xmlns:a16="http://schemas.microsoft.com/office/drawing/2014/main" id="{E6EF3FD8-9CCC-4B4F-8A7F-A3D41881F4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5865E9-BA6A-5D49-A8FB-4D256DE6ABD2}"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a:extLst>
              <a:ext uri="{FF2B5EF4-FFF2-40B4-BE49-F238E27FC236}">
                <a16:creationId xmlns:a16="http://schemas.microsoft.com/office/drawing/2014/main" id="{16F3571F-3116-0D44-83C3-B5EA4431F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备注占位符 2">
            <a:extLst>
              <a:ext uri="{FF2B5EF4-FFF2-40B4-BE49-F238E27FC236}">
                <a16:creationId xmlns:a16="http://schemas.microsoft.com/office/drawing/2014/main" id="{1285F661-E173-D849-A428-01F63A79A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7" name="灯片编号占位符 3">
            <a:extLst>
              <a:ext uri="{FF2B5EF4-FFF2-40B4-BE49-F238E27FC236}">
                <a16:creationId xmlns:a16="http://schemas.microsoft.com/office/drawing/2014/main" id="{EDF46759-DED8-1D4A-98DA-C40583B71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304FB4E-9907-7849-A218-909DAAA5EE58}"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a:extLst>
              <a:ext uri="{FF2B5EF4-FFF2-40B4-BE49-F238E27FC236}">
                <a16:creationId xmlns:a16="http://schemas.microsoft.com/office/drawing/2014/main" id="{16F3571F-3116-0D44-83C3-B5EA4431F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备注占位符 2">
            <a:extLst>
              <a:ext uri="{FF2B5EF4-FFF2-40B4-BE49-F238E27FC236}">
                <a16:creationId xmlns:a16="http://schemas.microsoft.com/office/drawing/2014/main" id="{1285F661-E173-D849-A428-01F63A79A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7" name="灯片编号占位符 3">
            <a:extLst>
              <a:ext uri="{FF2B5EF4-FFF2-40B4-BE49-F238E27FC236}">
                <a16:creationId xmlns:a16="http://schemas.microsoft.com/office/drawing/2014/main" id="{EDF46759-DED8-1D4A-98DA-C40583B71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304FB4E-9907-7849-A218-909DAAA5EE58}" type="slidenum">
              <a:rPr lang="zh-CN" altLang="en-US" smtClean="0"/>
              <a:pPr/>
              <a:t>12</a:t>
            </a:fld>
            <a:endParaRPr lang="zh-CN" altLang="en-US"/>
          </a:p>
        </p:txBody>
      </p:sp>
    </p:spTree>
    <p:extLst>
      <p:ext uri="{BB962C8B-B14F-4D97-AF65-F5344CB8AC3E}">
        <p14:creationId xmlns:p14="http://schemas.microsoft.com/office/powerpoint/2010/main" val="1989042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DD32C553-140A-BD42-97A7-8A2601014F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4CB6C47E-6D4B-BA45-9B33-C8B7DAC3F48A}"/>
              </a:ext>
            </a:extLst>
          </p:cNvPr>
          <p:cNvSpPr>
            <a:spLocks noGrp="1"/>
          </p:cNvSpPr>
          <p:nvPr>
            <p:ph type="dt" sz="half" idx="10"/>
          </p:nvPr>
        </p:nvSpPr>
        <p:spPr/>
        <p:txBody>
          <a:bodyPr/>
          <a:lstStyle>
            <a:lvl1pPr>
              <a:defRPr/>
            </a:lvl1pPr>
          </a:lstStyle>
          <a:p>
            <a:pPr>
              <a:defRPr/>
            </a:pPr>
            <a:fld id="{616A7011-4171-2F4E-9390-D04364AA18D1}" type="datetime1">
              <a:rPr lang="es-ES" altLang="zh-CN"/>
              <a:pPr>
                <a:defRPr/>
              </a:pPr>
              <a:t>2/4/25</a:t>
            </a:fld>
            <a:endParaRPr lang="es-ES" altLang="zh-CN"/>
          </a:p>
        </p:txBody>
      </p:sp>
      <p:sp>
        <p:nvSpPr>
          <p:cNvPr id="6" name="4 Marcador de pie de página">
            <a:extLst>
              <a:ext uri="{FF2B5EF4-FFF2-40B4-BE49-F238E27FC236}">
                <a16:creationId xmlns:a16="http://schemas.microsoft.com/office/drawing/2014/main" id="{DD9D854C-044F-0844-973B-C000073D4FD5}"/>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114671C4-B9DA-F24B-A242-A4B623EB9C5D}"/>
              </a:ext>
            </a:extLst>
          </p:cNvPr>
          <p:cNvSpPr>
            <a:spLocks noGrp="1"/>
          </p:cNvSpPr>
          <p:nvPr>
            <p:ph type="sldNum" sz="quarter" idx="12"/>
          </p:nvPr>
        </p:nvSpPr>
        <p:spPr/>
        <p:txBody>
          <a:bodyPr/>
          <a:lstStyle>
            <a:lvl1pPr>
              <a:defRPr/>
            </a:lvl1pPr>
          </a:lstStyle>
          <a:p>
            <a:pPr>
              <a:defRPr/>
            </a:pPr>
            <a:fld id="{A3651764-16F4-5645-A42B-DC973C2A0121}" type="slidenum">
              <a:rPr lang="es-ES" altLang="zh-CN"/>
              <a:pPr>
                <a:defRPr/>
              </a:pPr>
              <a:t>‹#›</a:t>
            </a:fld>
            <a:endParaRPr lang="es-ES" altLang="zh-CN"/>
          </a:p>
        </p:txBody>
      </p:sp>
    </p:spTree>
    <p:extLst>
      <p:ext uri="{BB962C8B-B14F-4D97-AF65-F5344CB8AC3E}">
        <p14:creationId xmlns:p14="http://schemas.microsoft.com/office/powerpoint/2010/main" val="101022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CAE61119-3269-4B49-AC3C-31A6DE6065E3}"/>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FD4436ED-E65C-5C42-A7BB-ECA1CE6BC065}"/>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975C774D-AEA5-314F-9844-FE39D520B0FA}"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D0021999-A791-2341-B2F6-73DC596BDE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D88CC35-D081-7648-B627-7347F4419E29}"/>
              </a:ext>
            </a:extLst>
          </p:cNvPr>
          <p:cNvSpPr>
            <a:spLocks noGrp="1"/>
          </p:cNvSpPr>
          <p:nvPr>
            <p:ph type="dt" sz="half" idx="10"/>
          </p:nvPr>
        </p:nvSpPr>
        <p:spPr/>
        <p:txBody>
          <a:bodyPr/>
          <a:lstStyle>
            <a:lvl1pPr>
              <a:defRPr/>
            </a:lvl1pPr>
          </a:lstStyle>
          <a:p>
            <a:pPr>
              <a:defRPr/>
            </a:pPr>
            <a:fld id="{DB22E020-C0DB-B44E-8A09-501C5E106DA3}" type="datetime1">
              <a:rPr lang="es-ES" altLang="zh-CN"/>
              <a:pPr>
                <a:defRPr/>
              </a:pPr>
              <a:t>2/4/25</a:t>
            </a:fld>
            <a:endParaRPr lang="es-ES" altLang="zh-CN" dirty="0"/>
          </a:p>
        </p:txBody>
      </p:sp>
      <p:sp>
        <p:nvSpPr>
          <p:cNvPr id="8" name="4 Marcador de pie de página">
            <a:extLst>
              <a:ext uri="{FF2B5EF4-FFF2-40B4-BE49-F238E27FC236}">
                <a16:creationId xmlns:a16="http://schemas.microsoft.com/office/drawing/2014/main" id="{A6D40946-232C-3E49-BB6C-082118F462F8}"/>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16121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A65F58A2-0230-D043-B6B6-064A187B6184}"/>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57C2C3ED-9D15-D244-9D71-5845520C107D}"/>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85DB6EE8-366B-E849-A6D9-34AA85D6FD60}"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F7307E29-225F-364E-B706-0AF27A6460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Marcador de pie de página">
            <a:extLst>
              <a:ext uri="{FF2B5EF4-FFF2-40B4-BE49-F238E27FC236}">
                <a16:creationId xmlns:a16="http://schemas.microsoft.com/office/drawing/2014/main" id="{2576422C-054F-4C48-B287-4F47B8E5B83E}"/>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150158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DEA1058F-D144-5E4E-88CD-3F8F02D04E44}"/>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10B9A446-B1E2-E742-A120-E54C20B11DBA}"/>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8666B7C8-B4FE-EC42-BD9A-C7C49F1DF270}"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89FDFDED-BA6F-5D44-A60E-BD1E634F8C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Marcador de fecha">
            <a:extLst>
              <a:ext uri="{FF2B5EF4-FFF2-40B4-BE49-F238E27FC236}">
                <a16:creationId xmlns:a16="http://schemas.microsoft.com/office/drawing/2014/main" id="{235BA07F-CBBB-844A-A19B-420EB3151991}"/>
              </a:ext>
            </a:extLst>
          </p:cNvPr>
          <p:cNvSpPr>
            <a:spLocks noGrp="1"/>
          </p:cNvSpPr>
          <p:nvPr>
            <p:ph type="dt" sz="half" idx="10"/>
          </p:nvPr>
        </p:nvSpPr>
        <p:spPr/>
        <p:txBody>
          <a:bodyPr/>
          <a:lstStyle>
            <a:lvl1pPr>
              <a:defRPr/>
            </a:lvl1pPr>
          </a:lstStyle>
          <a:p>
            <a:pPr>
              <a:defRPr/>
            </a:pPr>
            <a:fld id="{EE02EEA2-2331-1E4F-ABC8-02AE7795C9F3}" type="datetime1">
              <a:rPr lang="es-ES" altLang="zh-CN"/>
              <a:pPr>
                <a:defRPr/>
              </a:pPr>
              <a:t>2/4/25</a:t>
            </a:fld>
            <a:endParaRPr lang="es-ES" altLang="zh-CN"/>
          </a:p>
        </p:txBody>
      </p:sp>
      <p:sp>
        <p:nvSpPr>
          <p:cNvPr id="6" name="4 Marcador de pie de página">
            <a:extLst>
              <a:ext uri="{FF2B5EF4-FFF2-40B4-BE49-F238E27FC236}">
                <a16:creationId xmlns:a16="http://schemas.microsoft.com/office/drawing/2014/main" id="{8B34784F-2041-3645-A017-7FA226230839}"/>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216398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83672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D1705B-B149-4EFA-8D5C-17C9E9A92988}"/>
              </a:ext>
            </a:extLst>
          </p:cNvPr>
          <p:cNvSpPr>
            <a:spLocks noGrp="1"/>
          </p:cNvSpPr>
          <p:nvPr>
            <p:ph type="title"/>
          </p:nvPr>
        </p:nvSpPr>
        <p:spPr>
          <a:xfrm>
            <a:off x="135000" y="326146"/>
            <a:ext cx="8874900" cy="769441"/>
          </a:xfrm>
        </p:spPr>
        <p:txBody>
          <a:bodyPr wrap="square">
            <a:sp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D145375-E884-4D41-93FD-DB2FAF2E8505}"/>
              </a:ext>
            </a:extLst>
          </p:cNvPr>
          <p:cNvSpPr>
            <a:spLocks noGrp="1"/>
          </p:cNvSpPr>
          <p:nvPr>
            <p:ph type="body" idx="1"/>
          </p:nvPr>
        </p:nvSpPr>
        <p:spPr>
          <a:xfrm>
            <a:off x="134101" y="1283817"/>
            <a:ext cx="4362890" cy="369332"/>
          </a:xfrm>
        </p:spPr>
        <p:txBody>
          <a:bodyPr wrap="square" anchor="b">
            <a:spAutoFit/>
          </a:bodyPr>
          <a:lstStyle>
            <a:lvl1pPr marL="0" indent="0">
              <a:buNone/>
              <a:defRPr sz="1800" b="1">
                <a:solidFill>
                  <a:srgbClr val="F8856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编辑母版文本样式</a:t>
            </a:r>
          </a:p>
        </p:txBody>
      </p:sp>
      <p:sp>
        <p:nvSpPr>
          <p:cNvPr id="4" name="内容占位符 3">
            <a:extLst>
              <a:ext uri="{FF2B5EF4-FFF2-40B4-BE49-F238E27FC236}">
                <a16:creationId xmlns:a16="http://schemas.microsoft.com/office/drawing/2014/main" id="{02511183-DB03-40AF-8C35-01C26D0C37AD}"/>
              </a:ext>
            </a:extLst>
          </p:cNvPr>
          <p:cNvSpPr>
            <a:spLocks noGrp="1"/>
          </p:cNvSpPr>
          <p:nvPr>
            <p:ph sz="half" idx="2"/>
          </p:nvPr>
        </p:nvSpPr>
        <p:spPr>
          <a:xfrm>
            <a:off x="134100" y="1653149"/>
            <a:ext cx="4364082" cy="453651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966F801-A183-4161-84CD-FBDEA5005A86}"/>
              </a:ext>
            </a:extLst>
          </p:cNvPr>
          <p:cNvSpPr>
            <a:spLocks noGrp="1"/>
          </p:cNvSpPr>
          <p:nvPr>
            <p:ph type="body" sz="quarter" idx="3"/>
          </p:nvPr>
        </p:nvSpPr>
        <p:spPr>
          <a:xfrm>
            <a:off x="4627959" y="1283817"/>
            <a:ext cx="4381941" cy="369332"/>
          </a:xfrm>
        </p:spPr>
        <p:txBody>
          <a:bodyPr wrap="square" anchor="b">
            <a:spAutoFit/>
          </a:bodyPr>
          <a:lstStyle>
            <a:lvl1pPr marL="0" indent="0">
              <a:buNone/>
              <a:defRPr sz="1800" b="1">
                <a:solidFill>
                  <a:srgbClr val="F8856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BE3FA7F-E6A7-4AE8-AF8B-10EF5BCB913A}"/>
              </a:ext>
            </a:extLst>
          </p:cNvPr>
          <p:cNvSpPr>
            <a:spLocks noGrp="1"/>
          </p:cNvSpPr>
          <p:nvPr>
            <p:ph sz="quarter" idx="4"/>
          </p:nvPr>
        </p:nvSpPr>
        <p:spPr>
          <a:xfrm>
            <a:off x="4629150" y="1653149"/>
            <a:ext cx="4380750" cy="453651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页脚占位符 7">
            <a:extLst>
              <a:ext uri="{FF2B5EF4-FFF2-40B4-BE49-F238E27FC236}">
                <a16:creationId xmlns:a16="http://schemas.microsoft.com/office/drawing/2014/main" id="{30804C14-FDFD-4C6E-8260-6DE1666785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AC9EE4F-1825-4CAC-9C28-BADFA12C6C3E}"/>
              </a:ext>
            </a:extLst>
          </p:cNvPr>
          <p:cNvSpPr>
            <a:spLocks noGrp="1"/>
          </p:cNvSpPr>
          <p:nvPr>
            <p:ph type="sldNum" sz="quarter" idx="12"/>
          </p:nvPr>
        </p:nvSpPr>
        <p:spPr/>
        <p:txBody>
          <a:bodyPr/>
          <a:lstStyle/>
          <a:p>
            <a:fld id="{D96DE7E8-BD74-40B2-922D-194240FC5D5C}" type="slidenum">
              <a:rPr lang="zh-CN" altLang="en-US" smtClean="0"/>
              <a:t>‹#›</a:t>
            </a:fld>
            <a:endParaRPr lang="zh-CN" altLang="en-US"/>
          </a:p>
        </p:txBody>
      </p:sp>
    </p:spTree>
    <p:extLst>
      <p:ext uri="{BB962C8B-B14F-4D97-AF65-F5344CB8AC3E}">
        <p14:creationId xmlns:p14="http://schemas.microsoft.com/office/powerpoint/2010/main" val="308811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右侧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4EA957-F205-4812-A8AC-ABFBC1236029}"/>
              </a:ext>
            </a:extLst>
          </p:cNvPr>
          <p:cNvSpPr>
            <a:spLocks noGrp="1"/>
          </p:cNvSpPr>
          <p:nvPr>
            <p:ph type="title"/>
          </p:nvPr>
        </p:nvSpPr>
        <p:spPr>
          <a:xfrm>
            <a:off x="135000" y="360001"/>
            <a:ext cx="5980050" cy="701731"/>
          </a:xfr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80BD47-7E9A-4776-8116-0DFF205D47C4}"/>
              </a:ext>
            </a:extLst>
          </p:cNvPr>
          <p:cNvSpPr>
            <a:spLocks noGrp="1"/>
          </p:cNvSpPr>
          <p:nvPr>
            <p:ph sz="half" idx="1"/>
          </p:nvPr>
        </p:nvSpPr>
        <p:spPr>
          <a:xfrm>
            <a:off x="135000" y="1241119"/>
            <a:ext cx="5980050" cy="493584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217547F-9224-45D6-B09A-BD2E1C62C758}"/>
              </a:ext>
            </a:extLst>
          </p:cNvPr>
          <p:cNvSpPr>
            <a:spLocks noGrp="1"/>
          </p:cNvSpPr>
          <p:nvPr>
            <p:ph sz="half" idx="2"/>
          </p:nvPr>
        </p:nvSpPr>
        <p:spPr>
          <a:xfrm>
            <a:off x="6267450" y="360001"/>
            <a:ext cx="2741550" cy="5816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a:extLst>
              <a:ext uri="{FF2B5EF4-FFF2-40B4-BE49-F238E27FC236}">
                <a16:creationId xmlns:a16="http://schemas.microsoft.com/office/drawing/2014/main" id="{B9C95DB7-AAA5-41FD-9653-EDFD3F6C9B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2E5722-9393-439F-AD9F-9523F3B6C47F}"/>
              </a:ext>
            </a:extLst>
          </p:cNvPr>
          <p:cNvSpPr>
            <a:spLocks noGrp="1"/>
          </p:cNvSpPr>
          <p:nvPr>
            <p:ph type="sldNum" sz="quarter" idx="12"/>
          </p:nvPr>
        </p:nvSpPr>
        <p:spPr/>
        <p:txBody>
          <a:bodyPr/>
          <a:lstStyle/>
          <a:p>
            <a:fld id="{D96DE7E8-BD74-40B2-922D-194240FC5D5C}" type="slidenum">
              <a:rPr lang="zh-CN" altLang="en-US" smtClean="0"/>
              <a:t>‹#›</a:t>
            </a:fld>
            <a:endParaRPr lang="zh-CN" altLang="en-US"/>
          </a:p>
        </p:txBody>
      </p:sp>
    </p:spTree>
    <p:extLst>
      <p:ext uri="{BB962C8B-B14F-4D97-AF65-F5344CB8AC3E}">
        <p14:creationId xmlns:p14="http://schemas.microsoft.com/office/powerpoint/2010/main" val="196177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1EA5E862-B936-4B47-90E5-EFC1595E12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531858CD-904E-2341-89FF-1997A57CAFF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43DA2A77-7FDF-E54C-A98C-42DEEEF9EEA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7FAA0766-53BD-604A-8C7A-47C68C34520A}" type="datetime1">
              <a:rPr lang="es-ES" altLang="zh-CN"/>
              <a:pPr>
                <a:defRPr/>
              </a:pPr>
              <a:t>2/4/25</a:t>
            </a:fld>
            <a:endParaRPr lang="es-ES" altLang="zh-CN" dirty="0"/>
          </a:p>
        </p:txBody>
      </p:sp>
      <p:sp>
        <p:nvSpPr>
          <p:cNvPr id="5" name="4 Marcador de pie de página">
            <a:extLst>
              <a:ext uri="{FF2B5EF4-FFF2-40B4-BE49-F238E27FC236}">
                <a16:creationId xmlns:a16="http://schemas.microsoft.com/office/drawing/2014/main" id="{BBBF7B1F-3A58-AA45-B264-AD8C0BBD918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4217F8E7-106C-9E44-BD26-5FC58766DD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2640E3C-FDAF-914C-98A1-91C3E6C4F0D7}" type="slidenum">
              <a:rPr lang="es-ES" altLang="zh-CN"/>
              <a:pPr>
                <a:defRPr/>
              </a:pPr>
              <a:t>‹#›</a:t>
            </a:fld>
            <a:endParaRPr lang="es-ES" altLang="zh-CN"/>
          </a:p>
        </p:txBody>
      </p:sp>
      <p:pic>
        <p:nvPicPr>
          <p:cNvPr id="1031" name="Imagen 5">
            <a:extLst>
              <a:ext uri="{FF2B5EF4-FFF2-40B4-BE49-F238E27FC236}">
                <a16:creationId xmlns:a16="http://schemas.microsoft.com/office/drawing/2014/main" id="{C7E711C2-FC2F-CC4E-BA29-5BE63C9DF14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1E939518-882B-1849-9E39-A81F3DDF3EB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7.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tiff"/><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2 Subtítulo">
            <a:extLst>
              <a:ext uri="{FF2B5EF4-FFF2-40B4-BE49-F238E27FC236}">
                <a16:creationId xmlns:a16="http://schemas.microsoft.com/office/drawing/2014/main" id="{3B849F35-C1B7-EF47-8759-7AC3ED4B201C}"/>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5125" name="5 CuadroTexto">
            <a:extLst>
              <a:ext uri="{FF2B5EF4-FFF2-40B4-BE49-F238E27FC236}">
                <a16:creationId xmlns:a16="http://schemas.microsoft.com/office/drawing/2014/main" id="{F7560223-EDD4-9440-BBD8-B2DD69192172}"/>
              </a:ext>
            </a:extLst>
          </p:cNvPr>
          <p:cNvSpPr txBox="1">
            <a:spLocks noChangeArrowheads="1"/>
          </p:cNvSpPr>
          <p:nvPr/>
        </p:nvSpPr>
        <p:spPr bwMode="auto">
          <a:xfrm>
            <a:off x="1979613" y="3629025"/>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4000" b="1" dirty="0">
                <a:latin typeface="+mn-ea"/>
                <a:ea typeface="+mn-ea"/>
              </a:rPr>
              <a:t>第</a:t>
            </a:r>
            <a:r>
              <a:rPr lang="en-US" altLang="zh-CN" sz="4000" b="1" dirty="0">
                <a:latin typeface="+mn-ea"/>
                <a:ea typeface="+mn-ea"/>
              </a:rPr>
              <a:t>6</a:t>
            </a:r>
            <a:r>
              <a:rPr lang="zh-CN" altLang="en-US" sz="4000" b="1" dirty="0">
                <a:latin typeface="+mn-ea"/>
                <a:ea typeface="+mn-ea"/>
              </a:rPr>
              <a:t>章  详细设计</a:t>
            </a:r>
            <a:endParaRPr lang="en-US" altLang="zh-CN" sz="4000" b="1" dirty="0">
              <a:latin typeface="+mn-ea"/>
              <a:ea typeface="+mn-ea"/>
            </a:endParaRPr>
          </a:p>
        </p:txBody>
      </p:sp>
      <p:sp>
        <p:nvSpPr>
          <p:cNvPr id="4" name="等腰三角形 3">
            <a:extLst>
              <a:ext uri="{FF2B5EF4-FFF2-40B4-BE49-F238E27FC236}">
                <a16:creationId xmlns:a16="http://schemas.microsoft.com/office/drawing/2014/main" id="{36D589DB-7336-8A44-81F8-FBF558CF0B24}"/>
              </a:ext>
            </a:extLst>
          </p:cNvPr>
          <p:cNvSpPr/>
          <p:nvPr/>
        </p:nvSpPr>
        <p:spPr>
          <a:xfrm rot="5400000">
            <a:off x="1350962" y="3717926"/>
            <a:ext cx="773113" cy="6270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
            <a:extLst>
              <a:ext uri="{FF2B5EF4-FFF2-40B4-BE49-F238E27FC236}">
                <a16:creationId xmlns:a16="http://schemas.microsoft.com/office/drawing/2014/main" id="{28894F0E-830F-6A42-B3FD-6DF1C319F9F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6.1</a:t>
            </a:r>
            <a:r>
              <a:rPr lang="en-US" altLang="zh-CN" b="1"/>
              <a:t>  </a:t>
            </a:r>
            <a:r>
              <a:rPr lang="zh-CN" altLang="en-US" b="1"/>
              <a:t>结构程序设计</a:t>
            </a:r>
          </a:p>
        </p:txBody>
      </p:sp>
      <p:sp>
        <p:nvSpPr>
          <p:cNvPr id="21506" name="1 Título">
            <a:extLst>
              <a:ext uri="{FF2B5EF4-FFF2-40B4-BE49-F238E27FC236}">
                <a16:creationId xmlns:a16="http://schemas.microsoft.com/office/drawing/2014/main" id="{43824615-5035-9644-A33E-56B84DEA6E2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6.1 </a:t>
            </a:r>
            <a:r>
              <a:rPr lang="zh-CN" altLang="en-US" sz="2400">
                <a:solidFill>
                  <a:srgbClr val="D9D9D9"/>
                </a:solidFill>
                <a:latin typeface="宋体" panose="02010600030101010101" pitchFamily="2" charset="-122"/>
              </a:rPr>
              <a:t>结构程序设计</a:t>
            </a:r>
          </a:p>
        </p:txBody>
      </p:sp>
      <p:sp>
        <p:nvSpPr>
          <p:cNvPr id="21507" name="1 Título">
            <a:extLst>
              <a:ext uri="{FF2B5EF4-FFF2-40B4-BE49-F238E27FC236}">
                <a16:creationId xmlns:a16="http://schemas.microsoft.com/office/drawing/2014/main" id="{06F79C05-2ADA-4B4F-A948-FD8BA1EC572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21508" name="内容占位符 1">
            <a:extLst>
              <a:ext uri="{FF2B5EF4-FFF2-40B4-BE49-F238E27FC236}">
                <a16:creationId xmlns:a16="http://schemas.microsoft.com/office/drawing/2014/main" id="{710A968C-23D7-514D-94EE-80D8B0B93673}"/>
              </a:ext>
            </a:extLst>
          </p:cNvPr>
          <p:cNvSpPr>
            <a:spLocks noGrp="1"/>
          </p:cNvSpPr>
          <p:nvPr>
            <p:ph idx="1"/>
          </p:nvPr>
        </p:nvSpPr>
        <p:spPr>
          <a:xfrm>
            <a:off x="457200" y="981075"/>
            <a:ext cx="8229600" cy="4525963"/>
          </a:xfrm>
        </p:spPr>
        <p:txBody>
          <a:bodyPr/>
          <a:lstStyle/>
          <a:p>
            <a:pPr marL="0" indent="719138">
              <a:lnSpc>
                <a:spcPct val="125000"/>
              </a:lnSpc>
              <a:spcBef>
                <a:spcPct val="0"/>
              </a:spcBef>
              <a:buFont typeface="Arial" panose="020B0604020202020204" pitchFamily="34" charset="0"/>
              <a:buNone/>
            </a:pPr>
            <a:r>
              <a:rPr lang="zh-CN" altLang="en-US" sz="2400">
                <a:latin typeface="宋体" panose="02010600030101010101" pitchFamily="2" charset="-122"/>
              </a:rPr>
              <a:t>实际上用顺序结构和循环结构</a:t>
            </a:r>
            <a:r>
              <a:rPr lang="en-US" altLang="zh-CN" sz="2400">
                <a:latin typeface="宋体" panose="02010600030101010101" pitchFamily="2" charset="-122"/>
              </a:rPr>
              <a:t>(</a:t>
            </a:r>
            <a:r>
              <a:rPr lang="zh-CN" altLang="en-US" sz="2400">
                <a:latin typeface="宋体" panose="02010600030101010101" pitchFamily="2" charset="-122"/>
              </a:rPr>
              <a:t>又称</a:t>
            </a:r>
            <a:r>
              <a:rPr lang="en-US" altLang="zh-CN" sz="2400">
                <a:latin typeface="宋体" panose="02010600030101010101" pitchFamily="2" charset="-122"/>
              </a:rPr>
              <a:t>DO-WHILE</a:t>
            </a:r>
            <a:r>
              <a:rPr lang="zh-CN" altLang="en-US" sz="2400">
                <a:latin typeface="宋体" panose="02010600030101010101" pitchFamily="2" charset="-122"/>
              </a:rPr>
              <a:t>结构</a:t>
            </a:r>
            <a:r>
              <a:rPr lang="en-US" altLang="zh-CN" sz="2400">
                <a:latin typeface="宋体" panose="02010600030101010101" pitchFamily="2" charset="-122"/>
              </a:rPr>
              <a:t>)</a:t>
            </a:r>
            <a:r>
              <a:rPr lang="zh-CN" altLang="en-US" sz="2400">
                <a:latin typeface="宋体" panose="02010600030101010101" pitchFamily="2" charset="-122"/>
              </a:rPr>
              <a:t>完全可以实现选择结构</a:t>
            </a:r>
            <a:r>
              <a:rPr lang="en-US" altLang="zh-CN" sz="2400">
                <a:latin typeface="宋体" panose="02010600030101010101" pitchFamily="2" charset="-122"/>
              </a:rPr>
              <a:t>(</a:t>
            </a:r>
            <a:r>
              <a:rPr lang="zh-CN" altLang="en-US" sz="2400">
                <a:latin typeface="宋体" panose="02010600030101010101" pitchFamily="2" charset="-122"/>
              </a:rPr>
              <a:t>又称</a:t>
            </a:r>
            <a:r>
              <a:rPr lang="en-US" altLang="zh-CN" sz="2400">
                <a:latin typeface="宋体" panose="02010600030101010101" pitchFamily="2" charset="-122"/>
              </a:rPr>
              <a:t>IF-THEN-ELSE</a:t>
            </a:r>
            <a:r>
              <a:rPr lang="zh-CN" altLang="en-US" sz="2400">
                <a:latin typeface="宋体" panose="02010600030101010101" pitchFamily="2" charset="-122"/>
              </a:rPr>
              <a:t>结构</a:t>
            </a:r>
            <a:r>
              <a:rPr lang="en-US" altLang="zh-CN" sz="2400">
                <a:latin typeface="宋体" panose="02010600030101010101" pitchFamily="2" charset="-122"/>
              </a:rPr>
              <a:t>)</a:t>
            </a:r>
            <a:r>
              <a:rPr lang="zh-CN" altLang="en-US" sz="2400">
                <a:latin typeface="宋体" panose="02010600030101010101" pitchFamily="2" charset="-122"/>
              </a:rPr>
              <a:t> ，因此，理论上最基本的控制结构只有两种。</a:t>
            </a:r>
            <a:endParaRPr lang="en-US" altLang="zh-CN" sz="2400">
              <a:latin typeface="宋体" panose="02010600030101010101" pitchFamily="2" charset="-122"/>
            </a:endParaRPr>
          </a:p>
          <a:p>
            <a:pPr marL="0" indent="719138">
              <a:lnSpc>
                <a:spcPct val="125000"/>
              </a:lnSpc>
              <a:spcBef>
                <a:spcPct val="0"/>
              </a:spcBef>
            </a:pPr>
            <a:r>
              <a:rPr lang="en-US" altLang="zh-CN" sz="2400">
                <a:latin typeface="宋体" panose="02010600030101010101" pitchFamily="2" charset="-122"/>
              </a:rPr>
              <a:t>1968</a:t>
            </a:r>
            <a:r>
              <a:rPr lang="zh-CN" altLang="en-US" sz="2400">
                <a:latin typeface="宋体" panose="02010600030101010101" pitchFamily="2" charset="-122"/>
              </a:rPr>
              <a:t>年</a:t>
            </a:r>
            <a:r>
              <a:rPr lang="en-US" altLang="zh-CN" sz="2400">
                <a:latin typeface="宋体" panose="02010600030101010101" pitchFamily="2" charset="-122"/>
              </a:rPr>
              <a:t>Dijkstra</a:t>
            </a:r>
            <a:r>
              <a:rPr lang="zh-CN" altLang="en-US" sz="2400">
                <a:latin typeface="宋体" panose="02010600030101010101" pitchFamily="2" charset="-122"/>
              </a:rPr>
              <a:t>再次建议从一切高级语言中取消</a:t>
            </a:r>
            <a:r>
              <a:rPr lang="en-US" altLang="zh-CN" sz="2400">
                <a:latin typeface="宋体" panose="02010600030101010101" pitchFamily="2" charset="-122"/>
              </a:rPr>
              <a:t>GO TO</a:t>
            </a:r>
            <a:r>
              <a:rPr lang="zh-CN" altLang="en-US" sz="2400">
                <a:latin typeface="宋体" panose="02010600030101010101" pitchFamily="2" charset="-122"/>
              </a:rPr>
              <a:t>语句，只使用</a:t>
            </a:r>
            <a:r>
              <a:rPr lang="en-US" altLang="zh-CN" sz="2400">
                <a:latin typeface="宋体" panose="02010600030101010101" pitchFamily="2" charset="-122"/>
              </a:rPr>
              <a:t>3</a:t>
            </a:r>
            <a:r>
              <a:rPr lang="zh-CN" altLang="en-US" sz="2400">
                <a:latin typeface="宋体" panose="02010600030101010101" pitchFamily="2" charset="-122"/>
              </a:rPr>
              <a:t>种基本控制结构写程序。学界认识到不是简单地去掉</a:t>
            </a:r>
            <a:r>
              <a:rPr lang="en-US" altLang="zh-CN" sz="2400">
                <a:latin typeface="宋体" panose="02010600030101010101" pitchFamily="2" charset="-122"/>
              </a:rPr>
              <a:t>GO TO </a:t>
            </a:r>
            <a:r>
              <a:rPr lang="zh-CN" altLang="en-US" sz="2400">
                <a:latin typeface="宋体" panose="02010600030101010101" pitchFamily="2" charset="-122"/>
              </a:rPr>
              <a:t>语句的问题，而是要创立一种新的程序设计思想、方法和风格。</a:t>
            </a:r>
            <a:endParaRPr lang="en-US" altLang="zh-CN" sz="2400">
              <a:latin typeface="宋体" panose="02010600030101010101" pitchFamily="2" charset="-122"/>
            </a:endParaRPr>
          </a:p>
          <a:p>
            <a:pPr marL="0" indent="719138">
              <a:lnSpc>
                <a:spcPct val="125000"/>
              </a:lnSpc>
              <a:spcBef>
                <a:spcPct val="0"/>
              </a:spcBef>
            </a:pPr>
            <a:r>
              <a:rPr lang="en-US" altLang="zh-CN" sz="2400">
                <a:latin typeface="宋体" panose="02010600030101010101" pitchFamily="2" charset="-122"/>
              </a:rPr>
              <a:t>1971</a:t>
            </a:r>
            <a:r>
              <a:rPr lang="zh-CN" altLang="en-US" sz="2400">
                <a:latin typeface="宋体" panose="02010600030101010101" pitchFamily="2" charset="-122"/>
              </a:rPr>
              <a:t>年</a:t>
            </a:r>
            <a:r>
              <a:rPr lang="en-US" altLang="zh-CN" sz="2400">
                <a:latin typeface="宋体" panose="02010600030101010101" pitchFamily="2" charset="-122"/>
              </a:rPr>
              <a:t>IBM</a:t>
            </a:r>
            <a:r>
              <a:rPr lang="zh-CN" altLang="en-US" sz="2400">
                <a:latin typeface="宋体" panose="02010600030101010101" pitchFamily="2" charset="-122"/>
              </a:rPr>
              <a:t>公司在纽约时报信息库管理系统的设计中成功地使用了结构程序设计技术</a:t>
            </a:r>
            <a:endParaRPr lang="en-US" altLang="zh-CN" sz="2400">
              <a:latin typeface="宋体" panose="02010600030101010101" pitchFamily="2" charset="-122"/>
            </a:endParaRPr>
          </a:p>
          <a:p>
            <a:pPr marL="0" indent="719138">
              <a:lnSpc>
                <a:spcPct val="125000"/>
              </a:lnSpc>
              <a:spcBef>
                <a:spcPct val="0"/>
              </a:spcBef>
            </a:pPr>
            <a:r>
              <a:rPr lang="en-US" altLang="zh-CN" sz="2400">
                <a:latin typeface="宋体" panose="02010600030101010101" pitchFamily="2" charset="-122"/>
              </a:rPr>
              <a:t>1972</a:t>
            </a:r>
            <a:r>
              <a:rPr lang="zh-CN" altLang="en-US" sz="2400">
                <a:latin typeface="宋体" panose="02010600030101010101" pitchFamily="2" charset="-122"/>
              </a:rPr>
              <a:t>年</a:t>
            </a:r>
            <a:r>
              <a:rPr lang="en-US" altLang="zh-CN" sz="2400">
                <a:latin typeface="宋体" panose="02010600030101010101" pitchFamily="2" charset="-122"/>
              </a:rPr>
              <a:t>IBM</a:t>
            </a:r>
            <a:r>
              <a:rPr lang="zh-CN" altLang="en-US" sz="2400">
                <a:latin typeface="宋体" panose="02010600030101010101" pitchFamily="2" charset="-122"/>
              </a:rPr>
              <a:t>公司的</a:t>
            </a:r>
            <a:r>
              <a:rPr lang="en-US" altLang="zh-CN" sz="2400">
                <a:latin typeface="宋体" panose="02010600030101010101" pitchFamily="2" charset="-122"/>
              </a:rPr>
              <a:t>Mills</a:t>
            </a:r>
            <a:r>
              <a:rPr lang="zh-CN" altLang="en-US" sz="2400">
                <a:latin typeface="宋体" panose="02010600030101010101" pitchFamily="2" charset="-122"/>
              </a:rPr>
              <a:t>进一步提出，程序应该只有一个入口和一个出口，补充了结构程序设计的规则。</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3">
            <a:extLst>
              <a:ext uri="{FF2B5EF4-FFF2-40B4-BE49-F238E27FC236}">
                <a16:creationId xmlns:a16="http://schemas.microsoft.com/office/drawing/2014/main" id="{2495366E-E632-604D-AA51-E175FDFA2A7B}"/>
              </a:ext>
            </a:extLst>
          </p:cNvPr>
          <p:cNvSpPr>
            <a:spLocks noGrp="1"/>
          </p:cNvSpPr>
          <p:nvPr>
            <p:ph type="title"/>
          </p:nvPr>
        </p:nvSpPr>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117762" name="TextBox 7">
            <a:extLst>
              <a:ext uri="{FF2B5EF4-FFF2-40B4-BE49-F238E27FC236}">
                <a16:creationId xmlns:a16="http://schemas.microsoft.com/office/drawing/2014/main" id="{85B84824-F493-1840-8C9F-615A1BC120CA}"/>
              </a:ext>
            </a:extLst>
          </p:cNvPr>
          <p:cNvSpPr txBox="1">
            <a:spLocks noChangeArrowheads="1"/>
          </p:cNvSpPr>
          <p:nvPr/>
        </p:nvSpPr>
        <p:spPr bwMode="auto">
          <a:xfrm>
            <a:off x="457200" y="1412875"/>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startAt="2"/>
            </a:pPr>
            <a:r>
              <a:rPr lang="zh-CN" altLang="en-US" sz="2400" b="1">
                <a:latin typeface="Arial" panose="020B0604020202020204" pitchFamily="34" charset="0"/>
              </a:rPr>
              <a:t>计算环形复杂度的方法</a:t>
            </a:r>
            <a:endParaRPr lang="en-US" altLang="zh-CN" sz="2400" b="1">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流图中线性无关的区域数等于环形复杂度。</a:t>
            </a:r>
          </a:p>
          <a:p>
            <a:pPr eaLnBrk="1" hangingPunct="1">
              <a:lnSpc>
                <a:spcPct val="150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流图</a:t>
            </a:r>
            <a:r>
              <a:rPr lang="en-US" altLang="zh-CN" sz="2400">
                <a:latin typeface="Arial" panose="020B0604020202020204" pitchFamily="34" charset="0"/>
              </a:rPr>
              <a:t>G</a:t>
            </a:r>
            <a:r>
              <a:rPr lang="zh-CN" altLang="en-US" sz="2400">
                <a:latin typeface="Arial" panose="020B0604020202020204" pitchFamily="34" charset="0"/>
              </a:rPr>
              <a:t>的环形复杂度</a:t>
            </a:r>
            <a:r>
              <a:rPr lang="en-US" altLang="zh-CN" sz="2400">
                <a:latin typeface="Arial" panose="020B0604020202020204" pitchFamily="34" charset="0"/>
              </a:rPr>
              <a:t>V(G)=E-N+2,</a:t>
            </a:r>
            <a:r>
              <a:rPr lang="zh-CN" altLang="en-US" sz="2400">
                <a:latin typeface="Arial" panose="020B0604020202020204" pitchFamily="34" charset="0"/>
              </a:rPr>
              <a:t>其中，</a:t>
            </a:r>
            <a:r>
              <a:rPr lang="en-US" altLang="zh-CN" sz="2400">
                <a:latin typeface="Arial" panose="020B0604020202020204" pitchFamily="34" charset="0"/>
              </a:rPr>
              <a:t>E</a:t>
            </a:r>
            <a:r>
              <a:rPr lang="zh-CN" altLang="en-US" sz="2400">
                <a:latin typeface="Arial" panose="020B0604020202020204" pitchFamily="34" charset="0"/>
              </a:rPr>
              <a:t>是流图中边的条数，</a:t>
            </a:r>
            <a:r>
              <a:rPr lang="en-US" altLang="zh-CN" sz="2400">
                <a:latin typeface="Arial" panose="020B0604020202020204" pitchFamily="34" charset="0"/>
              </a:rPr>
              <a:t>N</a:t>
            </a:r>
            <a:r>
              <a:rPr lang="zh-CN" altLang="en-US" sz="2400">
                <a:latin typeface="Arial" panose="020B0604020202020204" pitchFamily="34" charset="0"/>
              </a:rPr>
              <a:t>是结点数。</a:t>
            </a:r>
          </a:p>
          <a:p>
            <a:pPr eaLnBrk="1" hangingPunct="1">
              <a:lnSpc>
                <a:spcPct val="150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流图</a:t>
            </a:r>
            <a:r>
              <a:rPr lang="en-US" altLang="zh-CN" sz="2400">
                <a:latin typeface="Arial" panose="020B0604020202020204" pitchFamily="34" charset="0"/>
              </a:rPr>
              <a:t>G</a:t>
            </a:r>
            <a:r>
              <a:rPr lang="zh-CN" altLang="en-US" sz="2400">
                <a:latin typeface="Arial" panose="020B0604020202020204" pitchFamily="34" charset="0"/>
              </a:rPr>
              <a:t>的环形复杂度</a:t>
            </a:r>
            <a:r>
              <a:rPr lang="en-US" altLang="zh-CN" sz="2400">
                <a:latin typeface="Arial" panose="020B0604020202020204" pitchFamily="34" charset="0"/>
              </a:rPr>
              <a:t>V(G)=P+1</a:t>
            </a:r>
            <a:r>
              <a:rPr lang="zh-CN" altLang="en-US" sz="2400">
                <a:latin typeface="Arial" panose="020B0604020202020204" pitchFamily="34" charset="0"/>
              </a:rPr>
              <a:t>，其中，</a:t>
            </a:r>
            <a:r>
              <a:rPr lang="en-US" altLang="zh-CN" sz="2400">
                <a:latin typeface="Arial" panose="020B0604020202020204" pitchFamily="34" charset="0"/>
              </a:rPr>
              <a:t>P</a:t>
            </a:r>
            <a:r>
              <a:rPr lang="zh-CN" altLang="en-US" sz="2400">
                <a:latin typeface="Arial" panose="020B0604020202020204" pitchFamily="34" charset="0"/>
              </a:rPr>
              <a:t>是流图中判定结点的数目。</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图</a:t>
            </a:r>
            <a:r>
              <a:rPr lang="en-US" altLang="zh-CN" sz="2400">
                <a:latin typeface="Arial" panose="020B0604020202020204" pitchFamily="34" charset="0"/>
              </a:rPr>
              <a:t>6.17</a:t>
            </a:r>
            <a:r>
              <a:rPr lang="zh-CN" altLang="en-US" sz="2400">
                <a:latin typeface="Arial" panose="020B0604020202020204" pitchFamily="34" charset="0"/>
              </a:rPr>
              <a:t>流图的环形复杂度为</a:t>
            </a:r>
            <a:r>
              <a:rPr lang="en-US" altLang="zh-CN" sz="2400">
                <a:latin typeface="Arial" panose="020B0604020202020204" pitchFamily="34" charset="0"/>
              </a:rPr>
              <a:t>4</a:t>
            </a:r>
            <a:r>
              <a:rPr lang="zh-CN" altLang="en-US" sz="2400">
                <a:latin typeface="Arial" panose="020B0604020202020204" pitchFamily="34" charset="0"/>
              </a:rPr>
              <a:t>。</a:t>
            </a:r>
            <a:endParaRPr lang="en-US" altLang="zh-CN" sz="2400">
              <a:latin typeface="Arial" panose="020B0604020202020204" pitchFamily="34" charset="0"/>
            </a:endParaRPr>
          </a:p>
        </p:txBody>
      </p:sp>
      <p:sp>
        <p:nvSpPr>
          <p:cNvPr id="117763" name="1 Título">
            <a:extLst>
              <a:ext uri="{FF2B5EF4-FFF2-40B4-BE49-F238E27FC236}">
                <a16:creationId xmlns:a16="http://schemas.microsoft.com/office/drawing/2014/main" id="{CC7234E3-5D1D-604E-9C13-F5F28BF6B38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17764" name="1 Título">
            <a:extLst>
              <a:ext uri="{FF2B5EF4-FFF2-40B4-BE49-F238E27FC236}">
                <a16:creationId xmlns:a16="http://schemas.microsoft.com/office/drawing/2014/main" id="{F8545DD4-7D7B-5247-8E96-4F37CF7E807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6.5.1 McCabe</a:t>
            </a:r>
            <a:r>
              <a:rPr lang="zh-CN" altLang="en-US" sz="2400">
                <a:solidFill>
                  <a:srgbClr val="D9D9D9"/>
                </a:solidFill>
                <a:latin typeface="宋体" panose="02010600030101010101" pitchFamily="2" charset="-122"/>
              </a:rPr>
              <a:t>方法</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3">
            <a:extLst>
              <a:ext uri="{FF2B5EF4-FFF2-40B4-BE49-F238E27FC236}">
                <a16:creationId xmlns:a16="http://schemas.microsoft.com/office/drawing/2014/main" id="{448E849E-23C2-FD44-B29D-5278E701869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119810" name="TextBox 7">
            <a:extLst>
              <a:ext uri="{FF2B5EF4-FFF2-40B4-BE49-F238E27FC236}">
                <a16:creationId xmlns:a16="http://schemas.microsoft.com/office/drawing/2014/main" id="{D691472F-2673-F346-8B19-E6FDE9250BB4}"/>
              </a:ext>
            </a:extLst>
          </p:cNvPr>
          <p:cNvSpPr txBox="1">
            <a:spLocks noChangeArrowheads="1"/>
          </p:cNvSpPr>
          <p:nvPr/>
        </p:nvSpPr>
        <p:spPr bwMode="auto">
          <a:xfrm>
            <a:off x="457200" y="1484313"/>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startAt="3"/>
            </a:pPr>
            <a:r>
              <a:rPr lang="zh-CN" altLang="en-US" sz="2400" b="1">
                <a:latin typeface="Arial" panose="020B0604020202020204" pitchFamily="34" charset="0"/>
              </a:rPr>
              <a:t>环形复杂度的用途</a:t>
            </a:r>
            <a:endParaRPr lang="en-US" altLang="zh-CN" sz="2400" b="1">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对测试难度的一种定量度量，也能对软件最终的可靠性给出某种预测。</a:t>
            </a:r>
            <a:endParaRPr lang="en-US" altLang="zh-CN" sz="2400">
              <a:latin typeface="Arial" panose="020B0604020202020204" pitchFamily="34" charset="0"/>
            </a:endParaRPr>
          </a:p>
          <a:p>
            <a:pPr algn="ctr" eaLnBrk="1" hangingPunct="1">
              <a:lnSpc>
                <a:spcPct val="150000"/>
              </a:lnSpc>
              <a:spcBef>
                <a:spcPct val="0"/>
              </a:spcBef>
              <a:buFontTx/>
              <a:buNone/>
            </a:pPr>
            <a:r>
              <a:rPr lang="zh-CN" altLang="en-US" sz="2400">
                <a:latin typeface="Arial" panose="020B0604020202020204" pitchFamily="34" charset="0"/>
              </a:rPr>
              <a:t>实践表明，模块规模以</a:t>
            </a:r>
            <a:r>
              <a:rPr lang="en-US" altLang="zh-CN" sz="2400">
                <a:latin typeface="Arial" panose="020B0604020202020204" pitchFamily="34" charset="0"/>
              </a:rPr>
              <a:t>V(G)≤10</a:t>
            </a:r>
            <a:r>
              <a:rPr lang="zh-CN" altLang="en-US" sz="2400">
                <a:latin typeface="Arial" panose="020B0604020202020204" pitchFamily="34" charset="0"/>
              </a:rPr>
              <a:t>为宜</a:t>
            </a:r>
            <a:endParaRPr lang="en-US" altLang="zh-CN" sz="2400">
              <a:latin typeface="Arial" panose="020B0604020202020204" pitchFamily="34" charset="0"/>
            </a:endParaRPr>
          </a:p>
        </p:txBody>
      </p:sp>
      <p:sp>
        <p:nvSpPr>
          <p:cNvPr id="119811" name="1 Título">
            <a:extLst>
              <a:ext uri="{FF2B5EF4-FFF2-40B4-BE49-F238E27FC236}">
                <a16:creationId xmlns:a16="http://schemas.microsoft.com/office/drawing/2014/main" id="{C8DABC91-02BC-3C45-8301-C2CBF4706A0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19812" name="1 Título">
            <a:extLst>
              <a:ext uri="{FF2B5EF4-FFF2-40B4-BE49-F238E27FC236}">
                <a16:creationId xmlns:a16="http://schemas.microsoft.com/office/drawing/2014/main" id="{CCB18BB8-6956-0445-85A5-B430FD67DAF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6.5.1 McCabe</a:t>
            </a:r>
            <a:r>
              <a:rPr lang="zh-CN" altLang="en-US" sz="2400">
                <a:solidFill>
                  <a:srgbClr val="D9D9D9"/>
                </a:solidFill>
                <a:latin typeface="宋体" panose="02010600030101010101" pitchFamily="2" charset="-122"/>
              </a:rPr>
              <a:t>方法</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标题 3">
            <a:extLst>
              <a:ext uri="{FF2B5EF4-FFF2-40B4-BE49-F238E27FC236}">
                <a16:creationId xmlns:a16="http://schemas.microsoft.com/office/drawing/2014/main" id="{364CBB54-722D-064A-AFAE-2E9B939344E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26629" name="内容占位符 4">
            <a:extLst>
              <a:ext uri="{FF2B5EF4-FFF2-40B4-BE49-F238E27FC236}">
                <a16:creationId xmlns:a16="http://schemas.microsoft.com/office/drawing/2014/main" id="{84085D86-A028-6F46-925A-5F3B07155E21}"/>
              </a:ext>
            </a:extLst>
          </p:cNvPr>
          <p:cNvSpPr>
            <a:spLocks noGrp="1"/>
          </p:cNvSpPr>
          <p:nvPr>
            <p:ph idx="1"/>
          </p:nvPr>
        </p:nvSpPr>
        <p:spPr>
          <a:xfrm>
            <a:off x="395288" y="981075"/>
            <a:ext cx="8229600" cy="604838"/>
          </a:xfrm>
        </p:spPr>
        <p:txBody>
          <a:bodyPr/>
          <a:lstStyle/>
          <a:p>
            <a:pPr marL="0" indent="0">
              <a:buFont typeface="Arial" charset="0"/>
              <a:buNone/>
              <a:defRPr/>
            </a:pPr>
            <a:r>
              <a:rPr lang="en-US" altLang="zh-CN" b="1" dirty="0">
                <a:latin typeface="+mn-ea"/>
              </a:rPr>
              <a:t>2</a:t>
            </a:r>
            <a:r>
              <a:rPr lang="en-US" altLang="zh-CN" b="1" dirty="0"/>
              <a:t>. Halstead</a:t>
            </a:r>
            <a:r>
              <a:rPr lang="zh-CN" altLang="en-US" b="1" dirty="0"/>
              <a:t>方法</a:t>
            </a:r>
          </a:p>
          <a:p>
            <a:pPr marL="0" indent="0">
              <a:buFont typeface="Arial" charset="0"/>
              <a:buNone/>
              <a:defRPr/>
            </a:pPr>
            <a:endParaRPr lang="zh-CN" altLang="en-US" b="1" dirty="0"/>
          </a:p>
        </p:txBody>
      </p:sp>
      <p:sp>
        <p:nvSpPr>
          <p:cNvPr id="121859" name="TextBox 7">
            <a:extLst>
              <a:ext uri="{FF2B5EF4-FFF2-40B4-BE49-F238E27FC236}">
                <a16:creationId xmlns:a16="http://schemas.microsoft.com/office/drawing/2014/main" id="{C645B720-EE0C-8443-A5D1-3489FF5F03A2}"/>
              </a:ext>
            </a:extLst>
          </p:cNvPr>
          <p:cNvSpPr txBox="1">
            <a:spLocks noChangeArrowheads="1"/>
          </p:cNvSpPr>
          <p:nvPr/>
        </p:nvSpPr>
        <p:spPr bwMode="auto">
          <a:xfrm>
            <a:off x="179388" y="1484313"/>
            <a:ext cx="8785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zh-CN" altLang="en-US" sz="2400">
                <a:latin typeface="Arial" panose="020B0604020202020204" pitchFamily="34" charset="0"/>
              </a:rPr>
              <a:t>根据程序中运算符和操作数的总数来度量程序的复杂程度。</a:t>
            </a:r>
            <a:r>
              <a:rPr lang="en-US" altLang="zh-CN" sz="2400">
                <a:latin typeface="Arial" panose="020B0604020202020204" pitchFamily="34" charset="0"/>
              </a:rPr>
              <a:t>         </a:t>
            </a:r>
            <a:r>
              <a:rPr lang="zh-CN" altLang="en-US" sz="2400">
                <a:latin typeface="Arial" panose="020B0604020202020204" pitchFamily="34" charset="0"/>
              </a:rPr>
              <a:t>令</a:t>
            </a:r>
            <a:r>
              <a:rPr lang="en-US" altLang="zh-CN" sz="2400">
                <a:latin typeface="Arial" panose="020B0604020202020204" pitchFamily="34" charset="0"/>
              </a:rPr>
              <a:t>N1</a:t>
            </a:r>
            <a:r>
              <a:rPr lang="zh-CN" altLang="en-US" sz="2400">
                <a:latin typeface="Arial" panose="020B0604020202020204" pitchFamily="34" charset="0"/>
              </a:rPr>
              <a:t>为程序中运算符出现的总次数，</a:t>
            </a:r>
            <a:r>
              <a:rPr lang="en-US" altLang="zh-CN" sz="2400">
                <a:latin typeface="Arial" panose="020B0604020202020204" pitchFamily="34" charset="0"/>
              </a:rPr>
              <a:t>N2</a:t>
            </a:r>
            <a:r>
              <a:rPr lang="zh-CN" altLang="en-US" sz="2400">
                <a:latin typeface="Arial" panose="020B0604020202020204" pitchFamily="34" charset="0"/>
              </a:rPr>
              <a:t>为操作数出现的总次数，程序长度</a:t>
            </a:r>
            <a:r>
              <a:rPr lang="en-US" altLang="zh-CN" sz="2400">
                <a:latin typeface="Arial" panose="020B0604020202020204" pitchFamily="34" charset="0"/>
              </a:rPr>
              <a:t>N</a:t>
            </a:r>
            <a:r>
              <a:rPr lang="zh-CN" altLang="en-US" sz="2400">
                <a:latin typeface="Arial" panose="020B0604020202020204" pitchFamily="34" charset="0"/>
              </a:rPr>
              <a:t>定义为：</a:t>
            </a:r>
            <a:endParaRPr lang="en-US" altLang="zh-CN" sz="2400">
              <a:latin typeface="Arial" panose="020B0604020202020204" pitchFamily="34" charset="0"/>
            </a:endParaRPr>
          </a:p>
          <a:p>
            <a:pPr algn="just" eaLnBrk="1" hangingPunct="1">
              <a:lnSpc>
                <a:spcPct val="150000"/>
              </a:lnSpc>
              <a:spcBef>
                <a:spcPct val="0"/>
              </a:spcBef>
              <a:buFontTx/>
              <a:buNone/>
            </a:pPr>
            <a:r>
              <a:rPr lang="en-US" altLang="zh-CN" sz="2400">
                <a:latin typeface="Arial" panose="020B0604020202020204" pitchFamily="34" charset="0"/>
              </a:rPr>
              <a:t>                                N=N1+N2</a:t>
            </a:r>
          </a:p>
          <a:p>
            <a:pPr algn="just" eaLnBrk="1" hangingPunct="1">
              <a:lnSpc>
                <a:spcPct val="150000"/>
              </a:lnSpc>
              <a:spcBef>
                <a:spcPct val="0"/>
              </a:spcBef>
              <a:buFontTx/>
              <a:buNone/>
            </a:pPr>
            <a:r>
              <a:rPr lang="zh-CN" altLang="en-US" sz="2400">
                <a:latin typeface="Arial" panose="020B0604020202020204" pitchFamily="34" charset="0"/>
              </a:rPr>
              <a:t>       程序中使用的不同运算符</a:t>
            </a:r>
            <a:r>
              <a:rPr lang="en-US" altLang="zh-CN" sz="2400">
                <a:latin typeface="Arial" panose="020B0604020202020204" pitchFamily="34" charset="0"/>
              </a:rPr>
              <a:t>(</a:t>
            </a:r>
            <a:r>
              <a:rPr lang="zh-CN" altLang="en-US" sz="2400">
                <a:latin typeface="Arial" panose="020B0604020202020204" pitchFamily="34" charset="0"/>
              </a:rPr>
              <a:t>包括关键字</a:t>
            </a:r>
            <a:r>
              <a:rPr lang="en-US" altLang="zh-CN" sz="2400">
                <a:latin typeface="Arial" panose="020B0604020202020204" pitchFamily="34" charset="0"/>
              </a:rPr>
              <a:t>)</a:t>
            </a:r>
            <a:r>
              <a:rPr lang="zh-CN" altLang="en-US" sz="2400">
                <a:latin typeface="Arial" panose="020B0604020202020204" pitchFamily="34" charset="0"/>
              </a:rPr>
              <a:t>的个数</a:t>
            </a:r>
            <a:r>
              <a:rPr lang="en-US" altLang="zh-CN" sz="2400">
                <a:latin typeface="Arial" panose="020B0604020202020204" pitchFamily="34" charset="0"/>
              </a:rPr>
              <a:t>n</a:t>
            </a:r>
            <a:r>
              <a:rPr lang="en-US" altLang="zh-CN" sz="2400" baseline="-25000">
                <a:latin typeface="Arial" panose="020B0604020202020204" pitchFamily="34" charset="0"/>
              </a:rPr>
              <a:t>1</a:t>
            </a:r>
            <a:r>
              <a:rPr lang="zh-CN" altLang="en-US" sz="2400">
                <a:latin typeface="Arial" panose="020B0604020202020204" pitchFamily="34" charset="0"/>
              </a:rPr>
              <a:t>，以及不同操作数</a:t>
            </a:r>
            <a:r>
              <a:rPr lang="en-US" altLang="zh-CN" sz="2400">
                <a:latin typeface="Arial" panose="020B0604020202020204" pitchFamily="34" charset="0"/>
              </a:rPr>
              <a:t>(</a:t>
            </a:r>
            <a:r>
              <a:rPr lang="zh-CN" altLang="en-US" sz="2400">
                <a:latin typeface="Arial" panose="020B0604020202020204" pitchFamily="34" charset="0"/>
              </a:rPr>
              <a:t>变量和常数</a:t>
            </a:r>
            <a:r>
              <a:rPr lang="en-US" altLang="zh-CN" sz="2400">
                <a:latin typeface="Arial" panose="020B0604020202020204" pitchFamily="34" charset="0"/>
              </a:rPr>
              <a:t>)</a:t>
            </a:r>
            <a:r>
              <a:rPr lang="zh-CN" altLang="en-US" sz="2400">
                <a:latin typeface="Arial" panose="020B0604020202020204" pitchFamily="34" charset="0"/>
              </a:rPr>
              <a:t>的个数</a:t>
            </a:r>
            <a:r>
              <a:rPr lang="en-US" altLang="zh-CN" sz="2400">
                <a:latin typeface="Arial" panose="020B0604020202020204" pitchFamily="34" charset="0"/>
              </a:rPr>
              <a:t>n</a:t>
            </a:r>
            <a:r>
              <a:rPr lang="en-US" altLang="zh-CN" sz="2400" baseline="-250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Halstead</a:t>
            </a:r>
            <a:r>
              <a:rPr lang="zh-CN" altLang="en-US" sz="2400">
                <a:latin typeface="Arial" panose="020B0604020202020204" pitchFamily="34" charset="0"/>
              </a:rPr>
              <a:t>给出预测程序长度的公式如下：</a:t>
            </a:r>
            <a:endParaRPr lang="en-US" altLang="zh-CN" sz="2400">
              <a:latin typeface="Arial" panose="020B0604020202020204" pitchFamily="34" charset="0"/>
            </a:endParaRPr>
          </a:p>
          <a:p>
            <a:pPr algn="just" eaLnBrk="1" hangingPunct="1">
              <a:lnSpc>
                <a:spcPct val="150000"/>
              </a:lnSpc>
              <a:spcBef>
                <a:spcPct val="0"/>
              </a:spcBef>
              <a:buFontTx/>
              <a:buNone/>
            </a:pPr>
            <a:r>
              <a:rPr lang="en-US" altLang="zh-CN" sz="2400">
                <a:latin typeface="Arial" panose="020B0604020202020204" pitchFamily="34" charset="0"/>
              </a:rPr>
              <a:t>                                  H=n</a:t>
            </a:r>
            <a:r>
              <a:rPr lang="en-US" altLang="zh-CN" sz="2400" baseline="-25000">
                <a:latin typeface="Arial" panose="020B0604020202020204" pitchFamily="34" charset="0"/>
              </a:rPr>
              <a:t>1</a:t>
            </a:r>
            <a:r>
              <a:rPr lang="en-US" altLang="zh-CN" sz="2400">
                <a:latin typeface="Arial" panose="020B0604020202020204" pitchFamily="34" charset="0"/>
              </a:rPr>
              <a:t> log</a:t>
            </a:r>
            <a:r>
              <a:rPr lang="en-US" altLang="zh-CN" sz="2400" baseline="-25000">
                <a:latin typeface="Arial" panose="020B0604020202020204" pitchFamily="34" charset="0"/>
              </a:rPr>
              <a:t>2</a:t>
            </a:r>
            <a:r>
              <a:rPr lang="en-US" altLang="zh-CN" sz="2400">
                <a:latin typeface="Arial" panose="020B0604020202020204" pitchFamily="34" charset="0"/>
              </a:rPr>
              <a:t>  n</a:t>
            </a:r>
            <a:r>
              <a:rPr lang="en-US" altLang="zh-CN" sz="2400" baseline="-25000">
                <a:latin typeface="Arial" panose="020B0604020202020204" pitchFamily="34" charset="0"/>
              </a:rPr>
              <a:t>1</a:t>
            </a:r>
            <a:r>
              <a:rPr lang="en-US" altLang="zh-CN" sz="2400">
                <a:latin typeface="Arial" panose="020B0604020202020204" pitchFamily="34" charset="0"/>
              </a:rPr>
              <a:t>+n</a:t>
            </a:r>
            <a:r>
              <a:rPr lang="en-US" altLang="zh-CN" sz="2400" baseline="-25000">
                <a:latin typeface="Arial" panose="020B0604020202020204" pitchFamily="34" charset="0"/>
              </a:rPr>
              <a:t>2</a:t>
            </a:r>
            <a:r>
              <a:rPr lang="en-US" altLang="zh-CN" sz="2400">
                <a:latin typeface="Arial" panose="020B0604020202020204" pitchFamily="34" charset="0"/>
              </a:rPr>
              <a:t> log</a:t>
            </a:r>
            <a:r>
              <a:rPr lang="en-US" altLang="zh-CN" sz="2400" baseline="-25000">
                <a:latin typeface="Arial" panose="020B0604020202020204" pitchFamily="34" charset="0"/>
              </a:rPr>
              <a:t>2</a:t>
            </a:r>
            <a:r>
              <a:rPr lang="en-US" altLang="zh-CN" sz="2400">
                <a:latin typeface="Arial" panose="020B0604020202020204" pitchFamily="34" charset="0"/>
              </a:rPr>
              <a:t>n</a:t>
            </a:r>
            <a:r>
              <a:rPr lang="en-US" altLang="zh-CN" sz="2400" baseline="-25000">
                <a:latin typeface="Arial" panose="020B0604020202020204" pitchFamily="34" charset="0"/>
              </a:rPr>
              <a:t>2</a:t>
            </a:r>
            <a:r>
              <a:rPr lang="en-US" altLang="zh-CN" sz="2400">
                <a:latin typeface="Arial" panose="020B0604020202020204" pitchFamily="34" charset="0"/>
              </a:rPr>
              <a:t>  </a:t>
            </a:r>
          </a:p>
        </p:txBody>
      </p:sp>
      <p:sp>
        <p:nvSpPr>
          <p:cNvPr id="121860" name="1 Título">
            <a:extLst>
              <a:ext uri="{FF2B5EF4-FFF2-40B4-BE49-F238E27FC236}">
                <a16:creationId xmlns:a16="http://schemas.microsoft.com/office/drawing/2014/main" id="{BFB2AF0F-EF9B-1F42-95EF-3F64A5AE021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21861" name="1 Título">
            <a:extLst>
              <a:ext uri="{FF2B5EF4-FFF2-40B4-BE49-F238E27FC236}">
                <a16:creationId xmlns:a16="http://schemas.microsoft.com/office/drawing/2014/main" id="{663DF88F-FCFC-D148-8570-495941B5085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6.5.2 Halstead</a:t>
            </a:r>
            <a:r>
              <a:rPr lang="zh-CN" altLang="en-US" sz="2400">
                <a:solidFill>
                  <a:srgbClr val="D9D9D9"/>
                </a:solidFill>
                <a:latin typeface="宋体" panose="02010600030101010101" pitchFamily="2" charset="-122"/>
              </a:rPr>
              <a:t>方法</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标题 3">
            <a:extLst>
              <a:ext uri="{FF2B5EF4-FFF2-40B4-BE49-F238E27FC236}">
                <a16:creationId xmlns:a16="http://schemas.microsoft.com/office/drawing/2014/main" id="{09A25472-6B64-214D-B7A4-C08C4AC72E19}"/>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123906" name="TextBox 7">
            <a:extLst>
              <a:ext uri="{FF2B5EF4-FFF2-40B4-BE49-F238E27FC236}">
                <a16:creationId xmlns:a16="http://schemas.microsoft.com/office/drawing/2014/main" id="{F0F2D680-87F0-7345-A833-20879C1677FB}"/>
              </a:ext>
            </a:extLst>
          </p:cNvPr>
          <p:cNvSpPr txBox="1">
            <a:spLocks noChangeArrowheads="1"/>
          </p:cNvSpPr>
          <p:nvPr/>
        </p:nvSpPr>
        <p:spPr bwMode="auto">
          <a:xfrm>
            <a:off x="457200" y="1700213"/>
            <a:ext cx="8229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zh-CN" altLang="en-US" sz="2400">
                <a:latin typeface="Arial" panose="020B0604020202020204" pitchFamily="34" charset="0"/>
              </a:rPr>
              <a:t>多次验证都表明，预测的长度</a:t>
            </a:r>
            <a:r>
              <a:rPr lang="en-US" altLang="zh-CN" sz="2400">
                <a:latin typeface="Arial" panose="020B0604020202020204" pitchFamily="34" charset="0"/>
              </a:rPr>
              <a:t>H</a:t>
            </a:r>
            <a:r>
              <a:rPr lang="zh-CN" altLang="en-US" sz="2400">
                <a:latin typeface="Arial" panose="020B0604020202020204" pitchFamily="34" charset="0"/>
              </a:rPr>
              <a:t>与实际长度</a:t>
            </a:r>
            <a:r>
              <a:rPr lang="en-US" altLang="zh-CN" sz="2400">
                <a:latin typeface="Arial" panose="020B0604020202020204" pitchFamily="34" charset="0"/>
              </a:rPr>
              <a:t>N</a:t>
            </a:r>
            <a:r>
              <a:rPr lang="zh-CN" altLang="en-US" sz="2400">
                <a:latin typeface="Arial" panose="020B0604020202020204" pitchFamily="34" charset="0"/>
              </a:rPr>
              <a:t>非常接近。</a:t>
            </a:r>
          </a:p>
          <a:p>
            <a:pPr algn="ctr" eaLnBrk="1" hangingPunct="1">
              <a:lnSpc>
                <a:spcPct val="150000"/>
              </a:lnSpc>
              <a:spcBef>
                <a:spcPct val="0"/>
              </a:spcBef>
              <a:buFontTx/>
              <a:buNone/>
            </a:pPr>
            <a:r>
              <a:rPr lang="en-US" altLang="zh-CN" sz="2400">
                <a:latin typeface="Arial" panose="020B0604020202020204" pitchFamily="34" charset="0"/>
              </a:rPr>
              <a:t>Halstead</a:t>
            </a:r>
            <a:r>
              <a:rPr lang="zh-CN" altLang="en-US" sz="2400">
                <a:latin typeface="Arial" panose="020B0604020202020204" pitchFamily="34" charset="0"/>
              </a:rPr>
              <a:t>还给出了预测程序中包含错误的个数的公式如下：</a:t>
            </a:r>
            <a:r>
              <a:rPr lang="en-US" altLang="zh-CN" sz="2400">
                <a:latin typeface="Arial" panose="020B0604020202020204" pitchFamily="34" charset="0"/>
              </a:rPr>
              <a:t>E=N log</a:t>
            </a:r>
            <a:r>
              <a:rPr lang="en-US" altLang="zh-CN" sz="2400" baseline="-25000">
                <a:latin typeface="Arial" panose="020B0604020202020204" pitchFamily="34" charset="0"/>
              </a:rPr>
              <a:t>2</a:t>
            </a:r>
            <a:r>
              <a:rPr lang="en-US" altLang="zh-CN" sz="2400">
                <a:latin typeface="Arial" panose="020B0604020202020204" pitchFamily="34" charset="0"/>
              </a:rPr>
              <a:t> (n</a:t>
            </a:r>
            <a:r>
              <a:rPr lang="en-US" altLang="zh-CN" sz="2400" baseline="-25000">
                <a:latin typeface="Arial" panose="020B0604020202020204" pitchFamily="34" charset="0"/>
              </a:rPr>
              <a:t>1</a:t>
            </a:r>
            <a:r>
              <a:rPr lang="en-US" altLang="zh-CN" sz="2400">
                <a:latin typeface="Arial" panose="020B0604020202020204" pitchFamily="34" charset="0"/>
              </a:rPr>
              <a:t>+n</a:t>
            </a:r>
            <a:r>
              <a:rPr lang="en-US" altLang="zh-CN" sz="2400" baseline="-25000">
                <a:latin typeface="Arial" panose="020B0604020202020204" pitchFamily="34" charset="0"/>
              </a:rPr>
              <a:t>2</a:t>
            </a:r>
            <a:r>
              <a:rPr lang="en-US" altLang="zh-CN" sz="2400">
                <a:latin typeface="Arial" panose="020B0604020202020204" pitchFamily="34" charset="0"/>
              </a:rPr>
              <a:t>)/3000</a:t>
            </a:r>
          </a:p>
        </p:txBody>
      </p:sp>
      <p:sp>
        <p:nvSpPr>
          <p:cNvPr id="123907" name="1 Título">
            <a:extLst>
              <a:ext uri="{FF2B5EF4-FFF2-40B4-BE49-F238E27FC236}">
                <a16:creationId xmlns:a16="http://schemas.microsoft.com/office/drawing/2014/main" id="{D3D7217F-80D8-C24C-AEBC-52832E09A2C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23908" name="1 Título">
            <a:extLst>
              <a:ext uri="{FF2B5EF4-FFF2-40B4-BE49-F238E27FC236}">
                <a16:creationId xmlns:a16="http://schemas.microsoft.com/office/drawing/2014/main" id="{7F03E75B-C937-9A42-B0AE-5117ABB5444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6.5.2 Halstead</a:t>
            </a:r>
            <a:r>
              <a:rPr lang="zh-CN" altLang="en-US" sz="2400">
                <a:solidFill>
                  <a:srgbClr val="D9D9D9"/>
                </a:solidFill>
                <a:latin typeface="宋体" panose="02010600030101010101" pitchFamily="2" charset="-122"/>
              </a:rPr>
              <a:t>方法</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标题 1">
            <a:extLst>
              <a:ext uri="{FF2B5EF4-FFF2-40B4-BE49-F238E27FC236}">
                <a16:creationId xmlns:a16="http://schemas.microsoft.com/office/drawing/2014/main" id="{D11A2EDB-022B-2649-B56F-ED244650F7BC}"/>
              </a:ext>
            </a:extLst>
          </p:cNvPr>
          <p:cNvSpPr>
            <a:spLocks noGrp="1"/>
          </p:cNvSpPr>
          <p:nvPr>
            <p:ph type="title"/>
          </p:nvPr>
        </p:nvSpPr>
        <p:spPr>
          <a:xfrm>
            <a:off x="457200" y="44450"/>
            <a:ext cx="8229600" cy="1143000"/>
          </a:xfrm>
        </p:spPr>
        <p:txBody>
          <a:bodyPr/>
          <a:lstStyle/>
          <a:p>
            <a:r>
              <a:rPr lang="zh-CN" altLang="en-US" b="1"/>
              <a:t>本章小结</a:t>
            </a:r>
          </a:p>
        </p:txBody>
      </p:sp>
      <p:sp>
        <p:nvSpPr>
          <p:cNvPr id="125954" name="内容占位符 2">
            <a:extLst>
              <a:ext uri="{FF2B5EF4-FFF2-40B4-BE49-F238E27FC236}">
                <a16:creationId xmlns:a16="http://schemas.microsoft.com/office/drawing/2014/main" id="{BDA3CA0E-281C-DB4B-A0F2-0508AA410BD2}"/>
              </a:ext>
            </a:extLst>
          </p:cNvPr>
          <p:cNvSpPr>
            <a:spLocks noGrp="1"/>
          </p:cNvSpPr>
          <p:nvPr>
            <p:ph idx="1"/>
          </p:nvPr>
        </p:nvSpPr>
        <p:spPr>
          <a:xfrm>
            <a:off x="611188" y="1341438"/>
            <a:ext cx="8229600" cy="4525962"/>
          </a:xfrm>
        </p:spPr>
        <p:txBody>
          <a:bodyPr/>
          <a:lstStyle/>
          <a:p>
            <a:pPr marL="0" indent="0">
              <a:lnSpc>
                <a:spcPct val="150000"/>
              </a:lnSpc>
              <a:spcBef>
                <a:spcPct val="0"/>
              </a:spcBef>
              <a:buFont typeface="Arial" panose="020B0604020202020204" pitchFamily="34" charset="0"/>
              <a:buNone/>
            </a:pPr>
            <a:r>
              <a:rPr lang="en-US" altLang="zh-CN" sz="2400"/>
              <a:t>1.</a:t>
            </a:r>
            <a:r>
              <a:rPr lang="zh-CN" altLang="en-US" sz="2400"/>
              <a:t>结构程序设计技术是进行详细设计的逻辑基础。</a:t>
            </a:r>
            <a:endParaRPr lang="en-US" altLang="zh-CN" sz="2400"/>
          </a:p>
          <a:p>
            <a:pPr marL="0" indent="0">
              <a:lnSpc>
                <a:spcPct val="150000"/>
              </a:lnSpc>
              <a:spcBef>
                <a:spcPct val="0"/>
              </a:spcBef>
              <a:buFont typeface="Arial" panose="020B0604020202020204" pitchFamily="34" charset="0"/>
              <a:buNone/>
            </a:pPr>
            <a:r>
              <a:rPr lang="en-US" altLang="zh-CN" sz="2400"/>
              <a:t>2.</a:t>
            </a:r>
            <a:r>
              <a:rPr lang="zh-CN" altLang="en-US" sz="2400"/>
              <a:t>人机界面设计必须重视。</a:t>
            </a:r>
            <a:endParaRPr lang="en-US" altLang="zh-CN" sz="2400"/>
          </a:p>
          <a:p>
            <a:pPr marL="0" indent="0">
              <a:lnSpc>
                <a:spcPct val="150000"/>
              </a:lnSpc>
              <a:spcBef>
                <a:spcPct val="0"/>
              </a:spcBef>
              <a:buFont typeface="Arial" panose="020B0604020202020204" pitchFamily="34" charset="0"/>
              <a:buNone/>
            </a:pPr>
            <a:r>
              <a:rPr lang="en-US" altLang="zh-CN" sz="2400"/>
              <a:t>3.</a:t>
            </a:r>
            <a:r>
              <a:rPr lang="zh-CN" altLang="en-US" sz="2400"/>
              <a:t>过程设计是详细设计阶段完成的主要工作。</a:t>
            </a:r>
            <a:endParaRPr lang="en-US" altLang="zh-CN" sz="2400"/>
          </a:p>
          <a:p>
            <a:pPr marL="0" indent="0">
              <a:lnSpc>
                <a:spcPct val="150000"/>
              </a:lnSpc>
              <a:spcBef>
                <a:spcPct val="0"/>
              </a:spcBef>
              <a:buFont typeface="Arial" panose="020B0604020202020204" pitchFamily="34" charset="0"/>
              <a:buNone/>
            </a:pPr>
            <a:r>
              <a:rPr lang="en-US" altLang="zh-CN" sz="2400"/>
              <a:t>4.</a:t>
            </a:r>
            <a:r>
              <a:rPr lang="zh-CN" altLang="en-US" sz="2400"/>
              <a:t>在开发有清楚的层次结构时可采用面向数据结构的设计方法完成设计过程设计。</a:t>
            </a:r>
            <a:endParaRPr lang="en-US" altLang="zh-CN" sz="2400"/>
          </a:p>
          <a:p>
            <a:pPr marL="0" indent="0">
              <a:lnSpc>
                <a:spcPct val="150000"/>
              </a:lnSpc>
              <a:spcBef>
                <a:spcPct val="0"/>
              </a:spcBef>
              <a:buFont typeface="Arial" panose="020B0604020202020204" pitchFamily="34" charset="0"/>
              <a:buNone/>
            </a:pPr>
            <a:r>
              <a:rPr lang="en-US" altLang="zh-CN" sz="2400"/>
              <a:t>5.</a:t>
            </a:r>
            <a:r>
              <a:rPr lang="zh-CN" altLang="en-US" sz="2400"/>
              <a:t>使用环形复杂度可以定量度量程序的复杂程度。</a:t>
            </a:r>
          </a:p>
        </p:txBody>
      </p:sp>
      <p:sp>
        <p:nvSpPr>
          <p:cNvPr id="125955" name="1 Título">
            <a:extLst>
              <a:ext uri="{FF2B5EF4-FFF2-40B4-BE49-F238E27FC236}">
                <a16:creationId xmlns:a16="http://schemas.microsoft.com/office/drawing/2014/main" id="{E358798E-6A16-9440-A2DD-D239250E11A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本章小结</a:t>
            </a:r>
          </a:p>
        </p:txBody>
      </p:sp>
      <p:sp>
        <p:nvSpPr>
          <p:cNvPr id="125956" name="1 Título">
            <a:extLst>
              <a:ext uri="{FF2B5EF4-FFF2-40B4-BE49-F238E27FC236}">
                <a16:creationId xmlns:a16="http://schemas.microsoft.com/office/drawing/2014/main" id="{4492384A-EA4F-0944-9760-96B3A8FB1F5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3">
            <a:extLst>
              <a:ext uri="{FF2B5EF4-FFF2-40B4-BE49-F238E27FC236}">
                <a16:creationId xmlns:a16="http://schemas.microsoft.com/office/drawing/2014/main" id="{DBAC176C-F64B-BB4B-AA57-46DA3765CEA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6.1</a:t>
            </a:r>
            <a:r>
              <a:rPr lang="en-US" altLang="zh-CN" b="1"/>
              <a:t>  </a:t>
            </a:r>
            <a:r>
              <a:rPr lang="zh-CN" altLang="en-US" b="1"/>
              <a:t>结构程序设计</a:t>
            </a:r>
          </a:p>
        </p:txBody>
      </p:sp>
      <p:sp>
        <p:nvSpPr>
          <p:cNvPr id="23554" name="1 Título">
            <a:extLst>
              <a:ext uri="{FF2B5EF4-FFF2-40B4-BE49-F238E27FC236}">
                <a16:creationId xmlns:a16="http://schemas.microsoft.com/office/drawing/2014/main" id="{B441FCFC-8FE6-3C40-BF99-867C041C28D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6.1 </a:t>
            </a:r>
            <a:r>
              <a:rPr lang="zh-CN" altLang="en-US" sz="2400">
                <a:solidFill>
                  <a:srgbClr val="D9D9D9"/>
                </a:solidFill>
                <a:latin typeface="宋体" panose="02010600030101010101" pitchFamily="2" charset="-122"/>
              </a:rPr>
              <a:t>结构程序设计</a:t>
            </a:r>
          </a:p>
        </p:txBody>
      </p:sp>
      <p:sp>
        <p:nvSpPr>
          <p:cNvPr id="23555" name="1 Título">
            <a:extLst>
              <a:ext uri="{FF2B5EF4-FFF2-40B4-BE49-F238E27FC236}">
                <a16:creationId xmlns:a16="http://schemas.microsoft.com/office/drawing/2014/main" id="{96B339E4-7208-FE4E-B4BF-05E32AF7479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23556" name="内容占位符 1">
            <a:extLst>
              <a:ext uri="{FF2B5EF4-FFF2-40B4-BE49-F238E27FC236}">
                <a16:creationId xmlns:a16="http://schemas.microsoft.com/office/drawing/2014/main" id="{FAD1DBA4-24D5-7A4A-A8D1-75B89FA4A8FF}"/>
              </a:ext>
            </a:extLst>
          </p:cNvPr>
          <p:cNvSpPr>
            <a:spLocks noGrp="1"/>
          </p:cNvSpPr>
          <p:nvPr>
            <p:ph idx="1"/>
          </p:nvPr>
        </p:nvSpPr>
        <p:spPr>
          <a:xfrm>
            <a:off x="457200" y="1196975"/>
            <a:ext cx="8229600" cy="4525963"/>
          </a:xfrm>
        </p:spPr>
        <p:txBody>
          <a:bodyPr/>
          <a:lstStyle/>
          <a:p>
            <a:pPr marL="0" indent="719138">
              <a:lnSpc>
                <a:spcPct val="150000"/>
              </a:lnSpc>
              <a:spcBef>
                <a:spcPct val="0"/>
              </a:spcBef>
              <a:buFont typeface="Arial" panose="020B0604020202020204" pitchFamily="34" charset="0"/>
              <a:buNone/>
            </a:pPr>
            <a:r>
              <a:rPr lang="zh-CN" altLang="en-US" sz="2400"/>
              <a:t>结构程序设计经典定义：如果一个程序的代码块仅仅通过顺序、选择和循环这</a:t>
            </a:r>
            <a:r>
              <a:rPr lang="en-US" altLang="zh-CN" sz="2400"/>
              <a:t>3</a:t>
            </a:r>
            <a:r>
              <a:rPr lang="zh-CN" altLang="en-US" sz="2400"/>
              <a:t>种基本控制结构进行连接，并且每个代码块只有一个入口和一个出口，则称这个程序是结构化的。</a:t>
            </a:r>
            <a:endParaRPr lang="en-US" altLang="zh-CN" sz="2400"/>
          </a:p>
          <a:p>
            <a:pPr marL="0" indent="719138">
              <a:lnSpc>
                <a:spcPct val="150000"/>
              </a:lnSpc>
              <a:spcBef>
                <a:spcPct val="0"/>
              </a:spcBef>
              <a:buFont typeface="Arial" panose="020B0604020202020204" pitchFamily="34" charset="0"/>
              <a:buNone/>
            </a:pPr>
            <a:r>
              <a:rPr lang="zh-CN" altLang="en-US" sz="2400"/>
              <a:t>结构程序设计更全面的定义：结构程序设计是尽可能少用</a:t>
            </a:r>
            <a:r>
              <a:rPr lang="en-US" altLang="zh-CN" sz="2400"/>
              <a:t>GO TO</a:t>
            </a:r>
            <a:r>
              <a:rPr lang="zh-CN" altLang="en-US" sz="2400"/>
              <a:t>语句的程序设计方法。最好仅在检测出错误时才使用</a:t>
            </a:r>
            <a:r>
              <a:rPr lang="en-US" altLang="zh-CN" sz="2400"/>
              <a:t>GO TO</a:t>
            </a:r>
            <a:r>
              <a:rPr lang="zh-CN" altLang="en-US" sz="2400"/>
              <a:t>语句，而且应该总是使用前向</a:t>
            </a:r>
            <a:r>
              <a:rPr lang="en-US" altLang="zh-CN" sz="2400"/>
              <a:t>GO TO</a:t>
            </a:r>
            <a:r>
              <a:rPr lang="zh-CN" altLang="en-US" sz="2400"/>
              <a:t>语句。</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3">
            <a:extLst>
              <a:ext uri="{FF2B5EF4-FFF2-40B4-BE49-F238E27FC236}">
                <a16:creationId xmlns:a16="http://schemas.microsoft.com/office/drawing/2014/main" id="{8105A4C9-FADB-DA4E-A163-40975CA4AB9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6.1</a:t>
            </a:r>
            <a:r>
              <a:rPr lang="en-US" altLang="zh-CN" b="1"/>
              <a:t>  </a:t>
            </a:r>
            <a:r>
              <a:rPr lang="zh-CN" altLang="en-US" b="1"/>
              <a:t>结构程序设计</a:t>
            </a:r>
          </a:p>
        </p:txBody>
      </p:sp>
      <p:sp>
        <p:nvSpPr>
          <p:cNvPr id="25602" name="内容占位符 1">
            <a:extLst>
              <a:ext uri="{FF2B5EF4-FFF2-40B4-BE49-F238E27FC236}">
                <a16:creationId xmlns:a16="http://schemas.microsoft.com/office/drawing/2014/main" id="{0157EDC0-3607-764F-88E8-31C019CF46C8}"/>
              </a:ext>
            </a:extLst>
          </p:cNvPr>
          <p:cNvSpPr>
            <a:spLocks noGrp="1"/>
          </p:cNvSpPr>
          <p:nvPr>
            <p:ph idx="1"/>
          </p:nvPr>
        </p:nvSpPr>
        <p:spPr>
          <a:xfrm>
            <a:off x="457200" y="981075"/>
            <a:ext cx="8229600" cy="4525963"/>
          </a:xfrm>
        </p:spPr>
        <p:txBody>
          <a:bodyPr/>
          <a:lstStyle/>
          <a:p>
            <a:pPr marL="0" indent="719138">
              <a:lnSpc>
                <a:spcPct val="150000"/>
              </a:lnSpc>
              <a:spcBef>
                <a:spcPct val="0"/>
              </a:spcBef>
              <a:buFont typeface="Arial" panose="020B0604020202020204" pitchFamily="34" charset="0"/>
              <a:buNone/>
            </a:pPr>
            <a:r>
              <a:rPr lang="zh-CN" altLang="en-US" sz="2400"/>
              <a:t>从理论上说只用上述</a:t>
            </a:r>
            <a:r>
              <a:rPr lang="en-US" altLang="zh-CN" sz="2400"/>
              <a:t>3</a:t>
            </a:r>
            <a:r>
              <a:rPr lang="zh-CN" altLang="en-US" sz="2400"/>
              <a:t>种基本控制结构就可以实现任何单入口单出口的程序，但是为了实际使用方便起见，常常还允许使用</a:t>
            </a:r>
            <a:r>
              <a:rPr lang="en-US" altLang="zh-CN" sz="2400"/>
              <a:t>DO-UNTIL</a:t>
            </a:r>
            <a:r>
              <a:rPr lang="zh-CN" altLang="en-US" sz="2400"/>
              <a:t>和</a:t>
            </a:r>
            <a:r>
              <a:rPr lang="en-US" altLang="zh-CN" sz="2400"/>
              <a:t>DO-CASE</a:t>
            </a:r>
            <a:r>
              <a:rPr lang="zh-CN" altLang="en-US" sz="2400"/>
              <a:t>两种控制结构</a:t>
            </a:r>
            <a:endParaRPr lang="en-US" altLang="zh-CN" sz="2400"/>
          </a:p>
          <a:p>
            <a:pPr marL="0" indent="719138">
              <a:lnSpc>
                <a:spcPct val="150000"/>
              </a:lnSpc>
              <a:buFont typeface="Arial" panose="020B0604020202020204" pitchFamily="34" charset="0"/>
              <a:buNone/>
            </a:pPr>
            <a:endParaRPr lang="zh-CN" altLang="en-US" sz="2400" b="1"/>
          </a:p>
        </p:txBody>
      </p:sp>
      <p:pic>
        <p:nvPicPr>
          <p:cNvPr id="25603" name="图片 2">
            <a:extLst>
              <a:ext uri="{FF2B5EF4-FFF2-40B4-BE49-F238E27FC236}">
                <a16:creationId xmlns:a16="http://schemas.microsoft.com/office/drawing/2014/main" id="{C630C2E3-0562-0347-BC59-E7641E3D15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852738"/>
            <a:ext cx="621665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1 Título">
            <a:extLst>
              <a:ext uri="{FF2B5EF4-FFF2-40B4-BE49-F238E27FC236}">
                <a16:creationId xmlns:a16="http://schemas.microsoft.com/office/drawing/2014/main" id="{E701B3C9-C05A-FE40-B24A-90389DA8ADC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6.1 </a:t>
            </a:r>
            <a:r>
              <a:rPr lang="zh-CN" altLang="en-US" sz="2400">
                <a:solidFill>
                  <a:srgbClr val="D9D9D9"/>
                </a:solidFill>
                <a:latin typeface="宋体" panose="02010600030101010101" pitchFamily="2" charset="-122"/>
              </a:rPr>
              <a:t>结构程序设计</a:t>
            </a:r>
          </a:p>
        </p:txBody>
      </p:sp>
      <p:sp>
        <p:nvSpPr>
          <p:cNvPr id="25605" name="1 Título">
            <a:extLst>
              <a:ext uri="{FF2B5EF4-FFF2-40B4-BE49-F238E27FC236}">
                <a16:creationId xmlns:a16="http://schemas.microsoft.com/office/drawing/2014/main" id="{5C2F9904-C37C-1C4D-9241-C2E37812549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3">
            <a:extLst>
              <a:ext uri="{FF2B5EF4-FFF2-40B4-BE49-F238E27FC236}">
                <a16:creationId xmlns:a16="http://schemas.microsoft.com/office/drawing/2014/main" id="{8105A4C9-FADB-DA4E-A163-40975CA4AB9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6.1</a:t>
            </a:r>
            <a:r>
              <a:rPr lang="en-US" altLang="zh-CN" b="1"/>
              <a:t>  </a:t>
            </a:r>
            <a:r>
              <a:rPr lang="zh-CN" altLang="en-US" b="1"/>
              <a:t>结构程序设计</a:t>
            </a:r>
          </a:p>
        </p:txBody>
      </p:sp>
      <p:sp>
        <p:nvSpPr>
          <p:cNvPr id="25604" name="1 Título">
            <a:extLst>
              <a:ext uri="{FF2B5EF4-FFF2-40B4-BE49-F238E27FC236}">
                <a16:creationId xmlns:a16="http://schemas.microsoft.com/office/drawing/2014/main" id="{E701B3C9-C05A-FE40-B24A-90389DA8ADC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6.1 </a:t>
            </a:r>
            <a:r>
              <a:rPr lang="zh-CN" altLang="en-US" sz="2400">
                <a:solidFill>
                  <a:srgbClr val="D9D9D9"/>
                </a:solidFill>
                <a:latin typeface="宋体" panose="02010600030101010101" pitchFamily="2" charset="-122"/>
              </a:rPr>
              <a:t>结构程序设计</a:t>
            </a:r>
          </a:p>
        </p:txBody>
      </p:sp>
      <p:sp>
        <p:nvSpPr>
          <p:cNvPr id="25605" name="1 Título">
            <a:extLst>
              <a:ext uri="{FF2B5EF4-FFF2-40B4-BE49-F238E27FC236}">
                <a16:creationId xmlns:a16="http://schemas.microsoft.com/office/drawing/2014/main" id="{5C2F9904-C37C-1C4D-9241-C2E37812549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8" name="Rectangle 3">
            <a:extLst>
              <a:ext uri="{FF2B5EF4-FFF2-40B4-BE49-F238E27FC236}">
                <a16:creationId xmlns:a16="http://schemas.microsoft.com/office/drawing/2014/main" id="{871F4A3E-CC7D-1140-9BC1-6EF6D837271C}"/>
              </a:ext>
            </a:extLst>
          </p:cNvPr>
          <p:cNvSpPr txBox="1">
            <a:spLocks noChangeArrowheads="1"/>
          </p:cNvSpPr>
          <p:nvPr/>
        </p:nvSpPr>
        <p:spPr bwMode="auto">
          <a:xfrm>
            <a:off x="395288" y="981075"/>
            <a:ext cx="874871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zh-CN" altLang="en-US" sz="2800" dirty="0">
                <a:ea typeface="楷体_GB2312"/>
                <a:cs typeface="楷体_GB2312"/>
              </a:rPr>
              <a:t>接口设计的分类</a:t>
            </a:r>
            <a:r>
              <a:rPr lang="en-US" altLang="zh-CN" sz="2800" dirty="0">
                <a:ea typeface="楷体_GB2312"/>
                <a:cs typeface="楷体_GB2312"/>
              </a:rPr>
              <a:t>:</a:t>
            </a:r>
          </a:p>
          <a:p>
            <a:pPr>
              <a:buFont typeface="Wingdings" pitchFamily="2" charset="2"/>
              <a:buNone/>
            </a:pPr>
            <a:r>
              <a:rPr lang="zh-CN" altLang="en-US" sz="2800" dirty="0">
                <a:ea typeface="楷体_GB2312"/>
                <a:cs typeface="楷体_GB2312"/>
              </a:rPr>
              <a:t>　　  接口设计主要包括３个方面：</a:t>
            </a:r>
          </a:p>
          <a:p>
            <a:pPr>
              <a:buFont typeface="Wingdings" pitchFamily="2" charset="2"/>
              <a:buNone/>
            </a:pPr>
            <a:r>
              <a:rPr lang="zh-CN" altLang="en-US" sz="2800" dirty="0">
                <a:ea typeface="楷体_GB2312"/>
                <a:cs typeface="楷体_GB2312"/>
              </a:rPr>
              <a:t>（</a:t>
            </a:r>
            <a:r>
              <a:rPr lang="en-US" altLang="zh-CN" sz="2800" dirty="0">
                <a:ea typeface="楷体_GB2312"/>
                <a:cs typeface="楷体_GB2312"/>
              </a:rPr>
              <a:t>1</a:t>
            </a:r>
            <a:r>
              <a:rPr lang="zh-CN" altLang="en-US" sz="2800" dirty="0">
                <a:ea typeface="楷体_GB2312"/>
                <a:cs typeface="楷体_GB2312"/>
              </a:rPr>
              <a:t>）模块或软件构件间的接口设计；</a:t>
            </a:r>
          </a:p>
          <a:p>
            <a:pPr>
              <a:buFont typeface="Wingdings" pitchFamily="2" charset="2"/>
              <a:buNone/>
            </a:pPr>
            <a:r>
              <a:rPr lang="zh-CN" altLang="en-US" sz="2800" dirty="0">
                <a:ea typeface="楷体_GB2312"/>
                <a:cs typeface="楷体_GB2312"/>
              </a:rPr>
              <a:t>（</a:t>
            </a:r>
            <a:r>
              <a:rPr lang="en-US" altLang="zh-CN" sz="2800" dirty="0">
                <a:ea typeface="楷体_GB2312"/>
                <a:cs typeface="楷体_GB2312"/>
              </a:rPr>
              <a:t>2</a:t>
            </a:r>
            <a:r>
              <a:rPr lang="zh-CN" altLang="en-US" sz="2800" dirty="0">
                <a:ea typeface="楷体_GB2312"/>
                <a:cs typeface="楷体_GB2312"/>
              </a:rPr>
              <a:t>）软件与其他软硬件系统之间的接口设计；</a:t>
            </a:r>
          </a:p>
          <a:p>
            <a:pPr>
              <a:buFont typeface="Wingdings" pitchFamily="2" charset="2"/>
              <a:buNone/>
            </a:pPr>
            <a:r>
              <a:rPr lang="zh-CN" altLang="en-US" sz="2800" dirty="0">
                <a:ea typeface="楷体_GB2312"/>
                <a:cs typeface="楷体_GB2312"/>
              </a:rPr>
              <a:t>（</a:t>
            </a:r>
            <a:r>
              <a:rPr lang="en-US" altLang="zh-CN" sz="2800" dirty="0">
                <a:ea typeface="楷体_GB2312"/>
                <a:cs typeface="楷体_GB2312"/>
              </a:rPr>
              <a:t>3</a:t>
            </a:r>
            <a:r>
              <a:rPr lang="zh-CN" altLang="en-US" sz="2800" dirty="0">
                <a:ea typeface="楷体_GB2312"/>
                <a:cs typeface="楷体_GB2312"/>
              </a:rPr>
              <a:t>）软件与人（用户）之间的交互设计。</a:t>
            </a:r>
          </a:p>
          <a:p>
            <a:pPr>
              <a:buFont typeface="Wingdings" pitchFamily="2" charset="2"/>
              <a:buNone/>
            </a:pPr>
            <a:r>
              <a:rPr lang="zh-CN" altLang="en-US" sz="2800" dirty="0">
                <a:ea typeface="楷体_GB2312"/>
                <a:cs typeface="楷体_GB2312"/>
              </a:rPr>
              <a:t>　　　</a:t>
            </a:r>
            <a:r>
              <a:rPr lang="zh-CN" altLang="en-US" sz="2800" dirty="0">
                <a:solidFill>
                  <a:srgbClr val="FF0000"/>
                </a:solidFill>
                <a:ea typeface="楷体_GB2312"/>
                <a:cs typeface="楷体_GB2312"/>
              </a:rPr>
              <a:t>系统的接口设计（包括用户界面设计及与其他系统的接口设计）是由穿过系统边界的数据流定义的。</a:t>
            </a:r>
          </a:p>
          <a:p>
            <a:pPr>
              <a:buFont typeface="Wingdings" pitchFamily="2" charset="2"/>
              <a:buNone/>
            </a:pPr>
            <a:r>
              <a:rPr lang="zh-CN" altLang="en-US" sz="2800" dirty="0">
                <a:ea typeface="楷体_GB2312"/>
                <a:cs typeface="楷体_GB2312"/>
              </a:rPr>
              <a:t>            </a:t>
            </a:r>
            <a:r>
              <a:rPr lang="zh-CN" altLang="en-US" sz="2800" dirty="0">
                <a:solidFill>
                  <a:schemeClr val="accent2"/>
                </a:solidFill>
                <a:ea typeface="楷体_GB2312"/>
                <a:cs typeface="楷体_GB2312"/>
              </a:rPr>
              <a:t>在最终的系统中，数据流将成为用户界面中的表单、报表或与其他系统进行交互的文件或通信。</a:t>
            </a:r>
          </a:p>
          <a:p>
            <a:pPr>
              <a:buFont typeface="Wingdings" pitchFamily="2" charset="2"/>
              <a:buNone/>
            </a:pPr>
            <a:endParaRPr lang="zh-CN" altLang="en-US" sz="2800" dirty="0">
              <a:ea typeface="楷体_GB2312"/>
              <a:cs typeface="楷体_GB2312"/>
            </a:endParaRPr>
          </a:p>
        </p:txBody>
      </p:sp>
    </p:spTree>
    <p:extLst>
      <p:ext uri="{BB962C8B-B14F-4D97-AF65-F5344CB8AC3E}">
        <p14:creationId xmlns:p14="http://schemas.microsoft.com/office/powerpoint/2010/main" val="153961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3">
            <a:extLst>
              <a:ext uri="{FF2B5EF4-FFF2-40B4-BE49-F238E27FC236}">
                <a16:creationId xmlns:a16="http://schemas.microsoft.com/office/drawing/2014/main" id="{53030010-06D3-4941-81CF-AD94451F6F5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6.1</a:t>
            </a:r>
            <a:r>
              <a:rPr lang="en-US" altLang="zh-CN" b="1"/>
              <a:t>  </a:t>
            </a:r>
            <a:r>
              <a:rPr lang="zh-CN" altLang="en-US" b="1"/>
              <a:t>结构程序设计</a:t>
            </a:r>
          </a:p>
        </p:txBody>
      </p:sp>
      <p:sp>
        <p:nvSpPr>
          <p:cNvPr id="27650" name="内容占位符 1">
            <a:extLst>
              <a:ext uri="{FF2B5EF4-FFF2-40B4-BE49-F238E27FC236}">
                <a16:creationId xmlns:a16="http://schemas.microsoft.com/office/drawing/2014/main" id="{BBF92EFD-48FF-7849-AB26-5F853D6FF7CF}"/>
              </a:ext>
            </a:extLst>
          </p:cNvPr>
          <p:cNvSpPr>
            <a:spLocks noGrp="1"/>
          </p:cNvSpPr>
          <p:nvPr>
            <p:ph idx="1"/>
          </p:nvPr>
        </p:nvSpPr>
        <p:spPr>
          <a:xfrm>
            <a:off x="457200" y="1125538"/>
            <a:ext cx="8229600" cy="4525962"/>
          </a:xfrm>
        </p:spPr>
        <p:txBody>
          <a:bodyPr/>
          <a:lstStyle/>
          <a:p>
            <a:pPr marL="0" indent="719138">
              <a:lnSpc>
                <a:spcPct val="150000"/>
              </a:lnSpc>
              <a:spcBef>
                <a:spcPct val="0"/>
              </a:spcBef>
              <a:buFont typeface="Arial" panose="020B0604020202020204" pitchFamily="34" charset="0"/>
              <a:buNone/>
            </a:pPr>
            <a:r>
              <a:rPr lang="zh-CN" altLang="en-US" sz="2400"/>
              <a:t>如果只允许使用顺序、</a:t>
            </a:r>
            <a:r>
              <a:rPr lang="en-US" altLang="zh-CN" sz="2400"/>
              <a:t>IF-THEN-ELSE</a:t>
            </a:r>
            <a:r>
              <a:rPr lang="zh-CN" altLang="en-US" sz="2400"/>
              <a:t>型分支和</a:t>
            </a:r>
            <a:r>
              <a:rPr lang="en-US" altLang="zh-CN" sz="2400"/>
              <a:t>DO-WHILE</a:t>
            </a:r>
            <a:r>
              <a:rPr lang="zh-CN" altLang="en-US" sz="2400"/>
              <a:t>型循环这</a:t>
            </a:r>
            <a:r>
              <a:rPr lang="en-US" altLang="zh-CN" sz="2400"/>
              <a:t>3</a:t>
            </a:r>
            <a:r>
              <a:rPr lang="zh-CN" altLang="en-US" sz="2400"/>
              <a:t>种基本控制结构，则称为经典的结构程序设计；</a:t>
            </a:r>
            <a:endParaRPr lang="en-US" altLang="zh-CN" sz="2400"/>
          </a:p>
          <a:p>
            <a:pPr marL="0" indent="719138">
              <a:lnSpc>
                <a:spcPct val="150000"/>
              </a:lnSpc>
              <a:spcBef>
                <a:spcPct val="0"/>
              </a:spcBef>
              <a:buFont typeface="Arial" panose="020B0604020202020204" pitchFamily="34" charset="0"/>
              <a:buNone/>
            </a:pPr>
            <a:r>
              <a:rPr lang="zh-CN" altLang="en-US" sz="2400"/>
              <a:t>如果除了上述</a:t>
            </a:r>
            <a:r>
              <a:rPr lang="en-US" altLang="zh-CN" sz="2400"/>
              <a:t>3</a:t>
            </a:r>
            <a:r>
              <a:rPr lang="zh-CN" altLang="en-US" sz="2400"/>
              <a:t>种基本控制结构之外，还允许使用</a:t>
            </a:r>
            <a:r>
              <a:rPr lang="en-US" altLang="zh-CN" sz="2400"/>
              <a:t>DO-CASE</a:t>
            </a:r>
            <a:r>
              <a:rPr lang="zh-CN" altLang="en-US" sz="2400"/>
              <a:t>型多分支结构和</a:t>
            </a:r>
            <a:r>
              <a:rPr lang="en-US" altLang="zh-CN" sz="2400"/>
              <a:t>DO-UNTIL</a:t>
            </a:r>
            <a:r>
              <a:rPr lang="zh-CN" altLang="en-US" sz="2400"/>
              <a:t>型循环结构，则称为扩展的结构程序设计；</a:t>
            </a:r>
            <a:endParaRPr lang="en-US" altLang="zh-CN" sz="2400"/>
          </a:p>
          <a:p>
            <a:pPr marL="0" indent="719138">
              <a:lnSpc>
                <a:spcPct val="150000"/>
              </a:lnSpc>
              <a:spcBef>
                <a:spcPct val="0"/>
              </a:spcBef>
              <a:buFont typeface="Arial" panose="020B0604020202020204" pitchFamily="34" charset="0"/>
              <a:buNone/>
            </a:pPr>
            <a:r>
              <a:rPr lang="zh-CN" altLang="en-US" sz="2400"/>
              <a:t>如果再允许使用</a:t>
            </a:r>
            <a:r>
              <a:rPr lang="en-US" altLang="zh-CN" sz="2400"/>
              <a:t>LEAVE(</a:t>
            </a:r>
            <a:r>
              <a:rPr lang="zh-CN" altLang="en-US" sz="2400"/>
              <a:t>或</a:t>
            </a:r>
            <a:r>
              <a:rPr lang="en-US" altLang="zh-CN" sz="2400"/>
              <a:t>BREAK)</a:t>
            </a:r>
            <a:r>
              <a:rPr lang="zh-CN" altLang="en-US" sz="2400"/>
              <a:t>结构，则称为修正的结构程序设计。</a:t>
            </a:r>
          </a:p>
        </p:txBody>
      </p:sp>
      <p:sp>
        <p:nvSpPr>
          <p:cNvPr id="27651" name="1 Título">
            <a:extLst>
              <a:ext uri="{FF2B5EF4-FFF2-40B4-BE49-F238E27FC236}">
                <a16:creationId xmlns:a16="http://schemas.microsoft.com/office/drawing/2014/main" id="{3D7FE534-C9C1-3549-AF9C-C873757146A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6.1 </a:t>
            </a:r>
            <a:r>
              <a:rPr lang="zh-CN" altLang="en-US" sz="2400">
                <a:solidFill>
                  <a:srgbClr val="D9D9D9"/>
                </a:solidFill>
                <a:latin typeface="宋体" panose="02010600030101010101" pitchFamily="2" charset="-122"/>
              </a:rPr>
              <a:t>结构程序设计</a:t>
            </a:r>
          </a:p>
        </p:txBody>
      </p:sp>
      <p:sp>
        <p:nvSpPr>
          <p:cNvPr id="27652" name="1 Título">
            <a:extLst>
              <a:ext uri="{FF2B5EF4-FFF2-40B4-BE49-F238E27FC236}">
                <a16:creationId xmlns:a16="http://schemas.microsoft.com/office/drawing/2014/main" id="{D1CC3B4A-5EAB-034E-BDF2-742ACC360EA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a:extLst>
              <a:ext uri="{FF2B5EF4-FFF2-40B4-BE49-F238E27FC236}">
                <a16:creationId xmlns:a16="http://schemas.microsoft.com/office/drawing/2014/main" id="{DA0BFFB5-80F9-BD45-A067-8A67245C7B79}"/>
              </a:ext>
            </a:extLst>
          </p:cNvPr>
          <p:cNvSpPr txBox="1">
            <a:spLocks/>
          </p:cNvSpPr>
          <p:nvPr/>
        </p:nvSpPr>
        <p:spPr bwMode="auto">
          <a:xfrm>
            <a:off x="739775" y="188913"/>
            <a:ext cx="764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29698" name="2 Subtítulo">
            <a:extLst>
              <a:ext uri="{FF2B5EF4-FFF2-40B4-BE49-F238E27FC236}">
                <a16:creationId xmlns:a16="http://schemas.microsoft.com/office/drawing/2014/main" id="{2BDD1D49-42B9-9247-A5E2-4593C95AD7BC}"/>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29699" name="1 Título">
            <a:extLst>
              <a:ext uri="{FF2B5EF4-FFF2-40B4-BE49-F238E27FC236}">
                <a16:creationId xmlns:a16="http://schemas.microsoft.com/office/drawing/2014/main" id="{0E08E75F-3CF4-DC46-A47A-2EF4F6AD9D3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   </a:t>
            </a:r>
            <a:r>
              <a:rPr lang="zh-CN" altLang="en-US" sz="2400">
                <a:solidFill>
                  <a:srgbClr val="D9D9D9"/>
                </a:solidFill>
                <a:latin typeface="宋体" panose="02010600030101010101" pitchFamily="2" charset="-122"/>
              </a:rPr>
              <a:t>人机界面设计</a:t>
            </a:r>
          </a:p>
        </p:txBody>
      </p:sp>
      <p:pic>
        <p:nvPicPr>
          <p:cNvPr id="29700" name="Imagen 5">
            <a:extLst>
              <a:ext uri="{FF2B5EF4-FFF2-40B4-BE49-F238E27FC236}">
                <a16:creationId xmlns:a16="http://schemas.microsoft.com/office/drawing/2014/main" id="{2000C107-55AD-4D42-9AD4-D1863E7FF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agen 5">
            <a:extLst>
              <a:ext uri="{FF2B5EF4-FFF2-40B4-BE49-F238E27FC236}">
                <a16:creationId xmlns:a16="http://schemas.microsoft.com/office/drawing/2014/main" id="{25592EC9-4B7A-2548-817C-D41E73AE1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3">
            <a:hlinkClick r:id="rId5" action="ppaction://hlinksldjump"/>
            <a:extLst>
              <a:ext uri="{FF2B5EF4-FFF2-40B4-BE49-F238E27FC236}">
                <a16:creationId xmlns:a16="http://schemas.microsoft.com/office/drawing/2014/main" id="{D18DF570-BB54-E542-9A49-BDE6CC4AC5A1}"/>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9703" name="TextBox 4">
            <a:extLst>
              <a:ext uri="{FF2B5EF4-FFF2-40B4-BE49-F238E27FC236}">
                <a16:creationId xmlns:a16="http://schemas.microsoft.com/office/drawing/2014/main" id="{80A10DAE-55FA-524E-82CA-8E72CA399651}"/>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9704" name="TextBox 5">
            <a:extLst>
              <a:ext uri="{FF2B5EF4-FFF2-40B4-BE49-F238E27FC236}">
                <a16:creationId xmlns:a16="http://schemas.microsoft.com/office/drawing/2014/main" id="{13316523-5664-974E-92CD-5D219085539E}"/>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9705" name="TextBox 6">
            <a:extLst>
              <a:ext uri="{FF2B5EF4-FFF2-40B4-BE49-F238E27FC236}">
                <a16:creationId xmlns:a16="http://schemas.microsoft.com/office/drawing/2014/main" id="{216BF443-2999-D042-9C95-824DD1116630}"/>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9706" name="Rectangle 3">
            <a:extLst>
              <a:ext uri="{FF2B5EF4-FFF2-40B4-BE49-F238E27FC236}">
                <a16:creationId xmlns:a16="http://schemas.microsoft.com/office/drawing/2014/main" id="{422FD996-D12E-7946-8BE7-86662BE3F820}"/>
              </a:ext>
            </a:extLst>
          </p:cNvPr>
          <p:cNvSpPr txBox="1">
            <a:spLocks noChangeArrowheads="1"/>
          </p:cNvSpPr>
          <p:nvPr/>
        </p:nvSpPr>
        <p:spPr bwMode="auto">
          <a:xfrm>
            <a:off x="549275" y="1196975"/>
            <a:ext cx="8229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ts val="1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6.1   </a:t>
            </a:r>
            <a:r>
              <a:rPr kumimoji="1" lang="zh-CN" altLang="en-US" sz="2400" b="1">
                <a:latin typeface="宋体" panose="02010600030101010101" pitchFamily="2" charset="-122"/>
              </a:rPr>
              <a:t>结构程序设计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6.2   </a:t>
            </a:r>
            <a:r>
              <a:rPr kumimoji="1" lang="zh-CN" altLang="en-US" sz="2400" b="1">
                <a:latin typeface="宋体" panose="02010600030101010101" pitchFamily="2" charset="-122"/>
              </a:rPr>
              <a:t>人机界面设计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6.3   </a:t>
            </a:r>
            <a:r>
              <a:rPr kumimoji="1" lang="zh-CN" altLang="en-US" sz="2400" b="1">
                <a:latin typeface="宋体" panose="02010600030101010101" pitchFamily="2" charset="-122"/>
              </a:rPr>
              <a:t>过程设计的工具</a:t>
            </a: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6.4   </a:t>
            </a:r>
            <a:r>
              <a:rPr kumimoji="1" lang="zh-CN" altLang="en-US" sz="2400" b="1">
                <a:latin typeface="宋体" panose="02010600030101010101" pitchFamily="2" charset="-122"/>
              </a:rPr>
              <a:t>面向数据结构的设计方法</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6.5   </a:t>
            </a:r>
            <a:r>
              <a:rPr kumimoji="1" lang="zh-CN" altLang="en-US" sz="2400" b="1">
                <a:latin typeface="宋体" panose="02010600030101010101" pitchFamily="2" charset="-122"/>
              </a:rPr>
              <a:t>程序复杂程度的定量度量</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endParaRPr kumimoji="1" lang="en-US" altLang="zh-CN" sz="2400" b="1">
              <a:latin typeface="黑体" panose="02010609060101010101" pitchFamily="49" charset="-122"/>
              <a:ea typeface="黑体" panose="02010609060101010101" pitchFamily="49"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29707" name="1 Título">
            <a:extLst>
              <a:ext uri="{FF2B5EF4-FFF2-40B4-BE49-F238E27FC236}">
                <a16:creationId xmlns:a16="http://schemas.microsoft.com/office/drawing/2014/main" id="{2A9E84BC-BE70-F242-8696-3D4FC97554A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4" name="矩形 13">
            <a:extLst>
              <a:ext uri="{FF2B5EF4-FFF2-40B4-BE49-F238E27FC236}">
                <a16:creationId xmlns:a16="http://schemas.microsoft.com/office/drawing/2014/main" id="{AEF4BAFB-1673-7B47-BA72-B160BF517B84}"/>
              </a:ext>
            </a:extLst>
          </p:cNvPr>
          <p:cNvSpPr/>
          <p:nvPr/>
        </p:nvSpPr>
        <p:spPr>
          <a:xfrm>
            <a:off x="862013" y="220980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B42AAFA2-4AC7-CE43-B422-5712C3EC4E4C}"/>
              </a:ext>
            </a:extLst>
          </p:cNvPr>
          <p:cNvSpPr/>
          <p:nvPr/>
        </p:nvSpPr>
        <p:spPr>
          <a:xfrm rot="5400000">
            <a:off x="269876" y="2295525"/>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3">
            <a:extLst>
              <a:ext uri="{FF2B5EF4-FFF2-40B4-BE49-F238E27FC236}">
                <a16:creationId xmlns:a16="http://schemas.microsoft.com/office/drawing/2014/main" id="{23C8F5DD-03F8-6947-9EB3-D57C9F31CD90}"/>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26629" name="内容占位符 4">
            <a:extLst>
              <a:ext uri="{FF2B5EF4-FFF2-40B4-BE49-F238E27FC236}">
                <a16:creationId xmlns:a16="http://schemas.microsoft.com/office/drawing/2014/main" id="{C2A63DF5-FFFA-6C40-AC61-4DCF41490061}"/>
              </a:ext>
            </a:extLst>
          </p:cNvPr>
          <p:cNvSpPr>
            <a:spLocks noGrp="1"/>
          </p:cNvSpPr>
          <p:nvPr>
            <p:ph idx="1"/>
          </p:nvPr>
        </p:nvSpPr>
        <p:spPr>
          <a:xfrm>
            <a:off x="395288" y="1052513"/>
            <a:ext cx="8229600" cy="604837"/>
          </a:xfrm>
        </p:spPr>
        <p:txBody>
          <a:bodyPr/>
          <a:lstStyle/>
          <a:p>
            <a:pPr marL="0" indent="0">
              <a:buFont typeface="Arial" charset="0"/>
              <a:buNone/>
              <a:defRPr/>
            </a:pPr>
            <a:r>
              <a:rPr lang="en-US" altLang="zh-CN" b="1" dirty="0">
                <a:latin typeface="+mn-ea"/>
              </a:rPr>
              <a:t>6.2.1</a:t>
            </a:r>
            <a:r>
              <a:rPr lang="en-US" altLang="zh-CN" b="1" dirty="0"/>
              <a:t> </a:t>
            </a:r>
            <a:r>
              <a:rPr lang="zh-CN" altLang="en-US" b="1" dirty="0"/>
              <a:t>设计问题</a:t>
            </a:r>
          </a:p>
        </p:txBody>
      </p:sp>
      <p:sp>
        <p:nvSpPr>
          <p:cNvPr id="31747" name="TextBox 7">
            <a:extLst>
              <a:ext uri="{FF2B5EF4-FFF2-40B4-BE49-F238E27FC236}">
                <a16:creationId xmlns:a16="http://schemas.microsoft.com/office/drawing/2014/main" id="{2F107488-C806-EB45-896E-C08E1435B5E8}"/>
              </a:ext>
            </a:extLst>
          </p:cNvPr>
          <p:cNvSpPr txBox="1">
            <a:spLocks noChangeArrowheads="1"/>
          </p:cNvSpPr>
          <p:nvPr/>
        </p:nvSpPr>
        <p:spPr bwMode="auto">
          <a:xfrm>
            <a:off x="395288" y="1844675"/>
            <a:ext cx="7850187"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a:pPr>
            <a:r>
              <a:rPr lang="zh-CN" altLang="en-US" sz="2400">
                <a:latin typeface="Arial" panose="020B0604020202020204" pitchFamily="34" charset="0"/>
              </a:rPr>
              <a:t>系统响应时间。</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用户帮助设施。</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出错信息处理。</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命令交互。</a:t>
            </a:r>
            <a:endParaRPr lang="en-US" altLang="zh-CN" sz="2400">
              <a:latin typeface="Arial" panose="020B0604020202020204" pitchFamily="34" charset="0"/>
            </a:endParaRPr>
          </a:p>
          <a:p>
            <a:pPr eaLnBrk="1" hangingPunct="1">
              <a:lnSpc>
                <a:spcPct val="125000"/>
              </a:lnSpc>
              <a:spcBef>
                <a:spcPct val="0"/>
              </a:spcBef>
              <a:buFontTx/>
              <a:buNone/>
            </a:pPr>
            <a:endParaRPr lang="zh-CN" altLang="en-US" sz="2000" b="1">
              <a:latin typeface="Arial" panose="020B0604020202020204" pitchFamily="34" charset="0"/>
            </a:endParaRPr>
          </a:p>
        </p:txBody>
      </p:sp>
      <p:sp>
        <p:nvSpPr>
          <p:cNvPr id="31748" name="1 Título">
            <a:extLst>
              <a:ext uri="{FF2B5EF4-FFF2-40B4-BE49-F238E27FC236}">
                <a16:creationId xmlns:a16="http://schemas.microsoft.com/office/drawing/2014/main" id="{569F63E6-B12B-A44D-8DC5-C81A67AFFEC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6.2.1 </a:t>
            </a:r>
            <a:r>
              <a:rPr lang="zh-CN" altLang="en-US" sz="2400">
                <a:solidFill>
                  <a:srgbClr val="D9D9D9"/>
                </a:solidFill>
                <a:latin typeface="宋体" panose="02010600030101010101" pitchFamily="2" charset="-122"/>
              </a:rPr>
              <a:t>设计问题</a:t>
            </a:r>
          </a:p>
        </p:txBody>
      </p:sp>
      <p:sp>
        <p:nvSpPr>
          <p:cNvPr id="31749" name="1 Título">
            <a:extLst>
              <a:ext uri="{FF2B5EF4-FFF2-40B4-BE49-F238E27FC236}">
                <a16:creationId xmlns:a16="http://schemas.microsoft.com/office/drawing/2014/main" id="{FC7E8A02-2B42-6D4F-B426-D133177654A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64D57CE9-9446-0F4B-A4AD-F3F2FA496411}"/>
              </a:ext>
            </a:extLst>
          </p:cNvPr>
          <p:cNvSpPr>
            <a:spLocks noGrp="1" noChangeArrowheads="1"/>
          </p:cNvSpPr>
          <p:nvPr>
            <p:ph type="body" idx="1"/>
          </p:nvPr>
        </p:nvSpPr>
        <p:spPr>
          <a:xfrm>
            <a:off x="395288" y="981075"/>
            <a:ext cx="8280400" cy="4968875"/>
          </a:xfrm>
        </p:spPr>
        <p:txBody>
          <a:bodyPr/>
          <a:lstStyle/>
          <a:p>
            <a:pPr>
              <a:lnSpc>
                <a:spcPct val="100000"/>
              </a:lnSpc>
              <a:buFont typeface="Wingdings" pitchFamily="2" charset="2"/>
              <a:buNone/>
            </a:pPr>
            <a:r>
              <a:rPr lang="zh-CN" altLang="en-US" sz="2800" dirty="0">
                <a:ea typeface="楷体_GB2312"/>
                <a:cs typeface="楷体_GB2312"/>
              </a:rPr>
              <a:t>人机交互界面</a:t>
            </a:r>
          </a:p>
          <a:p>
            <a:pPr>
              <a:lnSpc>
                <a:spcPct val="100000"/>
              </a:lnSpc>
              <a:buFont typeface="Wingdings" pitchFamily="2" charset="2"/>
              <a:buNone/>
            </a:pPr>
            <a:r>
              <a:rPr lang="zh-CN" altLang="en-US" sz="2800" dirty="0">
                <a:ea typeface="楷体_GB2312"/>
                <a:cs typeface="楷体_GB2312"/>
              </a:rPr>
              <a:t>　　</a:t>
            </a:r>
            <a:r>
              <a:rPr lang="zh-CN" altLang="en-US" sz="2800" dirty="0">
                <a:solidFill>
                  <a:srgbClr val="FF0000"/>
                </a:solidFill>
                <a:ea typeface="楷体_GB2312"/>
                <a:cs typeface="楷体_GB2312"/>
              </a:rPr>
              <a:t>在设计阶段，必须根据需求把交互细节加入到用户界面设计中，包括人机交互所必须的实际显示和输入。</a:t>
            </a:r>
            <a:endParaRPr lang="en-US" altLang="zh-CN" sz="2800" dirty="0">
              <a:solidFill>
                <a:srgbClr val="FF0000"/>
              </a:solidFill>
              <a:ea typeface="楷体_GB2312"/>
              <a:cs typeface="楷体_GB2312"/>
            </a:endParaRPr>
          </a:p>
          <a:p>
            <a:pPr>
              <a:lnSpc>
                <a:spcPct val="100000"/>
              </a:lnSpc>
              <a:buFont typeface="Wingdings" pitchFamily="2" charset="2"/>
              <a:buNone/>
            </a:pPr>
            <a:r>
              <a:rPr lang="en-US" altLang="zh-CN" sz="2800" dirty="0">
                <a:ea typeface="楷体_GB2312"/>
                <a:cs typeface="楷体_GB2312"/>
              </a:rPr>
              <a:t>           </a:t>
            </a:r>
            <a:r>
              <a:rPr lang="zh-CN" altLang="en-US" sz="2800" dirty="0">
                <a:ea typeface="楷体_GB2312"/>
                <a:cs typeface="楷体_GB2312"/>
              </a:rPr>
              <a:t>人机交互界面是给用户使用的，为了设计好人机交互界面，设计者需要了解以下信息：</a:t>
            </a:r>
          </a:p>
          <a:p>
            <a:pPr>
              <a:lnSpc>
                <a:spcPct val="100000"/>
              </a:lnSpc>
              <a:buFont typeface="Wingdings" pitchFamily="2" charset="2"/>
              <a:buNone/>
            </a:pPr>
            <a:r>
              <a:rPr lang="zh-CN" altLang="en-US" sz="2800" dirty="0">
                <a:ea typeface="楷体_GB2312"/>
                <a:cs typeface="楷体_GB2312"/>
              </a:rPr>
              <a:t>（１）用户界面应具有的特性？</a:t>
            </a:r>
          </a:p>
          <a:p>
            <a:pPr>
              <a:lnSpc>
                <a:spcPct val="100000"/>
              </a:lnSpc>
              <a:buFont typeface="Wingdings" pitchFamily="2" charset="2"/>
              <a:buNone/>
            </a:pPr>
            <a:r>
              <a:rPr lang="zh-CN" altLang="en-US" sz="2800" dirty="0">
                <a:ea typeface="楷体_GB2312"/>
                <a:cs typeface="楷体_GB2312"/>
              </a:rPr>
              <a:t>（２）使用软件的用户是什么人？</a:t>
            </a:r>
          </a:p>
          <a:p>
            <a:pPr>
              <a:lnSpc>
                <a:spcPct val="100000"/>
              </a:lnSpc>
              <a:buFont typeface="Wingdings" pitchFamily="2" charset="2"/>
              <a:buNone/>
            </a:pPr>
            <a:r>
              <a:rPr lang="zh-CN" altLang="en-US" sz="2800" dirty="0">
                <a:ea typeface="楷体_GB2312"/>
                <a:cs typeface="楷体_GB2312"/>
              </a:rPr>
              <a:t>（３）用户怎样学习与新的计算机系统进行交互？</a:t>
            </a:r>
          </a:p>
          <a:p>
            <a:pPr>
              <a:lnSpc>
                <a:spcPct val="100000"/>
              </a:lnSpc>
              <a:buFont typeface="Wingdings" pitchFamily="2" charset="2"/>
              <a:buNone/>
            </a:pPr>
            <a:r>
              <a:rPr lang="zh-CN" altLang="en-US" sz="2800" dirty="0">
                <a:ea typeface="楷体_GB2312"/>
                <a:cs typeface="楷体_GB2312"/>
              </a:rPr>
              <a:t>（４）用户需要完成哪些工作？</a:t>
            </a:r>
          </a:p>
        </p:txBody>
      </p:sp>
      <p:sp>
        <p:nvSpPr>
          <p:cNvPr id="4" name="标题 3">
            <a:extLst>
              <a:ext uri="{FF2B5EF4-FFF2-40B4-BE49-F238E27FC236}">
                <a16:creationId xmlns:a16="http://schemas.microsoft.com/office/drawing/2014/main" id="{F8402892-4DBA-EE40-AC9E-6AAFBB166C8E}"/>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6.2</a:t>
            </a:r>
            <a:r>
              <a:rPr lang="en-US" altLang="zh-CN" b="1" dirty="0"/>
              <a:t> </a:t>
            </a:r>
            <a:r>
              <a:rPr lang="zh-CN" altLang="en-US" b="1" dirty="0"/>
              <a:t>人机界面设计</a:t>
            </a:r>
          </a:p>
        </p:txBody>
      </p:sp>
    </p:spTree>
    <p:extLst>
      <p:ext uri="{BB962C8B-B14F-4D97-AF65-F5344CB8AC3E}">
        <p14:creationId xmlns:p14="http://schemas.microsoft.com/office/powerpoint/2010/main" val="133370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a:extLst>
              <a:ext uri="{FF2B5EF4-FFF2-40B4-BE49-F238E27FC236}">
                <a16:creationId xmlns:a16="http://schemas.microsoft.com/office/drawing/2014/main" id="{1FB8B575-339A-2C45-BA8E-E0B01E7C43C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6.2</a:t>
            </a:r>
            <a:r>
              <a:rPr lang="en-US" altLang="zh-CN" b="1"/>
              <a:t> </a:t>
            </a:r>
            <a:r>
              <a:rPr lang="zh-CN" altLang="en-US" b="1"/>
              <a:t>人机界面设计</a:t>
            </a:r>
          </a:p>
        </p:txBody>
      </p:sp>
      <p:sp>
        <p:nvSpPr>
          <p:cNvPr id="33794" name="TextBox 7">
            <a:extLst>
              <a:ext uri="{FF2B5EF4-FFF2-40B4-BE49-F238E27FC236}">
                <a16:creationId xmlns:a16="http://schemas.microsoft.com/office/drawing/2014/main" id="{8CEA8CA3-8BE7-0649-8825-DD33DAA930D3}"/>
              </a:ext>
            </a:extLst>
          </p:cNvPr>
          <p:cNvSpPr txBox="1">
            <a:spLocks noChangeArrowheads="1"/>
          </p:cNvSpPr>
          <p:nvPr/>
        </p:nvSpPr>
        <p:spPr bwMode="auto">
          <a:xfrm>
            <a:off x="395288" y="1052513"/>
            <a:ext cx="84248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a:pPr>
            <a:r>
              <a:rPr lang="zh-CN" altLang="en-US" sz="2400">
                <a:latin typeface="Arial" panose="020B0604020202020204" pitchFamily="34" charset="0"/>
              </a:rPr>
              <a:t>系统响应时间。</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系统响应时间指从用户完成某个控制动作</a:t>
            </a:r>
            <a:r>
              <a:rPr lang="en-US" altLang="zh-CN" sz="2400">
                <a:latin typeface="Arial" panose="020B0604020202020204" pitchFamily="34" charset="0"/>
              </a:rPr>
              <a:t>(</a:t>
            </a:r>
            <a:r>
              <a:rPr lang="zh-CN" altLang="en-US" sz="2400">
                <a:latin typeface="Arial" panose="020B0604020202020204" pitchFamily="34" charset="0"/>
              </a:rPr>
              <a:t>例如，按回车键或单击鼠标</a:t>
            </a:r>
            <a:r>
              <a:rPr lang="en-US" altLang="zh-CN" sz="2400">
                <a:latin typeface="Arial" panose="020B0604020202020204" pitchFamily="34" charset="0"/>
              </a:rPr>
              <a:t>)</a:t>
            </a:r>
            <a:r>
              <a:rPr lang="zh-CN" altLang="en-US" sz="2400">
                <a:latin typeface="Arial" panose="020B0604020202020204" pitchFamily="34" charset="0"/>
              </a:rPr>
              <a:t>，到软件给出预期的响应</a:t>
            </a:r>
            <a:r>
              <a:rPr lang="en-US" altLang="zh-CN" sz="2400">
                <a:latin typeface="Arial" panose="020B0604020202020204" pitchFamily="34" charset="0"/>
              </a:rPr>
              <a:t>(</a:t>
            </a:r>
            <a:r>
              <a:rPr lang="zh-CN" altLang="en-US" sz="2400">
                <a:latin typeface="Arial" panose="020B0604020202020204" pitchFamily="34" charset="0"/>
              </a:rPr>
              <a:t>输出信息或做动作</a:t>
            </a:r>
            <a:r>
              <a:rPr lang="en-US" altLang="zh-CN" sz="2400">
                <a:latin typeface="Arial" panose="020B0604020202020204" pitchFamily="34" charset="0"/>
              </a:rPr>
              <a:t>)</a:t>
            </a:r>
            <a:r>
              <a:rPr lang="zh-CN" altLang="en-US" sz="2400">
                <a:latin typeface="Arial" panose="020B0604020202020204" pitchFamily="34" charset="0"/>
              </a:rPr>
              <a:t>之间的这段时间。</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系统响应时间有两个重要属性，分别是长度和易变性。</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a:latin typeface="Arial" panose="020B0604020202020204" pitchFamily="34" charset="0"/>
              </a:rPr>
              <a:t>1</a:t>
            </a:r>
            <a:r>
              <a:rPr lang="zh-CN" altLang="en-US" sz="2400">
                <a:latin typeface="Arial" panose="020B0604020202020204" pitchFamily="34" charset="0"/>
              </a:rPr>
              <a:t>）长度：时间过长，用户就会感到紧张，过短，加快用</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户操作节奏，可能会犯错误</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a:latin typeface="Arial" panose="020B0604020202020204" pitchFamily="34" charset="0"/>
              </a:rPr>
              <a:t>2</a:t>
            </a:r>
            <a:r>
              <a:rPr lang="zh-CN" altLang="en-US" sz="2400">
                <a:latin typeface="Arial" panose="020B0604020202020204" pitchFamily="34" charset="0"/>
              </a:rPr>
              <a:t>）易变性：系统响应时间相对于平均响应时间的偏差</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即使系统响应时间较长，响应时间易变性低也有助于用</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户建立起稳定的工作节奏。</a:t>
            </a:r>
          </a:p>
        </p:txBody>
      </p:sp>
      <p:sp>
        <p:nvSpPr>
          <p:cNvPr id="33795" name="1 Título">
            <a:extLst>
              <a:ext uri="{FF2B5EF4-FFF2-40B4-BE49-F238E27FC236}">
                <a16:creationId xmlns:a16="http://schemas.microsoft.com/office/drawing/2014/main" id="{2E2C1D0B-F4CC-EC4B-9991-2BE19C54D9A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6.2.1 </a:t>
            </a:r>
            <a:r>
              <a:rPr lang="zh-CN" altLang="en-US" sz="2400">
                <a:solidFill>
                  <a:srgbClr val="D9D9D9"/>
                </a:solidFill>
                <a:latin typeface="宋体" panose="02010600030101010101" pitchFamily="2" charset="-122"/>
              </a:rPr>
              <a:t>设计问题</a:t>
            </a:r>
          </a:p>
        </p:txBody>
      </p:sp>
      <p:sp>
        <p:nvSpPr>
          <p:cNvPr id="33796" name="1 Título">
            <a:extLst>
              <a:ext uri="{FF2B5EF4-FFF2-40B4-BE49-F238E27FC236}">
                <a16:creationId xmlns:a16="http://schemas.microsoft.com/office/drawing/2014/main" id="{FD4B73D4-58C6-7E40-A422-A7A17940DA0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3">
            <a:extLst>
              <a:ext uri="{FF2B5EF4-FFF2-40B4-BE49-F238E27FC236}">
                <a16:creationId xmlns:a16="http://schemas.microsoft.com/office/drawing/2014/main" id="{D7BA9674-854B-C14B-A725-7A3A7B301EC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6.2</a:t>
            </a:r>
            <a:r>
              <a:rPr lang="en-US" altLang="zh-CN" b="1"/>
              <a:t> </a:t>
            </a:r>
            <a:r>
              <a:rPr lang="zh-CN" altLang="en-US" b="1"/>
              <a:t>人机界面设计</a:t>
            </a:r>
          </a:p>
        </p:txBody>
      </p:sp>
      <p:sp>
        <p:nvSpPr>
          <p:cNvPr id="35842" name="TextBox 7">
            <a:extLst>
              <a:ext uri="{FF2B5EF4-FFF2-40B4-BE49-F238E27FC236}">
                <a16:creationId xmlns:a16="http://schemas.microsoft.com/office/drawing/2014/main" id="{E8158625-EA0A-E143-80A1-02ABB28EB851}"/>
              </a:ext>
            </a:extLst>
          </p:cNvPr>
          <p:cNvSpPr txBox="1">
            <a:spLocks noChangeArrowheads="1"/>
          </p:cNvSpPr>
          <p:nvPr/>
        </p:nvSpPr>
        <p:spPr bwMode="auto">
          <a:xfrm>
            <a:off x="323850" y="855663"/>
            <a:ext cx="85693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5725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circleNumDbPlain" startAt="2"/>
            </a:pPr>
            <a:r>
              <a:rPr lang="zh-CN" altLang="en-US" sz="2400">
                <a:latin typeface="宋体" panose="02010600030101010101" pitchFamily="2" charset="-122"/>
              </a:rPr>
              <a:t>用户帮助设施。</a:t>
            </a:r>
            <a:endParaRPr lang="en-US" altLang="zh-CN" sz="2400">
              <a:latin typeface="宋体" panose="02010600030101010101" pitchFamily="2" charset="-122"/>
            </a:endParaRPr>
          </a:p>
          <a:p>
            <a:pPr eaLnBrk="1" hangingPunct="1">
              <a:spcBef>
                <a:spcPct val="0"/>
              </a:spcBef>
              <a:buFontTx/>
              <a:buNone/>
            </a:pPr>
            <a:r>
              <a:rPr lang="zh-CN" altLang="en-US" sz="2400">
                <a:latin typeface="宋体" panose="02010600030101010101" pitchFamily="2" charset="-122"/>
              </a:rPr>
              <a:t>常见的帮助设施可分为集成的和附加的两类。</a:t>
            </a:r>
            <a:endParaRPr lang="en-US" altLang="zh-CN" sz="2400">
              <a:latin typeface="宋体" panose="02010600030101010101" pitchFamily="2" charset="-122"/>
            </a:endParaRPr>
          </a:p>
          <a:p>
            <a:pPr eaLnBrk="1" hangingPunct="1">
              <a:spcBef>
                <a:spcPct val="0"/>
              </a:spcBef>
              <a:buFontTx/>
              <a:buNone/>
            </a:pPr>
            <a:r>
              <a:rPr lang="zh-CN" altLang="en-US" sz="2400">
                <a:latin typeface="宋体" panose="02010600030101010101" pitchFamily="2" charset="-122"/>
              </a:rPr>
              <a:t>具体设计帮助设施时，必须解决下述的一系列问题。</a:t>
            </a:r>
          </a:p>
          <a:p>
            <a:pPr lvl="1" eaLnBrk="1" hangingPunct="1">
              <a:spcBef>
                <a:spcPct val="0"/>
              </a:spcBef>
              <a:buFontTx/>
              <a:buAutoNum type="arabicParenBoth"/>
            </a:pPr>
            <a:r>
              <a:rPr lang="zh-CN" altLang="en-US" sz="2400">
                <a:latin typeface="宋体" panose="02010600030101010101" pitchFamily="2" charset="-122"/>
              </a:rPr>
              <a:t>在用户与系统交互期间，是否在任何时候都能获得关于系统任何功能的帮助信息</a:t>
            </a:r>
            <a:r>
              <a:rPr lang="en-US" altLang="zh-CN" sz="2400">
                <a:latin typeface="宋体" panose="02010600030101010101" pitchFamily="2" charset="-122"/>
              </a:rPr>
              <a:t>?</a:t>
            </a:r>
            <a:r>
              <a:rPr lang="zh-CN" altLang="en-US" sz="2400">
                <a:latin typeface="宋体" panose="02010600030101010101" pitchFamily="2" charset="-122"/>
              </a:rPr>
              <a:t>有两种选择：提供部分功能的帮助信息和提供全部功能的帮助信息。</a:t>
            </a:r>
          </a:p>
          <a:p>
            <a:pPr lvl="1" eaLnBrk="1" hangingPunct="1">
              <a:spcBef>
                <a:spcPct val="0"/>
              </a:spcBef>
              <a:buFontTx/>
              <a:buAutoNum type="arabicParenBoth"/>
            </a:pPr>
            <a:r>
              <a:rPr lang="zh-CN" altLang="en-US" sz="2400">
                <a:latin typeface="宋体" panose="02010600030101010101" pitchFamily="2" charset="-122"/>
              </a:rPr>
              <a:t>用户怎样请求帮助</a:t>
            </a:r>
            <a:r>
              <a:rPr lang="en-US" altLang="zh-CN" sz="2400">
                <a:latin typeface="宋体" panose="02010600030101010101" pitchFamily="2" charset="-122"/>
              </a:rPr>
              <a:t>?</a:t>
            </a:r>
            <a:r>
              <a:rPr lang="zh-CN" altLang="en-US" sz="2400">
                <a:latin typeface="宋体" panose="02010600030101010101" pitchFamily="2" charset="-122"/>
              </a:rPr>
              <a:t>有</a:t>
            </a:r>
            <a:r>
              <a:rPr lang="en-US" altLang="zh-CN" sz="2400">
                <a:latin typeface="宋体" panose="02010600030101010101" pitchFamily="2" charset="-122"/>
              </a:rPr>
              <a:t>3</a:t>
            </a:r>
            <a:r>
              <a:rPr lang="zh-CN" altLang="en-US" sz="2400">
                <a:latin typeface="宋体" panose="02010600030101010101" pitchFamily="2" charset="-122"/>
              </a:rPr>
              <a:t>种选择：帮助菜单，特殊功能键和</a:t>
            </a:r>
            <a:r>
              <a:rPr lang="en-US" altLang="zh-CN" sz="2400">
                <a:latin typeface="宋体" panose="02010600030101010101" pitchFamily="2" charset="-122"/>
              </a:rPr>
              <a:t>HELP</a:t>
            </a:r>
            <a:r>
              <a:rPr lang="zh-CN" altLang="en-US" sz="2400">
                <a:latin typeface="宋体" panose="02010600030101010101" pitchFamily="2" charset="-122"/>
              </a:rPr>
              <a:t>命令。</a:t>
            </a:r>
          </a:p>
          <a:p>
            <a:pPr lvl="1" eaLnBrk="1" hangingPunct="1">
              <a:spcBef>
                <a:spcPct val="0"/>
              </a:spcBef>
              <a:buFontTx/>
              <a:buAutoNum type="arabicParenBoth"/>
            </a:pPr>
            <a:r>
              <a:rPr lang="zh-CN" altLang="en-US" sz="2400">
                <a:latin typeface="宋体" panose="02010600030101010101" pitchFamily="2" charset="-122"/>
              </a:rPr>
              <a:t>怎样显示帮助信息</a:t>
            </a:r>
            <a:r>
              <a:rPr lang="en-US" altLang="zh-CN" sz="2400">
                <a:latin typeface="宋体" panose="02010600030101010101" pitchFamily="2" charset="-122"/>
              </a:rPr>
              <a:t>?</a:t>
            </a:r>
            <a:r>
              <a:rPr lang="zh-CN" altLang="en-US" sz="2400">
                <a:latin typeface="宋体" panose="02010600030101010101" pitchFamily="2" charset="-122"/>
              </a:rPr>
              <a:t>有</a:t>
            </a:r>
            <a:r>
              <a:rPr lang="en-US" altLang="zh-CN" sz="2400">
                <a:latin typeface="宋体" panose="02010600030101010101" pitchFamily="2" charset="-122"/>
              </a:rPr>
              <a:t>3</a:t>
            </a:r>
            <a:r>
              <a:rPr lang="zh-CN" altLang="en-US" sz="2400">
                <a:latin typeface="宋体" panose="02010600030101010101" pitchFamily="2" charset="-122"/>
              </a:rPr>
              <a:t>种选择：在独立的窗口中，指出参考某个文档</a:t>
            </a:r>
            <a:r>
              <a:rPr lang="en-US" altLang="zh-CN" sz="2400">
                <a:latin typeface="宋体" panose="02010600030101010101" pitchFamily="2" charset="-122"/>
              </a:rPr>
              <a:t>(</a:t>
            </a:r>
            <a:r>
              <a:rPr lang="zh-CN" altLang="en-US" sz="2400">
                <a:latin typeface="宋体" panose="02010600030101010101" pitchFamily="2" charset="-122"/>
              </a:rPr>
              <a:t>不理想</a:t>
            </a:r>
            <a:r>
              <a:rPr lang="en-US" altLang="zh-CN" sz="2400">
                <a:latin typeface="宋体" panose="02010600030101010101" pitchFamily="2" charset="-122"/>
              </a:rPr>
              <a:t>)</a:t>
            </a:r>
            <a:r>
              <a:rPr lang="zh-CN" altLang="en-US" sz="2400">
                <a:latin typeface="宋体" panose="02010600030101010101" pitchFamily="2" charset="-122"/>
              </a:rPr>
              <a:t>和在屏幕固定位置显示简短提示。</a:t>
            </a:r>
          </a:p>
          <a:p>
            <a:pPr lvl="1" eaLnBrk="1" hangingPunct="1">
              <a:spcBef>
                <a:spcPct val="0"/>
              </a:spcBef>
              <a:buFontTx/>
              <a:buAutoNum type="arabicParenBoth"/>
            </a:pPr>
            <a:r>
              <a:rPr lang="zh-CN" altLang="en-US" sz="2400">
                <a:latin typeface="宋体" panose="02010600030101010101" pitchFamily="2" charset="-122"/>
              </a:rPr>
              <a:t>用户怎样返回到正常的交互方式中</a:t>
            </a:r>
            <a:r>
              <a:rPr lang="en-US" altLang="zh-CN" sz="2400">
                <a:latin typeface="宋体" panose="02010600030101010101" pitchFamily="2" charset="-122"/>
              </a:rPr>
              <a:t>?</a:t>
            </a:r>
            <a:r>
              <a:rPr lang="zh-CN" altLang="en-US" sz="2400">
                <a:latin typeface="宋体" panose="02010600030101010101" pitchFamily="2" charset="-122"/>
              </a:rPr>
              <a:t>有两种选择：屏幕上的返回按钮和功能键。</a:t>
            </a:r>
          </a:p>
          <a:p>
            <a:pPr lvl="1" eaLnBrk="1" hangingPunct="1">
              <a:spcBef>
                <a:spcPct val="0"/>
              </a:spcBef>
              <a:buFontTx/>
              <a:buAutoNum type="arabicParenBoth"/>
            </a:pPr>
            <a:r>
              <a:rPr lang="zh-CN" altLang="en-US" sz="2400">
                <a:latin typeface="宋体" panose="02010600030101010101" pitchFamily="2" charset="-122"/>
              </a:rPr>
              <a:t>怎样组织帮助信息</a:t>
            </a:r>
            <a:r>
              <a:rPr lang="en-US" altLang="zh-CN" sz="2400">
                <a:latin typeface="宋体" panose="02010600030101010101" pitchFamily="2" charset="-122"/>
              </a:rPr>
              <a:t>?</a:t>
            </a:r>
            <a:r>
              <a:rPr lang="zh-CN" altLang="en-US" sz="2400">
                <a:latin typeface="宋体" panose="02010600030101010101" pitchFamily="2" charset="-122"/>
              </a:rPr>
              <a:t>有</a:t>
            </a:r>
            <a:r>
              <a:rPr lang="en-US" altLang="zh-CN" sz="2400">
                <a:latin typeface="宋体" panose="02010600030101010101" pitchFamily="2" charset="-122"/>
              </a:rPr>
              <a:t>3</a:t>
            </a:r>
            <a:r>
              <a:rPr lang="zh-CN" altLang="en-US" sz="2400">
                <a:latin typeface="宋体" panose="02010600030101010101" pitchFamily="2" charset="-122"/>
              </a:rPr>
              <a:t>种选择：平面结构，信息的层次结构和超文本结构。</a:t>
            </a:r>
          </a:p>
        </p:txBody>
      </p:sp>
      <p:sp>
        <p:nvSpPr>
          <p:cNvPr id="35843" name="1 Título">
            <a:extLst>
              <a:ext uri="{FF2B5EF4-FFF2-40B4-BE49-F238E27FC236}">
                <a16:creationId xmlns:a16="http://schemas.microsoft.com/office/drawing/2014/main" id="{DF8ED6AB-B8B8-F746-B596-0373E36CA89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6.2.1 </a:t>
            </a:r>
            <a:r>
              <a:rPr lang="zh-CN" altLang="en-US" sz="2400">
                <a:solidFill>
                  <a:srgbClr val="D9D9D9"/>
                </a:solidFill>
                <a:latin typeface="宋体" panose="02010600030101010101" pitchFamily="2" charset="-122"/>
              </a:rPr>
              <a:t>设计问题</a:t>
            </a:r>
          </a:p>
        </p:txBody>
      </p:sp>
      <p:sp>
        <p:nvSpPr>
          <p:cNvPr id="35844" name="1 Título">
            <a:extLst>
              <a:ext uri="{FF2B5EF4-FFF2-40B4-BE49-F238E27FC236}">
                <a16:creationId xmlns:a16="http://schemas.microsoft.com/office/drawing/2014/main" id="{349639D0-BC4B-194F-8BD9-3440137B477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
            <a:extLst>
              <a:ext uri="{FF2B5EF4-FFF2-40B4-BE49-F238E27FC236}">
                <a16:creationId xmlns:a16="http://schemas.microsoft.com/office/drawing/2014/main" id="{598AD239-2E98-CA47-BF49-84F172413CCB}"/>
              </a:ext>
            </a:extLst>
          </p:cNvPr>
          <p:cNvSpPr>
            <a:spLocks noGrp="1"/>
          </p:cNvSpPr>
          <p:nvPr>
            <p:ph type="title"/>
          </p:nvPr>
        </p:nvSpPr>
        <p:spPr/>
        <p:txBody>
          <a:bodyPr/>
          <a:lstStyle/>
          <a:p>
            <a:pPr eaLnBrk="1" hangingPunct="1"/>
            <a:r>
              <a:rPr lang="zh-CN" altLang="en-US" b="1">
                <a:latin typeface="宋体" panose="02010600030101010101" pitchFamily="2" charset="-122"/>
              </a:rPr>
              <a:t>第</a:t>
            </a:r>
            <a:r>
              <a:rPr lang="en-US" altLang="zh-CN" b="1">
                <a:latin typeface="宋体" panose="02010600030101010101" pitchFamily="2" charset="-122"/>
              </a:rPr>
              <a:t>6</a:t>
            </a:r>
            <a:r>
              <a:rPr lang="zh-CN" altLang="en-US" b="1">
                <a:latin typeface="宋体" panose="02010600030101010101" pitchFamily="2" charset="-122"/>
              </a:rPr>
              <a:t>章  详细设计</a:t>
            </a:r>
            <a:endParaRPr lang="en-US" altLang="zh-CN" b="1">
              <a:latin typeface="宋体" panose="02010600030101010101" pitchFamily="2" charset="-122"/>
            </a:endParaRPr>
          </a:p>
        </p:txBody>
      </p:sp>
      <p:sp>
        <p:nvSpPr>
          <p:cNvPr id="13314" name="TextBox 7">
            <a:extLst>
              <a:ext uri="{FF2B5EF4-FFF2-40B4-BE49-F238E27FC236}">
                <a16:creationId xmlns:a16="http://schemas.microsoft.com/office/drawing/2014/main" id="{3106621B-3B1B-AC4B-B4DC-0E72DA9D750D}"/>
              </a:ext>
            </a:extLst>
          </p:cNvPr>
          <p:cNvSpPr txBox="1">
            <a:spLocks noChangeArrowheads="1"/>
          </p:cNvSpPr>
          <p:nvPr/>
        </p:nvSpPr>
        <p:spPr bwMode="auto">
          <a:xfrm>
            <a:off x="611188" y="1970088"/>
            <a:ext cx="7850187"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solidFill>
                  <a:srgbClr val="FF0000"/>
                </a:solidFill>
                <a:latin typeface="Arial" panose="020B0604020202020204" pitchFamily="34" charset="0"/>
              </a:rPr>
              <a:t>根本目标：</a:t>
            </a:r>
            <a:r>
              <a:rPr lang="zh-CN" altLang="en-US" sz="2400">
                <a:latin typeface="Arial" panose="020B0604020202020204" pitchFamily="34" charset="0"/>
              </a:rPr>
              <a:t>确定应该怎样具体地实现所要求的系统。</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详细设计阶段的任务不是具体地编写程序，而是要设计出程序的“蓝图”。</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详细设计的结果基本上决定了最终的程序代码的质量。</a:t>
            </a:r>
          </a:p>
        </p:txBody>
      </p:sp>
      <p:sp>
        <p:nvSpPr>
          <p:cNvPr id="13315" name="1 Título">
            <a:extLst>
              <a:ext uri="{FF2B5EF4-FFF2-40B4-BE49-F238E27FC236}">
                <a16:creationId xmlns:a16="http://schemas.microsoft.com/office/drawing/2014/main" id="{C3145277-C50F-0F4C-884F-17E98A77587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3316" name="1 Título">
            <a:extLst>
              <a:ext uri="{FF2B5EF4-FFF2-40B4-BE49-F238E27FC236}">
                <a16:creationId xmlns:a16="http://schemas.microsoft.com/office/drawing/2014/main" id="{6535943C-C6E8-A646-84A1-6D905E17A96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引言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3">
            <a:extLst>
              <a:ext uri="{FF2B5EF4-FFF2-40B4-BE49-F238E27FC236}">
                <a16:creationId xmlns:a16="http://schemas.microsoft.com/office/drawing/2014/main" id="{5B4B6C6F-C50A-CA41-8606-E75B9DCAF88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6.2</a:t>
            </a:r>
            <a:r>
              <a:rPr lang="en-US" altLang="zh-CN" b="1"/>
              <a:t> </a:t>
            </a:r>
            <a:r>
              <a:rPr lang="zh-CN" altLang="en-US" b="1"/>
              <a:t>人机界面设计</a:t>
            </a:r>
          </a:p>
        </p:txBody>
      </p:sp>
      <p:sp>
        <p:nvSpPr>
          <p:cNvPr id="37890" name="TextBox 7">
            <a:extLst>
              <a:ext uri="{FF2B5EF4-FFF2-40B4-BE49-F238E27FC236}">
                <a16:creationId xmlns:a16="http://schemas.microsoft.com/office/drawing/2014/main" id="{C3941929-DAFC-564F-906C-A1FE2330653D}"/>
              </a:ext>
            </a:extLst>
          </p:cNvPr>
          <p:cNvSpPr txBox="1">
            <a:spLocks noChangeArrowheads="1"/>
          </p:cNvSpPr>
          <p:nvPr/>
        </p:nvSpPr>
        <p:spPr bwMode="auto">
          <a:xfrm>
            <a:off x="323850" y="1177925"/>
            <a:ext cx="8569325"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startAt="3"/>
            </a:pPr>
            <a:r>
              <a:rPr lang="zh-CN" altLang="en-US" sz="2400">
                <a:latin typeface="宋体" panose="02010600030101010101" pitchFamily="2" charset="-122"/>
              </a:rPr>
              <a:t>出错信息处理。</a:t>
            </a:r>
            <a:endParaRPr lang="en-US" altLang="zh-CN" sz="2400">
              <a:latin typeface="宋体" panose="02010600030101010101" pitchFamily="2" charset="-122"/>
            </a:endParaRPr>
          </a:p>
          <a:p>
            <a:pPr eaLnBrk="1" hangingPunct="1">
              <a:spcBef>
                <a:spcPct val="0"/>
              </a:spcBef>
              <a:buFontTx/>
              <a:buNone/>
            </a:pPr>
            <a:r>
              <a:rPr lang="zh-CN" altLang="en-US" sz="2400">
                <a:latin typeface="Arial" panose="020B0604020202020204" pitchFamily="34" charset="0"/>
              </a:rPr>
              <a:t>出错信息和警告信息，是出现问题时交互式系统给出的“坏消息”。一般说来，交互式系统给出的出错信息或警告信息，具有下述属性。</a:t>
            </a:r>
          </a:p>
          <a:p>
            <a:pPr eaLnBrk="1" hangingPunct="1">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用用户可以理解的术语描述问题。</a:t>
            </a:r>
          </a:p>
          <a:p>
            <a:pPr eaLnBrk="1" hangingPunct="1">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提供有助于从错误中恢复的建设性意见。</a:t>
            </a:r>
          </a:p>
          <a:p>
            <a:pPr eaLnBrk="1" hangingPunct="1">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指出错误可能导致哪些负面后果</a:t>
            </a:r>
            <a:r>
              <a:rPr lang="en-US" altLang="zh-CN" sz="2400">
                <a:latin typeface="Arial" panose="020B0604020202020204" pitchFamily="34" charset="0"/>
              </a:rPr>
              <a:t>(</a:t>
            </a:r>
            <a:r>
              <a:rPr lang="zh-CN" altLang="en-US" sz="2400">
                <a:latin typeface="Arial" panose="020B0604020202020204" pitchFamily="34" charset="0"/>
              </a:rPr>
              <a:t>例如，破坏数据文</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件</a:t>
            </a:r>
            <a:r>
              <a:rPr lang="en-US" altLang="zh-CN" sz="2400">
                <a:latin typeface="Arial" panose="020B0604020202020204" pitchFamily="34" charset="0"/>
              </a:rPr>
              <a:t>)</a:t>
            </a:r>
            <a:r>
              <a:rPr lang="zh-CN" altLang="en-US" sz="2400">
                <a:latin typeface="Arial" panose="020B0604020202020204" pitchFamily="34" charset="0"/>
              </a:rPr>
              <a:t>，以便用户检查是否出现了这些问题，并在确实出现</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问题时及时解决。</a:t>
            </a:r>
          </a:p>
          <a:p>
            <a:pPr eaLnBrk="1" hangingPunct="1">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伴随着听觉上或视觉上的提示</a:t>
            </a:r>
          </a:p>
          <a:p>
            <a:pPr eaLnBrk="1" hangingPunct="1">
              <a:spcBef>
                <a:spcPct val="0"/>
              </a:spcBef>
              <a:buFontTx/>
              <a:buNone/>
            </a:pPr>
            <a:r>
              <a:rPr lang="en-US" altLang="zh-CN" sz="2400">
                <a:latin typeface="Arial" panose="020B0604020202020204" pitchFamily="34" charset="0"/>
              </a:rPr>
              <a:t>(5) </a:t>
            </a:r>
            <a:r>
              <a:rPr lang="zh-CN" altLang="en-US" sz="2400">
                <a:latin typeface="Arial" panose="020B0604020202020204" pitchFamily="34" charset="0"/>
              </a:rPr>
              <a:t>不能带有指责色彩，不能责怪用户。</a:t>
            </a:r>
            <a:endParaRPr lang="zh-CN" altLang="en-US" sz="2000">
              <a:latin typeface="Arial" panose="020B0604020202020204" pitchFamily="34" charset="0"/>
            </a:endParaRPr>
          </a:p>
        </p:txBody>
      </p:sp>
      <p:sp>
        <p:nvSpPr>
          <p:cNvPr id="37891" name="1 Título">
            <a:extLst>
              <a:ext uri="{FF2B5EF4-FFF2-40B4-BE49-F238E27FC236}">
                <a16:creationId xmlns:a16="http://schemas.microsoft.com/office/drawing/2014/main" id="{736820A3-51BE-5E4B-AAEC-9D5CE9271CC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6.2.1 </a:t>
            </a:r>
            <a:r>
              <a:rPr lang="zh-CN" altLang="en-US" sz="2400">
                <a:solidFill>
                  <a:srgbClr val="D9D9D9"/>
                </a:solidFill>
                <a:latin typeface="宋体" panose="02010600030101010101" pitchFamily="2" charset="-122"/>
              </a:rPr>
              <a:t>设计问题</a:t>
            </a:r>
          </a:p>
        </p:txBody>
      </p:sp>
      <p:sp>
        <p:nvSpPr>
          <p:cNvPr id="37892" name="1 Título">
            <a:extLst>
              <a:ext uri="{FF2B5EF4-FFF2-40B4-BE49-F238E27FC236}">
                <a16:creationId xmlns:a16="http://schemas.microsoft.com/office/drawing/2014/main" id="{0A5EFB8C-76B1-AD4D-BA3C-F755B0599A6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3">
            <a:extLst>
              <a:ext uri="{FF2B5EF4-FFF2-40B4-BE49-F238E27FC236}">
                <a16:creationId xmlns:a16="http://schemas.microsoft.com/office/drawing/2014/main" id="{87121577-CE82-5B42-9141-F24EAE34EF05}"/>
              </a:ext>
            </a:extLst>
          </p:cNvPr>
          <p:cNvSpPr>
            <a:spLocks noGrp="1"/>
          </p:cNvSpPr>
          <p:nvPr>
            <p:ph type="title"/>
          </p:nvPr>
        </p:nvSpPr>
        <p:spPr>
          <a:xfrm>
            <a:off x="457200" y="-26988"/>
            <a:ext cx="8229600" cy="1143001"/>
          </a:xfrm>
        </p:spPr>
        <p:txBody>
          <a:body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39938" name="TextBox 7">
            <a:extLst>
              <a:ext uri="{FF2B5EF4-FFF2-40B4-BE49-F238E27FC236}">
                <a16:creationId xmlns:a16="http://schemas.microsoft.com/office/drawing/2014/main" id="{01F56025-87C6-124E-94FC-03E6407F04CF}"/>
              </a:ext>
            </a:extLst>
          </p:cNvPr>
          <p:cNvSpPr txBox="1">
            <a:spLocks noChangeArrowheads="1"/>
          </p:cNvSpPr>
          <p:nvPr/>
        </p:nvSpPr>
        <p:spPr bwMode="auto">
          <a:xfrm>
            <a:off x="287338" y="1109663"/>
            <a:ext cx="856932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startAt="4"/>
            </a:pPr>
            <a:r>
              <a:rPr lang="zh-CN" altLang="en-US" sz="2400">
                <a:latin typeface="Arial" panose="020B0604020202020204" pitchFamily="34" charset="0"/>
              </a:rPr>
              <a:t>命令交互。</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许多高级用户仍然偏爱面向命令行的交互方式</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在提供命令交互方式时，必须考虑下列设计问题。</a:t>
            </a:r>
          </a:p>
          <a:p>
            <a:pPr eaLnBrk="1" hangingPunct="1">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是否每个菜单选项都有对应的命令</a:t>
            </a:r>
            <a:r>
              <a:rPr lang="en-US" altLang="zh-CN" sz="2400">
                <a:latin typeface="Arial" panose="020B0604020202020204" pitchFamily="34" charset="0"/>
              </a:rPr>
              <a:t>?</a:t>
            </a:r>
          </a:p>
          <a:p>
            <a:pPr eaLnBrk="1" hangingPunct="1">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采用何种命令形式</a:t>
            </a:r>
            <a:r>
              <a:rPr lang="en-US" altLang="zh-CN" sz="2400">
                <a:latin typeface="Arial" panose="020B0604020202020204" pitchFamily="34" charset="0"/>
              </a:rPr>
              <a:t>?</a:t>
            </a:r>
            <a:r>
              <a:rPr lang="zh-CN" altLang="en-US" sz="2400">
                <a:latin typeface="Arial" panose="020B0604020202020204" pitchFamily="34" charset="0"/>
              </a:rPr>
              <a:t>有</a:t>
            </a:r>
            <a:r>
              <a:rPr lang="en-US" altLang="zh-CN" sz="2400">
                <a:latin typeface="Arial" panose="020B0604020202020204" pitchFamily="34" charset="0"/>
              </a:rPr>
              <a:t>3</a:t>
            </a:r>
            <a:r>
              <a:rPr lang="zh-CN" altLang="en-US" sz="2400">
                <a:latin typeface="Arial" panose="020B0604020202020204" pitchFamily="34" charset="0"/>
              </a:rPr>
              <a:t>种选择：控制序列</a:t>
            </a:r>
            <a:r>
              <a:rPr lang="en-US" altLang="zh-CN" sz="2400">
                <a:latin typeface="Arial" panose="020B0604020202020204" pitchFamily="34" charset="0"/>
              </a:rPr>
              <a:t>(</a:t>
            </a:r>
            <a:r>
              <a:rPr lang="zh-CN" altLang="en-US" sz="2400">
                <a:latin typeface="Arial" panose="020B0604020202020204" pitchFamily="34" charset="0"/>
              </a:rPr>
              <a:t>例如，</a:t>
            </a:r>
            <a:endParaRPr lang="en-US" altLang="zh-CN" sz="2400">
              <a:latin typeface="Arial" panose="020B0604020202020204" pitchFamily="34" charset="0"/>
            </a:endParaRPr>
          </a:p>
          <a:p>
            <a:pPr eaLnBrk="1" hangingPunct="1">
              <a:spcBef>
                <a:spcPct val="0"/>
              </a:spcBef>
              <a:buFontTx/>
              <a:buNone/>
            </a:pPr>
            <a:r>
              <a:rPr lang="en-US" altLang="zh-CN" sz="2400">
                <a:latin typeface="Arial" panose="020B0604020202020204" pitchFamily="34" charset="0"/>
              </a:rPr>
              <a:t>Ctrl+P)</a:t>
            </a:r>
            <a:r>
              <a:rPr lang="zh-CN" altLang="en-US" sz="2400">
                <a:latin typeface="Arial" panose="020B0604020202020204" pitchFamily="34" charset="0"/>
              </a:rPr>
              <a:t>，功能键和输入命令。</a:t>
            </a:r>
          </a:p>
          <a:p>
            <a:pPr eaLnBrk="1" hangingPunct="1">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学习和记忆命令的难度有多大</a:t>
            </a:r>
            <a:r>
              <a:rPr lang="en-US" altLang="zh-CN" sz="2400">
                <a:latin typeface="Arial" panose="020B0604020202020204" pitchFamily="34" charset="0"/>
              </a:rPr>
              <a:t>?</a:t>
            </a:r>
            <a:r>
              <a:rPr lang="zh-CN" altLang="en-US" sz="2400">
                <a:latin typeface="Arial" panose="020B0604020202020204" pitchFamily="34" charset="0"/>
              </a:rPr>
              <a:t>忘记了命令怎么办</a:t>
            </a:r>
            <a:r>
              <a:rPr lang="en-US" altLang="zh-CN" sz="2400">
                <a:latin typeface="Arial" panose="020B0604020202020204" pitchFamily="34" charset="0"/>
              </a:rPr>
              <a:t>?</a:t>
            </a:r>
          </a:p>
          <a:p>
            <a:pPr eaLnBrk="1" hangingPunct="1">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用户是否可以定制或缩写命令</a:t>
            </a:r>
            <a:r>
              <a:rPr lang="en-US" altLang="zh-CN" sz="2400">
                <a:latin typeface="Arial" panose="020B0604020202020204" pitchFamily="34" charset="0"/>
              </a:rPr>
              <a:t>?</a:t>
            </a:r>
          </a:p>
          <a:p>
            <a:pPr eaLnBrk="1" hangingPunct="1">
              <a:spcBef>
                <a:spcPct val="0"/>
              </a:spcBef>
              <a:buFontTx/>
              <a:buNone/>
            </a:pPr>
            <a:r>
              <a:rPr lang="zh-CN" altLang="en-US" sz="2400">
                <a:latin typeface="Arial" panose="020B0604020202020204" pitchFamily="34" charset="0"/>
              </a:rPr>
              <a:t>在越来越多的应用软件中，人机界面设计者都提供了“命令宏机制”。</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在理想的情况下，所有应用软件都有一致的命令使用方法。</a:t>
            </a:r>
          </a:p>
        </p:txBody>
      </p:sp>
      <p:sp>
        <p:nvSpPr>
          <p:cNvPr id="39939" name="1 Título">
            <a:extLst>
              <a:ext uri="{FF2B5EF4-FFF2-40B4-BE49-F238E27FC236}">
                <a16:creationId xmlns:a16="http://schemas.microsoft.com/office/drawing/2014/main" id="{3028FE68-7675-294C-97E9-BCB0D365A2F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6.2.1 </a:t>
            </a:r>
            <a:r>
              <a:rPr lang="zh-CN" altLang="en-US" sz="2400">
                <a:solidFill>
                  <a:srgbClr val="D9D9D9"/>
                </a:solidFill>
                <a:latin typeface="宋体" panose="02010600030101010101" pitchFamily="2" charset="-122"/>
              </a:rPr>
              <a:t>设计问题</a:t>
            </a:r>
          </a:p>
        </p:txBody>
      </p:sp>
      <p:sp>
        <p:nvSpPr>
          <p:cNvPr id="39940" name="1 Título">
            <a:extLst>
              <a:ext uri="{FF2B5EF4-FFF2-40B4-BE49-F238E27FC236}">
                <a16:creationId xmlns:a16="http://schemas.microsoft.com/office/drawing/2014/main" id="{6BBBBCE1-A879-4F44-B4AB-FB465C900CC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499BC80-48BF-D24F-AC89-F58907DCA8B1}"/>
              </a:ext>
            </a:extLst>
          </p:cNvPr>
          <p:cNvSpPr>
            <a:spLocks noGrp="1" noChangeArrowheads="1"/>
          </p:cNvSpPr>
          <p:nvPr>
            <p:ph type="title"/>
          </p:nvPr>
        </p:nvSpPr>
        <p:spPr/>
        <p:txBody>
          <a:bodyPr/>
          <a:lstStyle/>
          <a:p>
            <a:endParaRPr lang="zh-CN" altLang="en-US"/>
          </a:p>
        </p:txBody>
      </p:sp>
      <p:sp>
        <p:nvSpPr>
          <p:cNvPr id="12291" name="Rectangle 3">
            <a:extLst>
              <a:ext uri="{FF2B5EF4-FFF2-40B4-BE49-F238E27FC236}">
                <a16:creationId xmlns:a16="http://schemas.microsoft.com/office/drawing/2014/main" id="{E984E52F-CA90-4F46-A58A-89FAEE8F3DC1}"/>
              </a:ext>
            </a:extLst>
          </p:cNvPr>
          <p:cNvSpPr>
            <a:spLocks noGrp="1" noChangeArrowheads="1"/>
          </p:cNvSpPr>
          <p:nvPr>
            <p:ph type="body" idx="1"/>
          </p:nvPr>
        </p:nvSpPr>
        <p:spPr>
          <a:xfrm>
            <a:off x="395288" y="1052513"/>
            <a:ext cx="8748712" cy="4968875"/>
          </a:xfrm>
        </p:spPr>
        <p:txBody>
          <a:bodyPr/>
          <a:lstStyle/>
          <a:p>
            <a:r>
              <a:rPr lang="zh-CN" altLang="en-US" sz="2800" dirty="0">
                <a:solidFill>
                  <a:schemeClr val="accent2"/>
                </a:solidFill>
              </a:rPr>
              <a:t>用户界面应具备的特性</a:t>
            </a:r>
          </a:p>
          <a:p>
            <a:pPr lvl="1"/>
            <a:r>
              <a:rPr lang="zh-CN" altLang="en-US" sz="2400" dirty="0">
                <a:solidFill>
                  <a:srgbClr val="FF0000"/>
                </a:solidFill>
              </a:rPr>
              <a:t>可使用性</a:t>
            </a:r>
            <a:r>
              <a:rPr lang="zh-CN" altLang="en-US" sz="2400" dirty="0"/>
              <a:t>：是用户界面设计最重要的目标．包括使用简单、界面一致、拥有</a:t>
            </a:r>
            <a:r>
              <a:rPr lang="en-US" altLang="zh-CN" sz="2400" dirty="0"/>
              <a:t>help</a:t>
            </a:r>
            <a:r>
              <a:rPr lang="zh-CN" altLang="en-US" sz="2400" dirty="0"/>
              <a:t>帮助功能、快速的系统响应和低的系统成本、具有容错能力等。</a:t>
            </a:r>
          </a:p>
          <a:p>
            <a:pPr lvl="1"/>
            <a:r>
              <a:rPr lang="zh-CN" altLang="en-US" sz="2400" dirty="0">
                <a:solidFill>
                  <a:srgbClr val="FF0000"/>
                </a:solidFill>
              </a:rPr>
              <a:t>灵活性</a:t>
            </a:r>
            <a:r>
              <a:rPr lang="zh-CN" altLang="en-US" sz="2400" dirty="0"/>
              <a:t>：考虑到用户的特点、能力和知识水平，应该使用户接口满足不同用户的要求。因此，对不同的用户，应有不同的界面形式，但不同的界面形式不应影响任务的完成。</a:t>
            </a:r>
          </a:p>
          <a:p>
            <a:pPr lvl="1"/>
            <a:r>
              <a:rPr lang="zh-CN" altLang="en-US" sz="2400" dirty="0">
                <a:solidFill>
                  <a:srgbClr val="FF0000"/>
                </a:solidFill>
              </a:rPr>
              <a:t>可靠性</a:t>
            </a:r>
            <a:r>
              <a:rPr lang="zh-CN" altLang="en-US" sz="2400" dirty="0"/>
              <a:t>：用户界面的可靠性是指无故障使用的间隔时间。用户界面应能保证用户正确、可靠地使用系统，保证有关程序和数据的安全性。</a:t>
            </a:r>
          </a:p>
          <a:p>
            <a:endParaRPr lang="zh-CN" altLang="en-US" sz="2800" dirty="0"/>
          </a:p>
        </p:txBody>
      </p:sp>
      <p:sp>
        <p:nvSpPr>
          <p:cNvPr id="4" name="标题 3">
            <a:extLst>
              <a:ext uri="{FF2B5EF4-FFF2-40B4-BE49-F238E27FC236}">
                <a16:creationId xmlns:a16="http://schemas.microsoft.com/office/drawing/2014/main" id="{8F3024E5-A1AE-9B41-BE3E-E19213125585}"/>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6.2</a:t>
            </a:r>
            <a:r>
              <a:rPr lang="en-US" altLang="zh-CN" b="1"/>
              <a:t> </a:t>
            </a:r>
            <a:r>
              <a:rPr lang="zh-CN" altLang="en-US" b="1"/>
              <a:t>人机界面设计</a:t>
            </a:r>
            <a:endParaRPr lang="zh-CN" altLang="en-US" b="1" dirty="0"/>
          </a:p>
        </p:txBody>
      </p:sp>
    </p:spTree>
    <p:extLst>
      <p:ext uri="{BB962C8B-B14F-4D97-AF65-F5344CB8AC3E}">
        <p14:creationId xmlns:p14="http://schemas.microsoft.com/office/powerpoint/2010/main" val="211238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3">
            <a:extLst>
              <a:ext uri="{FF2B5EF4-FFF2-40B4-BE49-F238E27FC236}">
                <a16:creationId xmlns:a16="http://schemas.microsoft.com/office/drawing/2014/main" id="{788A7DDC-DDA6-A942-8107-2FAC795839A8}"/>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41986" name="内容占位符 4">
            <a:extLst>
              <a:ext uri="{FF2B5EF4-FFF2-40B4-BE49-F238E27FC236}">
                <a16:creationId xmlns:a16="http://schemas.microsoft.com/office/drawing/2014/main" id="{59DBE932-6B21-2940-B0E6-49290D7CF8C2}"/>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dirty="0">
                <a:latin typeface="宋体" panose="02010600030101010101" pitchFamily="2" charset="-122"/>
              </a:rPr>
              <a:t>6.2.2</a:t>
            </a:r>
            <a:r>
              <a:rPr lang="en-US" altLang="zh-CN" b="1" dirty="0"/>
              <a:t>.</a:t>
            </a:r>
            <a:r>
              <a:rPr lang="zh-CN" altLang="en-US" b="1" dirty="0"/>
              <a:t>设计过程</a:t>
            </a:r>
          </a:p>
        </p:txBody>
      </p:sp>
      <p:sp>
        <p:nvSpPr>
          <p:cNvPr id="41987" name="TextBox 7">
            <a:extLst>
              <a:ext uri="{FF2B5EF4-FFF2-40B4-BE49-F238E27FC236}">
                <a16:creationId xmlns:a16="http://schemas.microsoft.com/office/drawing/2014/main" id="{D1B0C38C-52D2-2944-8F4C-94264C96A8D2}"/>
              </a:ext>
            </a:extLst>
          </p:cNvPr>
          <p:cNvSpPr txBox="1">
            <a:spLocks noChangeArrowheads="1"/>
          </p:cNvSpPr>
          <p:nvPr/>
        </p:nvSpPr>
        <p:spPr bwMode="auto">
          <a:xfrm>
            <a:off x="395288" y="1550988"/>
            <a:ext cx="4968875"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用户界面设计是一个迭代的过程，通常先创建设计模型，再用原型实现这个设计模型，并由用户试用和评估，然后根据用户意见进行修改。</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建立起用户界面的原型，就必须对它进行评估，评估可以是非正式的也可以使正式的。</a:t>
            </a:r>
            <a:endParaRPr lang="en-US" altLang="zh-CN" sz="2400">
              <a:latin typeface="Arial" panose="020B0604020202020204" pitchFamily="34" charset="0"/>
            </a:endParaRPr>
          </a:p>
          <a:p>
            <a:pPr eaLnBrk="1" hangingPunct="1">
              <a:lnSpc>
                <a:spcPct val="125000"/>
              </a:lnSpc>
              <a:spcBef>
                <a:spcPct val="0"/>
              </a:spcBef>
              <a:buFontTx/>
              <a:buNone/>
            </a:pPr>
            <a:endParaRPr lang="zh-CN" altLang="en-US" sz="2000">
              <a:latin typeface="Arial" panose="020B0604020202020204" pitchFamily="34" charset="0"/>
            </a:endParaRPr>
          </a:p>
        </p:txBody>
      </p:sp>
      <p:graphicFrame>
        <p:nvGraphicFramePr>
          <p:cNvPr id="2" name="图示 1">
            <a:extLst>
              <a:ext uri="{FF2B5EF4-FFF2-40B4-BE49-F238E27FC236}">
                <a16:creationId xmlns:a16="http://schemas.microsoft.com/office/drawing/2014/main" id="{AE2AC6FD-9DB6-D845-B3AA-09F4C4A6D3BA}"/>
              </a:ext>
            </a:extLst>
          </p:cNvPr>
          <p:cNvGraphicFramePr/>
          <p:nvPr/>
        </p:nvGraphicFramePr>
        <p:xfrm>
          <a:off x="4089957" y="2492896"/>
          <a:ext cx="5904656" cy="354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圆角矩形 2">
            <a:extLst>
              <a:ext uri="{FF2B5EF4-FFF2-40B4-BE49-F238E27FC236}">
                <a16:creationId xmlns:a16="http://schemas.microsoft.com/office/drawing/2014/main" id="{D8916548-B6E2-B348-9446-30C2D397B894}"/>
              </a:ext>
            </a:extLst>
          </p:cNvPr>
          <p:cNvSpPr/>
          <p:nvPr/>
        </p:nvSpPr>
        <p:spPr>
          <a:xfrm>
            <a:off x="3148013" y="5103813"/>
            <a:ext cx="2335212" cy="7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defRPr/>
            </a:pPr>
            <a:r>
              <a:rPr lang="zh-CN" altLang="en-US">
                <a:solidFill>
                  <a:srgbClr val="FFFFFF"/>
                </a:solidFill>
                <a:latin typeface="Calibri" panose="020F0502020204030204" pitchFamily="34" charset="0"/>
              </a:rPr>
              <a:t>用户界面的评估周期</a:t>
            </a:r>
            <a:endParaRPr lang="en-US" altLang="zh-CN">
              <a:solidFill>
                <a:srgbClr val="FFFFFF"/>
              </a:solidFill>
              <a:latin typeface="Calibri" panose="020F0502020204030204" pitchFamily="34" charset="0"/>
            </a:endParaRPr>
          </a:p>
        </p:txBody>
      </p:sp>
      <p:sp>
        <p:nvSpPr>
          <p:cNvPr id="41990" name="1 Título">
            <a:extLst>
              <a:ext uri="{FF2B5EF4-FFF2-40B4-BE49-F238E27FC236}">
                <a16:creationId xmlns:a16="http://schemas.microsoft.com/office/drawing/2014/main" id="{EB188B5E-9D8F-6F48-BBB8-373E0B48578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6.2.2 </a:t>
            </a:r>
            <a:r>
              <a:rPr lang="zh-CN" altLang="en-US" sz="2400">
                <a:solidFill>
                  <a:srgbClr val="D9D9D9"/>
                </a:solidFill>
                <a:latin typeface="宋体" panose="02010600030101010101" pitchFamily="2" charset="-122"/>
              </a:rPr>
              <a:t>设计过程</a:t>
            </a:r>
          </a:p>
        </p:txBody>
      </p:sp>
      <p:sp>
        <p:nvSpPr>
          <p:cNvPr id="41991" name="1 Título">
            <a:extLst>
              <a:ext uri="{FF2B5EF4-FFF2-40B4-BE49-F238E27FC236}">
                <a16:creationId xmlns:a16="http://schemas.microsoft.com/office/drawing/2014/main" id="{074F2A71-A9E1-BC4F-A7EB-E4D6466D12E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795154A7-172F-9E44-BB19-FEB957B9A330}"/>
              </a:ext>
            </a:extLst>
          </p:cNvPr>
          <p:cNvSpPr>
            <a:spLocks noGrp="1" noChangeArrowheads="1"/>
          </p:cNvSpPr>
          <p:nvPr>
            <p:ph type="body" idx="1"/>
          </p:nvPr>
        </p:nvSpPr>
        <p:spPr/>
        <p:txBody>
          <a:bodyPr/>
          <a:lstStyle/>
          <a:p>
            <a:r>
              <a:rPr lang="zh-CN" altLang="en-US" sz="2800">
                <a:solidFill>
                  <a:schemeClr val="accent2"/>
                </a:solidFill>
              </a:rPr>
              <a:t>用户类型</a:t>
            </a:r>
          </a:p>
          <a:p>
            <a:pPr lvl="1"/>
            <a:r>
              <a:rPr lang="zh-CN" altLang="en-US"/>
              <a:t>外行型：对计算机系统认知很少或毫无了解</a:t>
            </a:r>
          </a:p>
          <a:p>
            <a:pPr lvl="1"/>
            <a:r>
              <a:rPr lang="zh-CN" altLang="en-US"/>
              <a:t>初学型：对计算机有一定经验，对系统的认识不足或经验很少，</a:t>
            </a:r>
            <a:r>
              <a:rPr lang="zh-CN" altLang="en-US">
                <a:solidFill>
                  <a:srgbClr val="FF0000"/>
                </a:solidFill>
              </a:rPr>
              <a:t>需要很多界面支持。</a:t>
            </a:r>
          </a:p>
          <a:p>
            <a:pPr lvl="1"/>
            <a:r>
              <a:rPr lang="zh-CN" altLang="en-US"/>
              <a:t>熟练型：对一个系统有很多经验，</a:t>
            </a:r>
            <a:r>
              <a:rPr lang="zh-CN" altLang="en-US">
                <a:solidFill>
                  <a:srgbClr val="FF0000"/>
                </a:solidFill>
              </a:rPr>
              <a:t>需要较少的界面支持，但不能处理意外错误。</a:t>
            </a:r>
          </a:p>
          <a:p>
            <a:pPr lvl="1"/>
            <a:r>
              <a:rPr lang="zh-CN" altLang="en-US"/>
              <a:t>专家型：了解系统的内部构造，</a:t>
            </a:r>
            <a:r>
              <a:rPr lang="zh-CN" altLang="en-US">
                <a:solidFill>
                  <a:srgbClr val="FF0000"/>
                </a:solidFill>
              </a:rPr>
              <a:t>需要为他们提供能够修改和扩充系统能力的复杂界面。</a:t>
            </a:r>
          </a:p>
        </p:txBody>
      </p:sp>
      <p:sp>
        <p:nvSpPr>
          <p:cNvPr id="4" name="标题 3">
            <a:extLst>
              <a:ext uri="{FF2B5EF4-FFF2-40B4-BE49-F238E27FC236}">
                <a16:creationId xmlns:a16="http://schemas.microsoft.com/office/drawing/2014/main" id="{8074D4C5-46E6-B440-A8F8-D82295A32AAF}"/>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5" name="1 Título">
            <a:extLst>
              <a:ext uri="{FF2B5EF4-FFF2-40B4-BE49-F238E27FC236}">
                <a16:creationId xmlns:a16="http://schemas.microsoft.com/office/drawing/2014/main" id="{EB46DE5E-1A41-9249-8305-53E365C4E7B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6.2.2 </a:t>
            </a:r>
            <a:r>
              <a:rPr lang="zh-CN" altLang="en-US" sz="2400">
                <a:solidFill>
                  <a:srgbClr val="D9D9D9"/>
                </a:solidFill>
                <a:latin typeface="宋体" panose="02010600030101010101" pitchFamily="2" charset="-122"/>
              </a:rPr>
              <a:t>设计过程</a:t>
            </a:r>
          </a:p>
        </p:txBody>
      </p:sp>
      <p:sp>
        <p:nvSpPr>
          <p:cNvPr id="6" name="1 Título">
            <a:extLst>
              <a:ext uri="{FF2B5EF4-FFF2-40B4-BE49-F238E27FC236}">
                <a16:creationId xmlns:a16="http://schemas.microsoft.com/office/drawing/2014/main" id="{3CA4A1F3-6492-234E-9CE0-86C2CCD2C5F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040741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EE5FFD36-5D4A-2341-A2A7-D7A404A7F204}"/>
              </a:ext>
            </a:extLst>
          </p:cNvPr>
          <p:cNvSpPr>
            <a:spLocks noGrp="1" noChangeArrowheads="1"/>
          </p:cNvSpPr>
          <p:nvPr>
            <p:ph type="body" idx="1"/>
          </p:nvPr>
        </p:nvSpPr>
        <p:spPr>
          <a:xfrm>
            <a:off x="251520" y="836712"/>
            <a:ext cx="8748713" cy="5616575"/>
          </a:xfrm>
        </p:spPr>
        <p:txBody>
          <a:bodyPr/>
          <a:lstStyle/>
          <a:p>
            <a:r>
              <a:rPr lang="zh-CN" altLang="en-US" sz="2800" dirty="0">
                <a:solidFill>
                  <a:schemeClr val="accent2"/>
                </a:solidFill>
              </a:rPr>
              <a:t>界面设计类型</a:t>
            </a:r>
          </a:p>
          <a:p>
            <a:pPr lvl="1"/>
            <a:r>
              <a:rPr lang="zh-CN" altLang="en-US" sz="2400" dirty="0"/>
              <a:t>如果从用户与计算机交互的角度来看，用户界面设计类型主要有问题描述语言、数据表格、图形、菜单、对话、窗口等。在选用界面形式的时候，应该考虑每种类型的优点和限制，可以从以下几个方面来考察，进行选择：</a:t>
            </a:r>
          </a:p>
          <a:p>
            <a:pPr lvl="2"/>
            <a:r>
              <a:rPr lang="zh-CN" altLang="en-US" sz="2000" dirty="0">
                <a:solidFill>
                  <a:srgbClr val="800000"/>
                </a:solidFill>
              </a:rPr>
              <a:t>使用的难易程度</a:t>
            </a:r>
          </a:p>
          <a:p>
            <a:pPr lvl="2"/>
            <a:r>
              <a:rPr lang="zh-CN" altLang="en-US" sz="2000" dirty="0">
                <a:solidFill>
                  <a:srgbClr val="800000"/>
                </a:solidFill>
              </a:rPr>
              <a:t>学习的难易程度</a:t>
            </a:r>
          </a:p>
          <a:p>
            <a:pPr lvl="2"/>
            <a:r>
              <a:rPr lang="zh-CN" altLang="en-US" sz="2000" dirty="0">
                <a:solidFill>
                  <a:srgbClr val="800000"/>
                </a:solidFill>
              </a:rPr>
              <a:t>操作速度</a:t>
            </a:r>
          </a:p>
          <a:p>
            <a:pPr lvl="2"/>
            <a:r>
              <a:rPr lang="zh-CN" altLang="en-US" sz="2000" dirty="0">
                <a:solidFill>
                  <a:srgbClr val="800000"/>
                </a:solidFill>
              </a:rPr>
              <a:t>复杂程度</a:t>
            </a:r>
            <a:r>
              <a:rPr lang="zh-CN" altLang="en-US" sz="2000" dirty="0"/>
              <a:t>：该界面提供了什么功能、能否用新的方式组合这些功能以增强界面的功能</a:t>
            </a:r>
          </a:p>
          <a:p>
            <a:pPr lvl="2"/>
            <a:r>
              <a:rPr lang="zh-CN" altLang="en-US" sz="2000" dirty="0">
                <a:solidFill>
                  <a:srgbClr val="800000"/>
                </a:solidFill>
              </a:rPr>
              <a:t>控制</a:t>
            </a:r>
            <a:r>
              <a:rPr lang="zh-CN" altLang="en-US" sz="2000" dirty="0"/>
              <a:t>：人机交互时，由计算机还是由人发起和控制对话。</a:t>
            </a:r>
          </a:p>
          <a:p>
            <a:pPr lvl="2"/>
            <a:r>
              <a:rPr lang="zh-CN" altLang="en-US" sz="2000" dirty="0">
                <a:solidFill>
                  <a:srgbClr val="800000"/>
                </a:solidFill>
              </a:rPr>
              <a:t>开发的难易程度</a:t>
            </a:r>
            <a:r>
              <a:rPr lang="zh-CN" altLang="en-US" sz="2000" dirty="0"/>
              <a:t>：该界面设计是否有难度、开发工作量有多大。</a:t>
            </a:r>
          </a:p>
        </p:txBody>
      </p:sp>
      <p:sp>
        <p:nvSpPr>
          <p:cNvPr id="14340" name="Text Box 4">
            <a:extLst>
              <a:ext uri="{FF2B5EF4-FFF2-40B4-BE49-F238E27FC236}">
                <a16:creationId xmlns:a16="http://schemas.microsoft.com/office/drawing/2014/main" id="{E06EE627-D2C6-F84D-987A-3466B7F066FD}"/>
              </a:ext>
            </a:extLst>
          </p:cNvPr>
          <p:cNvSpPr txBox="1">
            <a:spLocks noChangeArrowheads="1"/>
          </p:cNvSpPr>
          <p:nvPr/>
        </p:nvSpPr>
        <p:spPr bwMode="auto">
          <a:xfrm>
            <a:off x="457200" y="5301208"/>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spcBef>
                <a:spcPct val="50000"/>
              </a:spcBef>
            </a:pPr>
            <a:r>
              <a:rPr lang="zh-CN" altLang="en-US" dirty="0">
                <a:solidFill>
                  <a:srgbClr val="FF0000"/>
                </a:solidFill>
              </a:rPr>
              <a:t>一个界面的设计通常使用一种以上的设计类型，每种类型与一个或一组任务相匹配。</a:t>
            </a:r>
          </a:p>
        </p:txBody>
      </p:sp>
      <p:sp>
        <p:nvSpPr>
          <p:cNvPr id="5" name="标题 3">
            <a:extLst>
              <a:ext uri="{FF2B5EF4-FFF2-40B4-BE49-F238E27FC236}">
                <a16:creationId xmlns:a16="http://schemas.microsoft.com/office/drawing/2014/main" id="{449D33A6-110A-2645-919B-4839792F79B9}"/>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6" name="1 Título">
            <a:extLst>
              <a:ext uri="{FF2B5EF4-FFF2-40B4-BE49-F238E27FC236}">
                <a16:creationId xmlns:a16="http://schemas.microsoft.com/office/drawing/2014/main" id="{67251821-1B7C-794C-AC95-47C13115A7A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6.2.2 </a:t>
            </a:r>
            <a:r>
              <a:rPr lang="zh-CN" altLang="en-US" sz="2400">
                <a:solidFill>
                  <a:srgbClr val="D9D9D9"/>
                </a:solidFill>
                <a:latin typeface="宋体" panose="02010600030101010101" pitchFamily="2" charset="-122"/>
              </a:rPr>
              <a:t>设计过程</a:t>
            </a:r>
          </a:p>
        </p:txBody>
      </p:sp>
      <p:sp>
        <p:nvSpPr>
          <p:cNvPr id="7" name="1 Título">
            <a:extLst>
              <a:ext uri="{FF2B5EF4-FFF2-40B4-BE49-F238E27FC236}">
                <a16:creationId xmlns:a16="http://schemas.microsoft.com/office/drawing/2014/main" id="{ACB2A9A1-4F70-4247-8ADB-35F60156A08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270663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3">
            <a:extLst>
              <a:ext uri="{FF2B5EF4-FFF2-40B4-BE49-F238E27FC236}">
                <a16:creationId xmlns:a16="http://schemas.microsoft.com/office/drawing/2014/main" id="{0642F34B-84D2-DF46-99F9-757BDFC2EA5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6.2</a:t>
            </a:r>
            <a:r>
              <a:rPr lang="en-US" altLang="zh-CN" b="1"/>
              <a:t> </a:t>
            </a:r>
            <a:r>
              <a:rPr lang="zh-CN" altLang="en-US" b="1"/>
              <a:t>人机界面设计</a:t>
            </a:r>
          </a:p>
        </p:txBody>
      </p:sp>
      <p:sp>
        <p:nvSpPr>
          <p:cNvPr id="44034" name="TextBox 7">
            <a:extLst>
              <a:ext uri="{FF2B5EF4-FFF2-40B4-BE49-F238E27FC236}">
                <a16:creationId xmlns:a16="http://schemas.microsoft.com/office/drawing/2014/main" id="{6F28FFD3-F410-0442-B65F-3157198BD2EF}"/>
              </a:ext>
            </a:extLst>
          </p:cNvPr>
          <p:cNvSpPr txBox="1">
            <a:spLocks noChangeArrowheads="1"/>
          </p:cNvSpPr>
          <p:nvPr/>
        </p:nvSpPr>
        <p:spPr bwMode="auto">
          <a:xfrm>
            <a:off x="539750" y="1125538"/>
            <a:ext cx="80645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创建了用户界面的设计模型之后，可以运用下述评估标准对设计进行早期复审。</a:t>
            </a:r>
          </a:p>
          <a:p>
            <a:pPr eaLnBrk="1" hangingPunct="1">
              <a:lnSpc>
                <a:spcPct val="125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系统及其界面的规格说明书的长度和复杂程度，预示了用户学习使用该系统所需要的工作量。</a:t>
            </a:r>
          </a:p>
          <a:p>
            <a:pPr eaLnBrk="1" hangingPunct="1">
              <a:lnSpc>
                <a:spcPct val="125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命令或动作的数量、命令的平均参数个数或动作中单个操作的个数，预示了系统的交互时间和总体效率。</a:t>
            </a:r>
          </a:p>
          <a:p>
            <a:pPr eaLnBrk="1" hangingPunct="1">
              <a:lnSpc>
                <a:spcPct val="125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设计模型中包含的动作、命令和系统状态的数量，预示了用户学习使用该系统时需要记忆的内容的多少。</a:t>
            </a:r>
          </a:p>
          <a:p>
            <a:pPr eaLnBrk="1" hangingPunct="1">
              <a:lnSpc>
                <a:spcPct val="125000"/>
              </a:lnSpc>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界面风格、帮助设施和出错处理协议，预示了界面的复杂程度及用户接受该界面的程度。</a:t>
            </a:r>
            <a:endParaRPr lang="zh-CN" altLang="en-US" sz="2000">
              <a:latin typeface="Arial" panose="020B0604020202020204" pitchFamily="34" charset="0"/>
            </a:endParaRPr>
          </a:p>
        </p:txBody>
      </p:sp>
      <p:sp>
        <p:nvSpPr>
          <p:cNvPr id="44035" name="1 Título">
            <a:extLst>
              <a:ext uri="{FF2B5EF4-FFF2-40B4-BE49-F238E27FC236}">
                <a16:creationId xmlns:a16="http://schemas.microsoft.com/office/drawing/2014/main" id="{62DBCB2C-9A00-954E-9097-A3945B2E5E4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6.2.2 </a:t>
            </a:r>
            <a:r>
              <a:rPr lang="zh-CN" altLang="en-US" sz="2400">
                <a:solidFill>
                  <a:srgbClr val="D9D9D9"/>
                </a:solidFill>
                <a:latin typeface="宋体" panose="02010600030101010101" pitchFamily="2" charset="-122"/>
              </a:rPr>
              <a:t>设计过程</a:t>
            </a:r>
          </a:p>
        </p:txBody>
      </p:sp>
      <p:sp>
        <p:nvSpPr>
          <p:cNvPr id="44036" name="1 Título">
            <a:extLst>
              <a:ext uri="{FF2B5EF4-FFF2-40B4-BE49-F238E27FC236}">
                <a16:creationId xmlns:a16="http://schemas.microsoft.com/office/drawing/2014/main" id="{39D7AD75-46ED-5A43-8C83-85A1C6315BD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3">
            <a:extLst>
              <a:ext uri="{FF2B5EF4-FFF2-40B4-BE49-F238E27FC236}">
                <a16:creationId xmlns:a16="http://schemas.microsoft.com/office/drawing/2014/main" id="{762FD898-35E9-C543-BDD6-DEE65E48EBA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6.2</a:t>
            </a:r>
            <a:r>
              <a:rPr lang="en-US" altLang="zh-CN" b="1"/>
              <a:t> </a:t>
            </a:r>
            <a:r>
              <a:rPr lang="zh-CN" altLang="en-US" b="1"/>
              <a:t>人机界面设计</a:t>
            </a:r>
          </a:p>
        </p:txBody>
      </p:sp>
      <p:sp>
        <p:nvSpPr>
          <p:cNvPr id="46082" name="内容占位符 4">
            <a:extLst>
              <a:ext uri="{FF2B5EF4-FFF2-40B4-BE49-F238E27FC236}">
                <a16:creationId xmlns:a16="http://schemas.microsoft.com/office/drawing/2014/main" id="{536C6413-E12A-B547-86AA-F4C2EC75EBFD}"/>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6.2.3</a:t>
            </a:r>
            <a:r>
              <a:rPr lang="en-US" altLang="zh-CN" b="1"/>
              <a:t> </a:t>
            </a:r>
            <a:r>
              <a:rPr lang="zh-CN" altLang="en-US" b="1"/>
              <a:t>人机界面设计指南</a:t>
            </a:r>
          </a:p>
        </p:txBody>
      </p:sp>
      <p:sp>
        <p:nvSpPr>
          <p:cNvPr id="46083" name="TextBox 7">
            <a:extLst>
              <a:ext uri="{FF2B5EF4-FFF2-40B4-BE49-F238E27FC236}">
                <a16:creationId xmlns:a16="http://schemas.microsoft.com/office/drawing/2014/main" id="{53B7046C-C409-9347-9AE7-EDD08D65A93E}"/>
              </a:ext>
            </a:extLst>
          </p:cNvPr>
          <p:cNvSpPr txBox="1">
            <a:spLocks noChangeArrowheads="1"/>
          </p:cNvSpPr>
          <p:nvPr/>
        </p:nvSpPr>
        <p:spPr bwMode="auto">
          <a:xfrm>
            <a:off x="395288" y="1557338"/>
            <a:ext cx="84248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a:pPr>
            <a:r>
              <a:rPr lang="zh-CN" altLang="en-US" sz="2400" b="1">
                <a:latin typeface="Arial" panose="020B0604020202020204" pitchFamily="34" charset="0"/>
              </a:rPr>
              <a:t>一般交互指南：</a:t>
            </a:r>
            <a:r>
              <a:rPr lang="zh-CN" altLang="en-US" sz="2400">
                <a:latin typeface="Arial" panose="020B0604020202020204" pitchFamily="34" charset="0"/>
              </a:rPr>
              <a:t>涉及信息显示、数据输入和系统整体控制</a:t>
            </a:r>
            <a:endParaRPr lang="en-US" altLang="zh-CN" sz="20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保持一致性。</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提供有意义的反馈。</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在执行有较大破坏性的动作之前要求用户确认。</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允许取消绝大多数操作。</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减少在两次操作之间必须记忆的信息量。</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提高对话、移动和思考的效率。</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允许犯错误。</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按功能对动作分类，并据此设计屏幕布局。</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提供对用户工作内容敏感的帮助设施</a:t>
            </a:r>
            <a:endParaRPr lang="en-US" altLang="zh-CN" sz="2400">
              <a:latin typeface="Arial" panose="020B0604020202020204" pitchFamily="34" charset="0"/>
            </a:endParaRPr>
          </a:p>
          <a:p>
            <a:pPr eaLnBrk="1" hangingPunct="1">
              <a:spcBef>
                <a:spcPct val="0"/>
              </a:spcBef>
              <a:buFontTx/>
              <a:buAutoNum type="arabicParenBoth"/>
            </a:pPr>
            <a:r>
              <a:rPr lang="zh-CN" altLang="en-US" sz="2400">
                <a:latin typeface="Arial" panose="020B0604020202020204" pitchFamily="34" charset="0"/>
              </a:rPr>
              <a:t>用简单动词或动词短语作为命令名。</a:t>
            </a:r>
          </a:p>
        </p:txBody>
      </p:sp>
      <p:sp>
        <p:nvSpPr>
          <p:cNvPr id="46084" name="1 Título">
            <a:extLst>
              <a:ext uri="{FF2B5EF4-FFF2-40B4-BE49-F238E27FC236}">
                <a16:creationId xmlns:a16="http://schemas.microsoft.com/office/drawing/2014/main" id="{ED7E5967-D2A9-A145-8161-F7B09A3E961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46085" name="1 Título">
            <a:extLst>
              <a:ext uri="{FF2B5EF4-FFF2-40B4-BE49-F238E27FC236}">
                <a16:creationId xmlns:a16="http://schemas.microsoft.com/office/drawing/2014/main" id="{976814EE-3EA6-4B44-93F6-0A5FF3F052F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3">
            <a:extLst>
              <a:ext uri="{FF2B5EF4-FFF2-40B4-BE49-F238E27FC236}">
                <a16:creationId xmlns:a16="http://schemas.microsoft.com/office/drawing/2014/main" id="{DD2CD6E7-C571-DA42-AAAE-5433F72467DE}"/>
              </a:ext>
            </a:extLst>
          </p:cNvPr>
          <p:cNvSpPr>
            <a:spLocks noGrp="1"/>
          </p:cNvSpPr>
          <p:nvPr>
            <p:ph type="title"/>
          </p:nvPr>
        </p:nvSpPr>
        <p:spPr>
          <a:xfrm>
            <a:off x="457200" y="-90488"/>
            <a:ext cx="8229600" cy="1143001"/>
          </a:xfrm>
        </p:spPr>
        <p:txBody>
          <a:bodyPr/>
          <a:lstStyle/>
          <a:p>
            <a:r>
              <a:rPr lang="en-US" altLang="zh-CN" b="1">
                <a:latin typeface="宋体" panose="02010600030101010101" pitchFamily="2" charset="-122"/>
              </a:rPr>
              <a:t>6.2</a:t>
            </a:r>
            <a:r>
              <a:rPr lang="en-US" altLang="zh-CN" b="1"/>
              <a:t> </a:t>
            </a:r>
            <a:r>
              <a:rPr lang="zh-CN" altLang="en-US" b="1"/>
              <a:t>人机界面设计</a:t>
            </a:r>
          </a:p>
        </p:txBody>
      </p:sp>
      <p:sp>
        <p:nvSpPr>
          <p:cNvPr id="48130" name="TextBox 7">
            <a:extLst>
              <a:ext uri="{FF2B5EF4-FFF2-40B4-BE49-F238E27FC236}">
                <a16:creationId xmlns:a16="http://schemas.microsoft.com/office/drawing/2014/main" id="{B05DE7D5-CFE8-A141-94E4-300D9A661BFE}"/>
              </a:ext>
            </a:extLst>
          </p:cNvPr>
          <p:cNvSpPr txBox="1">
            <a:spLocks noChangeArrowheads="1"/>
          </p:cNvSpPr>
          <p:nvPr/>
        </p:nvSpPr>
        <p:spPr bwMode="auto">
          <a:xfrm>
            <a:off x="179388" y="820738"/>
            <a:ext cx="871378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2"/>
            </a:pPr>
            <a:r>
              <a:rPr lang="zh-CN" altLang="en-US" sz="2400" b="1" dirty="0">
                <a:latin typeface="Arial" panose="020B0604020202020204" pitchFamily="34" charset="0"/>
              </a:rPr>
              <a:t>信息显示指南：</a:t>
            </a:r>
            <a:r>
              <a:rPr lang="zh-CN" altLang="en-US" sz="2400" dirty="0">
                <a:latin typeface="Arial" panose="020B0604020202020204" pitchFamily="34" charset="0"/>
              </a:rPr>
              <a:t>多种不同方式“显示”信息：用文字、图形和声音；按位置、移动和大小；使用颜色、分辨率和省略。</a:t>
            </a:r>
            <a:endParaRPr lang="en-US" altLang="zh-CN" sz="2000" dirty="0">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只显示与当前工作内容有关的信息。</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不要用数据淹没用户，应该用便于用户迅速吸取信息的方式来表示数据。</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使用一致的标记、标准的缩写和可预知的颜色。</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允许用户保持可视化的语境。</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产生有意义的出错信息。</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使用大小写、缩进和文本分组以帮助理解。</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使用窗口分隔不同类型的信息。</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solidFill>
                  <a:schemeClr val="accent2">
                    <a:lumMod val="50000"/>
                  </a:schemeClr>
                </a:solidFill>
                <a:latin typeface="Arial" panose="020B0604020202020204" pitchFamily="34" charset="0"/>
              </a:rPr>
              <a:t>使用“模拟”显示方式表示信息，以使信息更容易被用户提取。</a:t>
            </a:r>
            <a:endParaRPr lang="en-US" altLang="zh-CN" sz="2400" dirty="0">
              <a:solidFill>
                <a:schemeClr val="accent2">
                  <a:lumMod val="50000"/>
                </a:schemeClr>
              </a:solidFill>
              <a:latin typeface="Arial" panose="020B0604020202020204" pitchFamily="34" charset="0"/>
            </a:endParaRPr>
          </a:p>
          <a:p>
            <a:pPr eaLnBrk="1" hangingPunct="1">
              <a:spcBef>
                <a:spcPct val="0"/>
              </a:spcBef>
              <a:buFontTx/>
              <a:buAutoNum type="arabicParenBoth"/>
            </a:pPr>
            <a:r>
              <a:rPr lang="zh-CN" altLang="en-US" sz="2400" dirty="0">
                <a:latin typeface="Arial" panose="020B0604020202020204" pitchFamily="34" charset="0"/>
              </a:rPr>
              <a:t> 高效率地使用显示屏。</a:t>
            </a:r>
          </a:p>
        </p:txBody>
      </p:sp>
      <p:sp>
        <p:nvSpPr>
          <p:cNvPr id="48131" name="1 Título">
            <a:extLst>
              <a:ext uri="{FF2B5EF4-FFF2-40B4-BE49-F238E27FC236}">
                <a16:creationId xmlns:a16="http://schemas.microsoft.com/office/drawing/2014/main" id="{A0FCE230-92FB-3349-8E14-74306A80E00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48132" name="1 Título">
            <a:extLst>
              <a:ext uri="{FF2B5EF4-FFF2-40B4-BE49-F238E27FC236}">
                <a16:creationId xmlns:a16="http://schemas.microsoft.com/office/drawing/2014/main" id="{09FF8E4F-C6AB-6446-8FDC-164089153F7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3">
            <a:extLst>
              <a:ext uri="{FF2B5EF4-FFF2-40B4-BE49-F238E27FC236}">
                <a16:creationId xmlns:a16="http://schemas.microsoft.com/office/drawing/2014/main" id="{E5332922-99A3-AE4D-B29F-3F3271350618}"/>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50178" name="TextBox 7">
            <a:extLst>
              <a:ext uri="{FF2B5EF4-FFF2-40B4-BE49-F238E27FC236}">
                <a16:creationId xmlns:a16="http://schemas.microsoft.com/office/drawing/2014/main" id="{B0A94B1F-5C80-FD4B-9B2B-9D9196DDE71A}"/>
              </a:ext>
            </a:extLst>
          </p:cNvPr>
          <p:cNvSpPr txBox="1">
            <a:spLocks noChangeArrowheads="1"/>
          </p:cNvSpPr>
          <p:nvPr/>
        </p:nvSpPr>
        <p:spPr bwMode="auto">
          <a:xfrm>
            <a:off x="395288" y="981075"/>
            <a:ext cx="8424862"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AutoNum type="circleNumDbPlain" startAt="3"/>
            </a:pPr>
            <a:r>
              <a:rPr lang="zh-CN" altLang="en-US" sz="2400" b="1" dirty="0">
                <a:latin typeface="Arial" panose="020B0604020202020204" pitchFamily="34" charset="0"/>
              </a:rPr>
              <a:t>数据输入指南</a:t>
            </a:r>
            <a:r>
              <a:rPr lang="zh-CN" altLang="en-US" sz="2000" b="1" dirty="0">
                <a:latin typeface="Arial" panose="020B0604020202020204" pitchFamily="34" charset="0"/>
              </a:rPr>
              <a:t>：</a:t>
            </a:r>
            <a:r>
              <a:rPr lang="zh-CN" altLang="en-US" sz="2400" dirty="0">
                <a:latin typeface="Arial" panose="020B0604020202020204" pitchFamily="34" charset="0"/>
              </a:rPr>
              <a:t>用户的大部分时间用在选择命令、输入数据和向系统提供输入。</a:t>
            </a:r>
            <a:endParaRPr lang="en-US" altLang="zh-CN" sz="1800" dirty="0">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尽量减少用户的输入动作。</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保持信息显示和数据输入之间的一致性。</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允许用户自定义输入。</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交互应该是灵活的，并且可调整成用户最喜欢的输入方式。</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使在当前动作语境中不适用的命令不起作用。</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让用户控制交互流。</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对所有输入动作都提供帮助。</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solidFill>
                  <a:srgbClr val="7030A0"/>
                </a:solidFill>
                <a:latin typeface="Arial" panose="020B0604020202020204" pitchFamily="34" charset="0"/>
              </a:rPr>
              <a:t>消除冗余的输入。</a:t>
            </a:r>
            <a:endParaRPr lang="en-US" altLang="zh-CN" sz="2400" dirty="0">
              <a:solidFill>
                <a:srgbClr val="7030A0"/>
              </a:solidFill>
              <a:latin typeface="Arial" panose="020B0604020202020204" pitchFamily="34" charset="0"/>
            </a:endParaRPr>
          </a:p>
          <a:p>
            <a:pPr eaLnBrk="1" hangingPunct="1">
              <a:lnSpc>
                <a:spcPct val="125000"/>
              </a:lnSpc>
              <a:spcBef>
                <a:spcPct val="0"/>
              </a:spcBef>
              <a:buFontTx/>
              <a:buAutoNum type="arabicParenBoth"/>
            </a:pPr>
            <a:r>
              <a:rPr lang="zh-CN" altLang="en-US" sz="2400" dirty="0">
                <a:latin typeface="Arial" panose="020B0604020202020204" pitchFamily="34" charset="0"/>
              </a:rPr>
              <a:t> 高效率地使用显示屏。</a:t>
            </a:r>
          </a:p>
        </p:txBody>
      </p:sp>
      <p:sp>
        <p:nvSpPr>
          <p:cNvPr id="50179" name="1 Título">
            <a:extLst>
              <a:ext uri="{FF2B5EF4-FFF2-40B4-BE49-F238E27FC236}">
                <a16:creationId xmlns:a16="http://schemas.microsoft.com/office/drawing/2014/main" id="{19D61A4B-A89D-3743-9419-BA13B68AF27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50180" name="1 Título">
            <a:extLst>
              <a:ext uri="{FF2B5EF4-FFF2-40B4-BE49-F238E27FC236}">
                <a16:creationId xmlns:a16="http://schemas.microsoft.com/office/drawing/2014/main" id="{CC5DABC1-97B7-334D-B86C-80DEF57BD0F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a:extLst>
              <a:ext uri="{FF2B5EF4-FFF2-40B4-BE49-F238E27FC236}">
                <a16:creationId xmlns:a16="http://schemas.microsoft.com/office/drawing/2014/main" id="{57B57060-6C80-224C-A7D3-BA903E4EFAC5}"/>
              </a:ext>
            </a:extLst>
          </p:cNvPr>
          <p:cNvSpPr txBox="1">
            <a:spLocks/>
          </p:cNvSpPr>
          <p:nvPr/>
        </p:nvSpPr>
        <p:spPr bwMode="auto">
          <a:xfrm>
            <a:off x="739775" y="188913"/>
            <a:ext cx="764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15362" name="2 Subtítulo">
            <a:extLst>
              <a:ext uri="{FF2B5EF4-FFF2-40B4-BE49-F238E27FC236}">
                <a16:creationId xmlns:a16="http://schemas.microsoft.com/office/drawing/2014/main" id="{65CAE4EA-166A-F04C-BC42-735950BE8EEA}"/>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5363" name="1 Título">
            <a:extLst>
              <a:ext uri="{FF2B5EF4-FFF2-40B4-BE49-F238E27FC236}">
                <a16:creationId xmlns:a16="http://schemas.microsoft.com/office/drawing/2014/main" id="{12980B3D-A6D4-AB4F-8A55-EDD92329C90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主要内容</a:t>
            </a:r>
          </a:p>
        </p:txBody>
      </p:sp>
      <p:pic>
        <p:nvPicPr>
          <p:cNvPr id="15364" name="Imagen 5">
            <a:extLst>
              <a:ext uri="{FF2B5EF4-FFF2-40B4-BE49-F238E27FC236}">
                <a16:creationId xmlns:a16="http://schemas.microsoft.com/office/drawing/2014/main" id="{BCB89B61-DA1C-AC4D-B06D-0DE99C4A5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n 5">
            <a:extLst>
              <a:ext uri="{FF2B5EF4-FFF2-40B4-BE49-F238E27FC236}">
                <a16:creationId xmlns:a16="http://schemas.microsoft.com/office/drawing/2014/main" id="{4936C664-724E-BF4B-8F60-4CB4B9EE3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3">
            <a:hlinkClick r:id="rId5" action="ppaction://hlinksldjump"/>
            <a:extLst>
              <a:ext uri="{FF2B5EF4-FFF2-40B4-BE49-F238E27FC236}">
                <a16:creationId xmlns:a16="http://schemas.microsoft.com/office/drawing/2014/main" id="{2BD8EB9A-CD47-C547-8DBE-D03B84B2741A}"/>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7" name="TextBox 4">
            <a:extLst>
              <a:ext uri="{FF2B5EF4-FFF2-40B4-BE49-F238E27FC236}">
                <a16:creationId xmlns:a16="http://schemas.microsoft.com/office/drawing/2014/main" id="{0FD37269-F26B-BF4E-8973-6D569559724F}"/>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8" name="TextBox 5">
            <a:extLst>
              <a:ext uri="{FF2B5EF4-FFF2-40B4-BE49-F238E27FC236}">
                <a16:creationId xmlns:a16="http://schemas.microsoft.com/office/drawing/2014/main" id="{B9BA0E7F-E4DB-9045-BF2E-B0DFBCA7AEE7}"/>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9" name="TextBox 6">
            <a:extLst>
              <a:ext uri="{FF2B5EF4-FFF2-40B4-BE49-F238E27FC236}">
                <a16:creationId xmlns:a16="http://schemas.microsoft.com/office/drawing/2014/main" id="{7626FFCC-8DF4-5C48-916B-3550E941F7AB}"/>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70" name="Rectangle 3">
            <a:extLst>
              <a:ext uri="{FF2B5EF4-FFF2-40B4-BE49-F238E27FC236}">
                <a16:creationId xmlns:a16="http://schemas.microsoft.com/office/drawing/2014/main" id="{95B003A2-054F-4E4C-B824-BC621234D3ED}"/>
              </a:ext>
            </a:extLst>
          </p:cNvPr>
          <p:cNvSpPr txBox="1">
            <a:spLocks noChangeArrowheads="1"/>
          </p:cNvSpPr>
          <p:nvPr/>
        </p:nvSpPr>
        <p:spPr bwMode="auto">
          <a:xfrm>
            <a:off x="549275" y="1196975"/>
            <a:ext cx="8229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ts val="1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6.1   </a:t>
            </a:r>
            <a:r>
              <a:rPr kumimoji="1" lang="zh-CN" altLang="en-US" sz="2400" b="1">
                <a:latin typeface="宋体" panose="02010600030101010101" pitchFamily="2" charset="-122"/>
              </a:rPr>
              <a:t>结构程序设计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6.2   </a:t>
            </a:r>
            <a:r>
              <a:rPr kumimoji="1" lang="zh-CN" altLang="en-US" sz="2400" b="1">
                <a:latin typeface="宋体" panose="02010600030101010101" pitchFamily="2" charset="-122"/>
              </a:rPr>
              <a:t>人机界面设计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6.3   </a:t>
            </a:r>
            <a:r>
              <a:rPr kumimoji="1" lang="zh-CN" altLang="en-US" sz="2400" b="1">
                <a:latin typeface="宋体" panose="02010600030101010101" pitchFamily="2" charset="-122"/>
              </a:rPr>
              <a:t>过程设计的工具</a:t>
            </a: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6.4   </a:t>
            </a:r>
            <a:r>
              <a:rPr kumimoji="1" lang="zh-CN" altLang="en-US" sz="2400" b="1">
                <a:latin typeface="宋体" panose="02010600030101010101" pitchFamily="2" charset="-122"/>
              </a:rPr>
              <a:t>面向数据结构的设计方法</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6.5   </a:t>
            </a:r>
            <a:r>
              <a:rPr kumimoji="1" lang="zh-CN" altLang="en-US" sz="2400" b="1">
                <a:latin typeface="宋体" panose="02010600030101010101" pitchFamily="2" charset="-122"/>
              </a:rPr>
              <a:t>程序复杂程度的定量度量</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endParaRPr kumimoji="1" lang="en-US" altLang="zh-CN" sz="2400" b="1">
              <a:latin typeface="黑体" panose="02010609060101010101" pitchFamily="49" charset="-122"/>
              <a:ea typeface="黑体" panose="02010609060101010101" pitchFamily="49"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5371" name="1 Título">
            <a:extLst>
              <a:ext uri="{FF2B5EF4-FFF2-40B4-BE49-F238E27FC236}">
                <a16:creationId xmlns:a16="http://schemas.microsoft.com/office/drawing/2014/main" id="{9A324A5B-8907-3A49-A4AD-B193B5F4416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6BCAA2BA-70EB-CA4D-BCB3-C2F0EDF2FC63}"/>
              </a:ext>
            </a:extLst>
          </p:cNvPr>
          <p:cNvSpPr>
            <a:spLocks noGrp="1" noChangeArrowheads="1"/>
          </p:cNvSpPr>
          <p:nvPr>
            <p:ph type="body" idx="1"/>
          </p:nvPr>
        </p:nvSpPr>
        <p:spPr/>
        <p:txBody>
          <a:bodyPr/>
          <a:lstStyle/>
          <a:p>
            <a:r>
              <a:rPr lang="zh-CN" altLang="en-US" sz="2800" dirty="0">
                <a:solidFill>
                  <a:schemeClr val="accent2"/>
                </a:solidFill>
              </a:rPr>
              <a:t>设计详细的交互</a:t>
            </a:r>
          </a:p>
          <a:p>
            <a:pPr>
              <a:buFont typeface="Wingdings" pitchFamily="2" charset="2"/>
              <a:buNone/>
            </a:pPr>
            <a:r>
              <a:rPr lang="zh-CN" altLang="en-US" sz="2800" dirty="0">
                <a:solidFill>
                  <a:schemeClr val="accent2"/>
                </a:solidFill>
                <a:ea typeface="楷体_GB2312"/>
                <a:cs typeface="楷体_GB2312"/>
              </a:rPr>
              <a:t>　遵循的原则：</a:t>
            </a:r>
          </a:p>
          <a:p>
            <a:pPr lvl="1"/>
            <a:r>
              <a:rPr lang="zh-CN" altLang="en-US" dirty="0"/>
              <a:t>一致性</a:t>
            </a:r>
          </a:p>
          <a:p>
            <a:pPr lvl="1"/>
            <a:r>
              <a:rPr lang="zh-CN" altLang="en-US" dirty="0"/>
              <a:t>操作步骤少</a:t>
            </a:r>
          </a:p>
          <a:p>
            <a:pPr lvl="1"/>
            <a:r>
              <a:rPr lang="zh-CN" altLang="en-US" dirty="0"/>
              <a:t>不要“哑播放”</a:t>
            </a:r>
          </a:p>
          <a:p>
            <a:pPr lvl="1"/>
            <a:r>
              <a:rPr lang="zh-CN" altLang="en-US" dirty="0"/>
              <a:t>提供</a:t>
            </a:r>
            <a:r>
              <a:rPr lang="en-US" altLang="zh-CN" dirty="0"/>
              <a:t>Undo</a:t>
            </a:r>
            <a:r>
              <a:rPr lang="zh-CN" altLang="en-US" dirty="0"/>
              <a:t>功能</a:t>
            </a:r>
          </a:p>
          <a:p>
            <a:pPr lvl="1"/>
            <a:r>
              <a:rPr lang="zh-CN" altLang="en-US" dirty="0"/>
              <a:t>减少人脑的记忆负担</a:t>
            </a:r>
          </a:p>
          <a:p>
            <a:pPr lvl="1"/>
            <a:r>
              <a:rPr lang="zh-CN" altLang="en-US" dirty="0"/>
              <a:t>提高学习效率</a:t>
            </a:r>
          </a:p>
          <a:p>
            <a:pPr lvl="1"/>
            <a:endParaRPr lang="zh-CN" altLang="en-US" dirty="0"/>
          </a:p>
        </p:txBody>
      </p:sp>
      <p:sp>
        <p:nvSpPr>
          <p:cNvPr id="4" name="标题 3">
            <a:extLst>
              <a:ext uri="{FF2B5EF4-FFF2-40B4-BE49-F238E27FC236}">
                <a16:creationId xmlns:a16="http://schemas.microsoft.com/office/drawing/2014/main" id="{87418F89-7F55-7F4A-96EB-150497E6DF2C}"/>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5" name="1 Título">
            <a:extLst>
              <a:ext uri="{FF2B5EF4-FFF2-40B4-BE49-F238E27FC236}">
                <a16:creationId xmlns:a16="http://schemas.microsoft.com/office/drawing/2014/main" id="{02BA76BA-11B8-BB4E-A2DB-CAF36422462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4281565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30</a:t>
            </a:fld>
            <a:endParaRPr lang="zh-CN" altLang="en-US"/>
          </a:p>
        </p:txBody>
      </p:sp>
      <p:cxnSp>
        <p:nvCxnSpPr>
          <p:cNvPr id="9" name="直接连接符 8">
            <a:extLst>
              <a:ext uri="{FF2B5EF4-FFF2-40B4-BE49-F238E27FC236}">
                <a16:creationId xmlns:a16="http://schemas.microsoft.com/office/drawing/2014/main" id="{93117382-BFBB-4A51-8777-6FFA0C71255A}"/>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0" name="文本占位符 14">
            <a:extLst>
              <a:ext uri="{FF2B5EF4-FFF2-40B4-BE49-F238E27FC236}">
                <a16:creationId xmlns:a16="http://schemas.microsoft.com/office/drawing/2014/main" id="{2242F446-B641-4BBC-8A23-B6C9719AEEFF}"/>
              </a:ext>
            </a:extLst>
          </p:cNvPr>
          <p:cNvSpPr txBox="1"/>
          <p:nvPr/>
        </p:nvSpPr>
        <p:spPr>
          <a:xfrm>
            <a:off x="358981" y="1137800"/>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dirty="0">
                <a:latin typeface="微软雅黑" panose="020B0503020204020204" charset="-122"/>
                <a:ea typeface="微软雅黑" panose="020B0503020204020204" charset="-122"/>
                <a:sym typeface="+mn-ea"/>
              </a:rPr>
              <a:t>接口设计概述</a:t>
            </a:r>
          </a:p>
        </p:txBody>
      </p:sp>
      <p:grpSp>
        <p:nvGrpSpPr>
          <p:cNvPr id="93" name="组合 92">
            <a:extLst>
              <a:ext uri="{FF2B5EF4-FFF2-40B4-BE49-F238E27FC236}">
                <a16:creationId xmlns:a16="http://schemas.microsoft.com/office/drawing/2014/main" id="{3E1E2B02-78E7-4882-8965-FA03AF082901}"/>
              </a:ext>
            </a:extLst>
          </p:cNvPr>
          <p:cNvGrpSpPr/>
          <p:nvPr/>
        </p:nvGrpSpPr>
        <p:grpSpPr>
          <a:xfrm>
            <a:off x="1403648" y="1584489"/>
            <a:ext cx="5725187" cy="4234971"/>
            <a:chOff x="727710" y="2029572"/>
            <a:chExt cx="5294829" cy="3845514"/>
          </a:xfrm>
        </p:grpSpPr>
        <p:cxnSp>
          <p:nvCxnSpPr>
            <p:cNvPr id="69" name="直接连接符 68">
              <a:extLst>
                <a:ext uri="{FF2B5EF4-FFF2-40B4-BE49-F238E27FC236}">
                  <a16:creationId xmlns:a16="http://schemas.microsoft.com/office/drawing/2014/main" id="{0C75682D-19CA-4E90-B33F-D938F557C3ED}"/>
                </a:ext>
              </a:extLst>
            </p:cNvPr>
            <p:cNvCxnSpPr/>
            <p:nvPr/>
          </p:nvCxnSpPr>
          <p:spPr>
            <a:xfrm>
              <a:off x="3206115" y="2538817"/>
              <a:ext cx="0" cy="2804160"/>
            </a:xfrm>
            <a:prstGeom prst="line">
              <a:avLst/>
            </a:prstGeom>
            <a:ln w="19050">
              <a:solidFill>
                <a:schemeClr val="tx1">
                  <a:lumMod val="65000"/>
                  <a:lumOff val="35000"/>
                  <a:alpha val="58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矩形: 对角圆角 2">
              <a:extLst>
                <a:ext uri="{FF2B5EF4-FFF2-40B4-BE49-F238E27FC236}">
                  <a16:creationId xmlns:a16="http://schemas.microsoft.com/office/drawing/2014/main" id="{58688242-E10A-49AF-BC73-505A6FFA59E4}"/>
                </a:ext>
              </a:extLst>
            </p:cNvPr>
            <p:cNvSpPr/>
            <p:nvPr/>
          </p:nvSpPr>
          <p:spPr>
            <a:xfrm>
              <a:off x="727710" y="3539993"/>
              <a:ext cx="1419225" cy="609600"/>
            </a:xfrm>
            <a:prstGeom prst="round2DiagRect">
              <a:avLst>
                <a:gd name="adj1" fmla="val 50000"/>
                <a:gd name="adj2" fmla="val 0"/>
              </a:avLst>
            </a:prstGeom>
            <a:solidFill>
              <a:srgbClr val="F8856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软件系统</a:t>
              </a:r>
            </a:p>
          </p:txBody>
        </p:sp>
        <p:sp>
          <p:nvSpPr>
            <p:cNvPr id="5" name="文本框 4">
              <a:extLst>
                <a:ext uri="{FF2B5EF4-FFF2-40B4-BE49-F238E27FC236}">
                  <a16:creationId xmlns:a16="http://schemas.microsoft.com/office/drawing/2014/main" id="{E8E2FE4C-2F50-4294-B780-2F97251A5FC8}"/>
                </a:ext>
              </a:extLst>
            </p:cNvPr>
            <p:cNvSpPr txBox="1"/>
            <p:nvPr/>
          </p:nvSpPr>
          <p:spPr>
            <a:xfrm>
              <a:off x="2480311" y="3170661"/>
              <a:ext cx="666751" cy="861775"/>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业务</a:t>
              </a:r>
            </a:p>
          </p:txBody>
        </p:sp>
        <p:sp>
          <p:nvSpPr>
            <p:cNvPr id="14" name="文本框 13">
              <a:extLst>
                <a:ext uri="{FF2B5EF4-FFF2-40B4-BE49-F238E27FC236}">
                  <a16:creationId xmlns:a16="http://schemas.microsoft.com/office/drawing/2014/main" id="{DE76016F-B16F-45AA-9A10-91B195FB2D09}"/>
                </a:ext>
              </a:extLst>
            </p:cNvPr>
            <p:cNvSpPr txBox="1"/>
            <p:nvPr/>
          </p:nvSpPr>
          <p:spPr>
            <a:xfrm>
              <a:off x="2480310" y="3649053"/>
              <a:ext cx="666751" cy="861775"/>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功能</a:t>
              </a:r>
            </a:p>
          </p:txBody>
        </p:sp>
        <p:sp>
          <p:nvSpPr>
            <p:cNvPr id="15" name="文本框 14">
              <a:extLst>
                <a:ext uri="{FF2B5EF4-FFF2-40B4-BE49-F238E27FC236}">
                  <a16:creationId xmlns:a16="http://schemas.microsoft.com/office/drawing/2014/main" id="{D00DC28D-37CA-43E2-B618-DB61721C94FC}"/>
                </a:ext>
              </a:extLst>
            </p:cNvPr>
            <p:cNvSpPr txBox="1"/>
            <p:nvPr/>
          </p:nvSpPr>
          <p:spPr>
            <a:xfrm>
              <a:off x="2480310" y="4108398"/>
              <a:ext cx="666751" cy="861775"/>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部署</a:t>
              </a:r>
            </a:p>
          </p:txBody>
        </p:sp>
        <p:cxnSp>
          <p:nvCxnSpPr>
            <p:cNvPr id="11" name="直接连接符 10">
              <a:extLst>
                <a:ext uri="{FF2B5EF4-FFF2-40B4-BE49-F238E27FC236}">
                  <a16:creationId xmlns:a16="http://schemas.microsoft.com/office/drawing/2014/main" id="{817AD4CD-3200-4F13-8BBC-A73316526616}"/>
                </a:ext>
              </a:extLst>
            </p:cNvPr>
            <p:cNvCxnSpPr>
              <a:cxnSpLocks/>
              <a:stCxn id="3" idx="0"/>
              <a:endCxn id="5" idx="1"/>
            </p:cNvCxnSpPr>
            <p:nvPr/>
          </p:nvCxnSpPr>
          <p:spPr>
            <a:xfrm flipV="1">
              <a:off x="2146935" y="3601549"/>
              <a:ext cx="333376" cy="243244"/>
            </a:xfrm>
            <a:prstGeom prst="line">
              <a:avLst/>
            </a:prstGeom>
            <a:ln w="19050">
              <a:solidFill>
                <a:srgbClr val="F8856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FA842B5-B560-4C81-B824-40174120B608}"/>
                </a:ext>
              </a:extLst>
            </p:cNvPr>
            <p:cNvCxnSpPr>
              <a:cxnSpLocks/>
              <a:stCxn id="3" idx="0"/>
              <a:endCxn id="14" idx="1"/>
            </p:cNvCxnSpPr>
            <p:nvPr/>
          </p:nvCxnSpPr>
          <p:spPr>
            <a:xfrm>
              <a:off x="2146935" y="3844794"/>
              <a:ext cx="333375" cy="235148"/>
            </a:xfrm>
            <a:prstGeom prst="line">
              <a:avLst/>
            </a:prstGeom>
            <a:ln w="19050">
              <a:solidFill>
                <a:srgbClr val="F88562"/>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A3AD0A1-9A67-4FD0-B08D-D70880531BE8}"/>
                </a:ext>
              </a:extLst>
            </p:cNvPr>
            <p:cNvCxnSpPr>
              <a:cxnSpLocks/>
              <a:stCxn id="3" idx="0"/>
              <a:endCxn id="15" idx="1"/>
            </p:cNvCxnSpPr>
            <p:nvPr/>
          </p:nvCxnSpPr>
          <p:spPr>
            <a:xfrm>
              <a:off x="2146935" y="3844794"/>
              <a:ext cx="333375" cy="694492"/>
            </a:xfrm>
            <a:prstGeom prst="line">
              <a:avLst/>
            </a:prstGeom>
            <a:ln w="19050">
              <a:solidFill>
                <a:srgbClr val="F88562"/>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0A969F51-83C7-4FC0-A599-E57CDFD7F390}"/>
                </a:ext>
              </a:extLst>
            </p:cNvPr>
            <p:cNvSpPr txBox="1"/>
            <p:nvPr/>
          </p:nvSpPr>
          <p:spPr>
            <a:xfrm>
              <a:off x="3661411" y="3168339"/>
              <a:ext cx="333376" cy="49244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F61F2099-DA3D-44E8-8662-C630C5AF3CD0}"/>
                </a:ext>
              </a:extLst>
            </p:cNvPr>
            <p:cNvSpPr txBox="1"/>
            <p:nvPr/>
          </p:nvSpPr>
          <p:spPr>
            <a:xfrm>
              <a:off x="3661411" y="3464388"/>
              <a:ext cx="333376" cy="49244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346C3802-CFF8-42C9-AC5F-8B314C5E5B9A}"/>
                </a:ext>
              </a:extLst>
            </p:cNvPr>
            <p:cNvSpPr txBox="1"/>
            <p:nvPr/>
          </p:nvSpPr>
          <p:spPr>
            <a:xfrm>
              <a:off x="3661411" y="3733371"/>
              <a:ext cx="333376" cy="49244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4E6C7197-BAF4-4333-904C-D0D69623B4D6}"/>
                </a:ext>
              </a:extLst>
            </p:cNvPr>
            <p:cNvSpPr txBox="1"/>
            <p:nvPr/>
          </p:nvSpPr>
          <p:spPr>
            <a:xfrm>
              <a:off x="3661411" y="4029420"/>
              <a:ext cx="333376" cy="49244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B9E7D9CB-E108-4E2E-AA54-6EEB482D6BA9}"/>
                </a:ext>
              </a:extLst>
            </p:cNvPr>
            <p:cNvSpPr txBox="1"/>
            <p:nvPr/>
          </p:nvSpPr>
          <p:spPr>
            <a:xfrm>
              <a:off x="3661411" y="2720672"/>
              <a:ext cx="333376" cy="49244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C3A36DE0-415C-4C72-93EB-EFDE904B36CB}"/>
                </a:ext>
              </a:extLst>
            </p:cNvPr>
            <p:cNvSpPr txBox="1"/>
            <p:nvPr/>
          </p:nvSpPr>
          <p:spPr>
            <a:xfrm>
              <a:off x="3661411" y="4484438"/>
              <a:ext cx="333376" cy="49244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cxnSp>
          <p:nvCxnSpPr>
            <p:cNvPr id="33" name="直接连接符 32">
              <a:extLst>
                <a:ext uri="{FF2B5EF4-FFF2-40B4-BE49-F238E27FC236}">
                  <a16:creationId xmlns:a16="http://schemas.microsoft.com/office/drawing/2014/main" id="{B05EE842-B86D-4187-A475-A8352ED85097}"/>
                </a:ext>
              </a:extLst>
            </p:cNvPr>
            <p:cNvCxnSpPr>
              <a:cxnSpLocks/>
              <a:stCxn id="5" idx="3"/>
              <a:endCxn id="31" idx="1"/>
            </p:cNvCxnSpPr>
            <p:nvPr/>
          </p:nvCxnSpPr>
          <p:spPr>
            <a:xfrm flipV="1">
              <a:off x="3147062" y="2966893"/>
              <a:ext cx="514349" cy="634656"/>
            </a:xfrm>
            <a:prstGeom prst="line">
              <a:avLst/>
            </a:prstGeom>
            <a:ln w="19050">
              <a:solidFill>
                <a:srgbClr val="F88562"/>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A209EE62-4D23-4C0D-9423-69A43334117D}"/>
                </a:ext>
              </a:extLst>
            </p:cNvPr>
            <p:cNvCxnSpPr>
              <a:cxnSpLocks/>
              <a:stCxn id="15" idx="3"/>
              <a:endCxn id="32" idx="1"/>
            </p:cNvCxnSpPr>
            <p:nvPr/>
          </p:nvCxnSpPr>
          <p:spPr>
            <a:xfrm>
              <a:off x="3147061" y="4539286"/>
              <a:ext cx="514351" cy="191373"/>
            </a:xfrm>
            <a:prstGeom prst="line">
              <a:avLst/>
            </a:prstGeom>
            <a:ln w="19050">
              <a:solidFill>
                <a:srgbClr val="F88562"/>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C5E632B8-C41C-4484-B0E2-1273BCEA6A57}"/>
                </a:ext>
              </a:extLst>
            </p:cNvPr>
            <p:cNvSpPr txBox="1"/>
            <p:nvPr/>
          </p:nvSpPr>
          <p:spPr>
            <a:xfrm>
              <a:off x="4104206" y="3993987"/>
              <a:ext cx="695324" cy="369332"/>
            </a:xfrm>
            <a:prstGeom prst="rect">
              <a:avLst/>
            </a:prstGeom>
            <a:noFill/>
          </p:spPr>
          <p:txBody>
            <a:bodyPr wrap="square" rtlCol="0">
              <a:spAutoFit/>
            </a:bodyPr>
            <a:lstStyle/>
            <a:p>
              <a:r>
                <a:rPr lang="zh-CN" altLang="en-US" sz="1200" b="1" dirty="0">
                  <a:solidFill>
                    <a:srgbClr val="F88562"/>
                  </a:solidFill>
                </a:rPr>
                <a:t>接口</a:t>
              </a:r>
            </a:p>
          </p:txBody>
        </p:sp>
        <p:sp>
          <p:nvSpPr>
            <p:cNvPr id="47" name="文本框 46">
              <a:extLst>
                <a:ext uri="{FF2B5EF4-FFF2-40B4-BE49-F238E27FC236}">
                  <a16:creationId xmlns:a16="http://schemas.microsoft.com/office/drawing/2014/main" id="{6553D8D9-AC51-4718-9441-93ECCC0819B6}"/>
                </a:ext>
              </a:extLst>
            </p:cNvPr>
            <p:cNvSpPr txBox="1"/>
            <p:nvPr/>
          </p:nvSpPr>
          <p:spPr>
            <a:xfrm>
              <a:off x="2354103" y="5013311"/>
              <a:ext cx="919163" cy="861775"/>
            </a:xfrm>
            <a:prstGeom prst="rect">
              <a:avLst/>
            </a:prstGeom>
            <a:noFill/>
          </p:spPr>
          <p:txBody>
            <a:bodyPr wrap="square" rtlCol="0">
              <a:spAutoFit/>
            </a:bodyPr>
            <a:lstStyle/>
            <a:p>
              <a:r>
                <a:rPr lang="zh-CN" altLang="en-US" b="1" dirty="0">
                  <a:solidFill>
                    <a:srgbClr val="F88562"/>
                  </a:solidFill>
                </a:rPr>
                <a:t>子系统</a:t>
              </a:r>
            </a:p>
          </p:txBody>
        </p:sp>
        <p:sp>
          <p:nvSpPr>
            <p:cNvPr id="50" name="文本框 49">
              <a:extLst>
                <a:ext uri="{FF2B5EF4-FFF2-40B4-BE49-F238E27FC236}">
                  <a16:creationId xmlns:a16="http://schemas.microsoft.com/office/drawing/2014/main" id="{6C1CE84A-878A-479C-8E8F-A0D27471D9D9}"/>
                </a:ext>
              </a:extLst>
            </p:cNvPr>
            <p:cNvSpPr txBox="1"/>
            <p:nvPr/>
          </p:nvSpPr>
          <p:spPr>
            <a:xfrm>
              <a:off x="4813816" y="4491579"/>
              <a:ext cx="695324" cy="861775"/>
            </a:xfrm>
            <a:prstGeom prst="rect">
              <a:avLst/>
            </a:prstGeom>
            <a:noFill/>
          </p:spPr>
          <p:txBody>
            <a:bodyPr wrap="square" rtlCol="0">
              <a:spAutoFit/>
            </a:bodyPr>
            <a:lstStyle/>
            <a:p>
              <a:r>
                <a:rPr lang="en-US" altLang="zh-CN" b="1" dirty="0">
                  <a:solidFill>
                    <a:srgbClr val="F88562"/>
                  </a:solidFill>
                  <a:latin typeface="微软雅黑" panose="020B0503020204020204" pitchFamily="34" charset="-122"/>
                  <a:ea typeface="微软雅黑" panose="020B0503020204020204" pitchFamily="34" charset="-122"/>
                </a:rPr>
                <a:t>OUT</a:t>
              </a:r>
              <a:endParaRPr lang="zh-CN" altLang="en-US" b="1" dirty="0">
                <a:solidFill>
                  <a:srgbClr val="F88562"/>
                </a:solidFill>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AB98D7B3-C891-4CC5-B22B-FDAF5E82D3A3}"/>
                </a:ext>
              </a:extLst>
            </p:cNvPr>
            <p:cNvSpPr txBox="1"/>
            <p:nvPr/>
          </p:nvSpPr>
          <p:spPr>
            <a:xfrm>
              <a:off x="4813816" y="2799007"/>
              <a:ext cx="695324" cy="492443"/>
            </a:xfrm>
            <a:prstGeom prst="rect">
              <a:avLst/>
            </a:prstGeom>
            <a:noFill/>
          </p:spPr>
          <p:txBody>
            <a:bodyPr wrap="square" rtlCol="0">
              <a:spAutoFit/>
            </a:bodyPr>
            <a:lstStyle/>
            <a:p>
              <a:r>
                <a:rPr lang="en-US" altLang="zh-CN" b="1" dirty="0">
                  <a:solidFill>
                    <a:srgbClr val="F88562"/>
                  </a:solidFill>
                  <a:latin typeface="微软雅黑" panose="020B0503020204020204" pitchFamily="34" charset="-122"/>
                  <a:ea typeface="微软雅黑" panose="020B0503020204020204" pitchFamily="34" charset="-122"/>
                </a:rPr>
                <a:t>IN</a:t>
              </a:r>
              <a:endParaRPr lang="zh-CN" altLang="en-US" b="1" dirty="0">
                <a:solidFill>
                  <a:srgbClr val="F88562"/>
                </a:solidFill>
                <a:latin typeface="微软雅黑" panose="020B0503020204020204" pitchFamily="34" charset="-122"/>
                <a:ea typeface="微软雅黑" panose="020B0503020204020204" pitchFamily="34" charset="-122"/>
              </a:endParaRPr>
            </a:p>
          </p:txBody>
        </p:sp>
        <p:sp>
          <p:nvSpPr>
            <p:cNvPr id="52" name="文本框 51">
              <a:extLst>
                <a:ext uri="{FF2B5EF4-FFF2-40B4-BE49-F238E27FC236}">
                  <a16:creationId xmlns:a16="http://schemas.microsoft.com/office/drawing/2014/main" id="{B6090F5B-8922-422F-98F1-93EA9FB8616A}"/>
                </a:ext>
              </a:extLst>
            </p:cNvPr>
            <p:cNvSpPr txBox="1"/>
            <p:nvPr/>
          </p:nvSpPr>
          <p:spPr>
            <a:xfrm>
              <a:off x="4799530" y="4122247"/>
              <a:ext cx="1105971" cy="861775"/>
            </a:xfrm>
            <a:prstGeom prst="rect">
              <a:avLst/>
            </a:prstGeom>
            <a:noFill/>
          </p:spPr>
          <p:txBody>
            <a:bodyPr wrap="square" rtlCol="0">
              <a:spAutoFit/>
            </a:bodyPr>
            <a:lstStyle/>
            <a:p>
              <a:r>
                <a:rPr lang="en-US" altLang="zh-CN" b="1" dirty="0">
                  <a:solidFill>
                    <a:srgbClr val="F88562"/>
                  </a:solidFill>
                  <a:latin typeface="微软雅黑" panose="020B0503020204020204" pitchFamily="34" charset="-122"/>
                  <a:ea typeface="微软雅黑" panose="020B0503020204020204" pitchFamily="34" charset="-122"/>
                </a:rPr>
                <a:t>ERROR</a:t>
              </a:r>
              <a:endParaRPr lang="zh-CN" altLang="en-US" b="1" dirty="0">
                <a:solidFill>
                  <a:srgbClr val="F88562"/>
                </a:solidFill>
                <a:latin typeface="微软雅黑" panose="020B0503020204020204" pitchFamily="34" charset="-122"/>
                <a:ea typeface="微软雅黑" panose="020B0503020204020204" pitchFamily="34" charset="-122"/>
              </a:endParaRPr>
            </a:p>
          </p:txBody>
        </p:sp>
        <p:cxnSp>
          <p:nvCxnSpPr>
            <p:cNvPr id="54" name="直接箭头连接符 53">
              <a:extLst>
                <a:ext uri="{FF2B5EF4-FFF2-40B4-BE49-F238E27FC236}">
                  <a16:creationId xmlns:a16="http://schemas.microsoft.com/office/drawing/2014/main" id="{9DCEDB6C-866D-47C9-A9FE-CDD231B7148C}"/>
                </a:ext>
              </a:extLst>
            </p:cNvPr>
            <p:cNvCxnSpPr>
              <a:cxnSpLocks/>
            </p:cNvCxnSpPr>
            <p:nvPr/>
          </p:nvCxnSpPr>
          <p:spPr>
            <a:xfrm>
              <a:off x="4070868" y="4316610"/>
              <a:ext cx="742948"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7421E750-CC8D-4990-8C01-CCA6302C379C}"/>
                </a:ext>
              </a:extLst>
            </p:cNvPr>
            <p:cNvCxnSpPr>
              <a:cxnSpLocks/>
            </p:cNvCxnSpPr>
            <p:nvPr/>
          </p:nvCxnSpPr>
          <p:spPr>
            <a:xfrm>
              <a:off x="4070868" y="4671815"/>
              <a:ext cx="742948"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4EDBE93E-A5C0-46C7-B673-7546F346C018}"/>
                </a:ext>
              </a:extLst>
            </p:cNvPr>
            <p:cNvCxnSpPr>
              <a:cxnSpLocks/>
              <a:stCxn id="51" idx="1"/>
            </p:cNvCxnSpPr>
            <p:nvPr/>
          </p:nvCxnSpPr>
          <p:spPr>
            <a:xfrm flipH="1" flipV="1">
              <a:off x="3994790" y="2980135"/>
              <a:ext cx="819027" cy="6509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0A2E3351-9675-4C16-B297-3327E489EB89}"/>
                </a:ext>
              </a:extLst>
            </p:cNvPr>
            <p:cNvSpPr txBox="1"/>
            <p:nvPr/>
          </p:nvSpPr>
          <p:spPr>
            <a:xfrm>
              <a:off x="3284697" y="5013311"/>
              <a:ext cx="695324" cy="861775"/>
            </a:xfrm>
            <a:prstGeom prst="rect">
              <a:avLst/>
            </a:prstGeom>
            <a:noFill/>
          </p:spPr>
          <p:txBody>
            <a:bodyPr wrap="square" rtlCol="0">
              <a:spAutoFit/>
            </a:bodyPr>
            <a:lstStyle/>
            <a:p>
              <a:r>
                <a:rPr lang="zh-CN" altLang="en-US" b="1" dirty="0">
                  <a:solidFill>
                    <a:srgbClr val="F88562"/>
                  </a:solidFill>
                </a:rPr>
                <a:t>模块</a:t>
              </a:r>
            </a:p>
          </p:txBody>
        </p:sp>
        <p:sp>
          <p:nvSpPr>
            <p:cNvPr id="64" name="文本框 63">
              <a:extLst>
                <a:ext uri="{FF2B5EF4-FFF2-40B4-BE49-F238E27FC236}">
                  <a16:creationId xmlns:a16="http://schemas.microsoft.com/office/drawing/2014/main" id="{56364A49-FD8D-4E50-98AA-05ABBFB0AB19}"/>
                </a:ext>
              </a:extLst>
            </p:cNvPr>
            <p:cNvSpPr txBox="1"/>
            <p:nvPr/>
          </p:nvSpPr>
          <p:spPr>
            <a:xfrm>
              <a:off x="4118492" y="2646259"/>
              <a:ext cx="695324" cy="369332"/>
            </a:xfrm>
            <a:prstGeom prst="rect">
              <a:avLst/>
            </a:prstGeom>
            <a:noFill/>
          </p:spPr>
          <p:txBody>
            <a:bodyPr wrap="square" rtlCol="0">
              <a:spAutoFit/>
            </a:bodyPr>
            <a:lstStyle/>
            <a:p>
              <a:r>
                <a:rPr lang="zh-CN" altLang="en-US" sz="1200" b="1" dirty="0">
                  <a:solidFill>
                    <a:srgbClr val="F88562"/>
                  </a:solidFill>
                </a:rPr>
                <a:t>接口</a:t>
              </a:r>
            </a:p>
          </p:txBody>
        </p:sp>
        <p:sp>
          <p:nvSpPr>
            <p:cNvPr id="65" name="文本框 64">
              <a:extLst>
                <a:ext uri="{FF2B5EF4-FFF2-40B4-BE49-F238E27FC236}">
                  <a16:creationId xmlns:a16="http://schemas.microsoft.com/office/drawing/2014/main" id="{CFD6A06D-9653-4305-A8C6-EA4FEA1DAE4E}"/>
                </a:ext>
              </a:extLst>
            </p:cNvPr>
            <p:cNvSpPr txBox="1"/>
            <p:nvPr/>
          </p:nvSpPr>
          <p:spPr>
            <a:xfrm>
              <a:off x="4104206" y="4357627"/>
              <a:ext cx="695324" cy="369332"/>
            </a:xfrm>
            <a:prstGeom prst="rect">
              <a:avLst/>
            </a:prstGeom>
            <a:noFill/>
          </p:spPr>
          <p:txBody>
            <a:bodyPr wrap="square" rtlCol="0">
              <a:spAutoFit/>
            </a:bodyPr>
            <a:lstStyle/>
            <a:p>
              <a:r>
                <a:rPr lang="zh-CN" altLang="en-US" sz="1200" b="1" dirty="0">
                  <a:solidFill>
                    <a:srgbClr val="F88562"/>
                  </a:solidFill>
                </a:rPr>
                <a:t>接口</a:t>
              </a:r>
            </a:p>
          </p:txBody>
        </p:sp>
        <p:sp>
          <p:nvSpPr>
            <p:cNvPr id="67" name="文本框 66">
              <a:extLst>
                <a:ext uri="{FF2B5EF4-FFF2-40B4-BE49-F238E27FC236}">
                  <a16:creationId xmlns:a16="http://schemas.microsoft.com/office/drawing/2014/main" id="{0AB1219B-F304-4F1B-A567-E71A8A6166E5}"/>
                </a:ext>
              </a:extLst>
            </p:cNvPr>
            <p:cNvSpPr txBox="1"/>
            <p:nvPr/>
          </p:nvSpPr>
          <p:spPr>
            <a:xfrm>
              <a:off x="4839415" y="5005586"/>
              <a:ext cx="1183124" cy="861775"/>
            </a:xfrm>
            <a:prstGeom prst="rect">
              <a:avLst/>
            </a:prstGeom>
            <a:noFill/>
          </p:spPr>
          <p:txBody>
            <a:bodyPr wrap="square" rtlCol="0">
              <a:spAutoFit/>
            </a:bodyPr>
            <a:lstStyle/>
            <a:p>
              <a:r>
                <a:rPr lang="zh-CN" altLang="en-US" b="1" dirty="0">
                  <a:solidFill>
                    <a:srgbClr val="F88562"/>
                  </a:solidFill>
                </a:rPr>
                <a:t>外部系统</a:t>
              </a:r>
            </a:p>
          </p:txBody>
        </p:sp>
        <p:cxnSp>
          <p:nvCxnSpPr>
            <p:cNvPr id="70" name="直接连接符 69">
              <a:extLst>
                <a:ext uri="{FF2B5EF4-FFF2-40B4-BE49-F238E27FC236}">
                  <a16:creationId xmlns:a16="http://schemas.microsoft.com/office/drawing/2014/main" id="{83AB7DE4-7D5E-4025-AE4C-6B93F311F7EA}"/>
                </a:ext>
              </a:extLst>
            </p:cNvPr>
            <p:cNvCxnSpPr/>
            <p:nvPr/>
          </p:nvCxnSpPr>
          <p:spPr>
            <a:xfrm>
              <a:off x="4833582" y="2552384"/>
              <a:ext cx="0" cy="2804160"/>
            </a:xfrm>
            <a:prstGeom prst="line">
              <a:avLst/>
            </a:prstGeom>
            <a:ln w="19050">
              <a:solidFill>
                <a:schemeClr val="tx1">
                  <a:lumMod val="65000"/>
                  <a:lumOff val="35000"/>
                  <a:alpha val="5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6CAB9E5E-6734-4C2B-841F-60B05F61853C}"/>
                </a:ext>
              </a:extLst>
            </p:cNvPr>
            <p:cNvCxnSpPr/>
            <p:nvPr/>
          </p:nvCxnSpPr>
          <p:spPr>
            <a:xfrm>
              <a:off x="3994787" y="2552384"/>
              <a:ext cx="0" cy="2804160"/>
            </a:xfrm>
            <a:prstGeom prst="line">
              <a:avLst/>
            </a:prstGeom>
            <a:ln w="19050">
              <a:solidFill>
                <a:schemeClr val="tx1">
                  <a:lumMod val="65000"/>
                  <a:lumOff val="35000"/>
                  <a:alpha val="5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214FCDB8-88BF-464F-8278-05A9DE5C3457}"/>
                </a:ext>
              </a:extLst>
            </p:cNvPr>
            <p:cNvCxnSpPr/>
            <p:nvPr/>
          </p:nvCxnSpPr>
          <p:spPr>
            <a:xfrm>
              <a:off x="2190750" y="2515957"/>
              <a:ext cx="0" cy="2804160"/>
            </a:xfrm>
            <a:prstGeom prst="line">
              <a:avLst/>
            </a:prstGeom>
            <a:ln w="19050">
              <a:solidFill>
                <a:schemeClr val="tx1">
                  <a:lumMod val="65000"/>
                  <a:lumOff val="35000"/>
                  <a:alpha val="5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连接符: 肘形 83">
              <a:extLst>
                <a:ext uri="{FF2B5EF4-FFF2-40B4-BE49-F238E27FC236}">
                  <a16:creationId xmlns:a16="http://schemas.microsoft.com/office/drawing/2014/main" id="{6E62D8BE-B7AB-4D32-BD0F-4608A612F9EE}"/>
                </a:ext>
              </a:extLst>
            </p:cNvPr>
            <p:cNvCxnSpPr>
              <a:cxnSpLocks/>
            </p:cNvCxnSpPr>
            <p:nvPr/>
          </p:nvCxnSpPr>
          <p:spPr>
            <a:xfrm rot="10800000" flipV="1">
              <a:off x="2813684" y="2325293"/>
              <a:ext cx="661034" cy="631844"/>
            </a:xfrm>
            <a:prstGeom prst="bentConnector2">
              <a:avLst/>
            </a:prstGeom>
            <a:ln w="19050">
              <a:solidFill>
                <a:srgbClr val="F8856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B4BACC84-5A48-4EFE-927B-A4DC1EFA565D}"/>
                </a:ext>
              </a:extLst>
            </p:cNvPr>
            <p:cNvCxnSpPr>
              <a:cxnSpLocks/>
            </p:cNvCxnSpPr>
            <p:nvPr/>
          </p:nvCxnSpPr>
          <p:spPr>
            <a:xfrm flipV="1">
              <a:off x="3474718" y="2325294"/>
              <a:ext cx="0" cy="227090"/>
            </a:xfrm>
            <a:prstGeom prst="line">
              <a:avLst/>
            </a:prstGeom>
            <a:ln w="19050">
              <a:solidFill>
                <a:srgbClr val="F88562"/>
              </a:solidFill>
            </a:ln>
          </p:spPr>
          <p:style>
            <a:lnRef idx="1">
              <a:schemeClr val="accent1"/>
            </a:lnRef>
            <a:fillRef idx="0">
              <a:schemeClr val="accent1"/>
            </a:fillRef>
            <a:effectRef idx="0">
              <a:schemeClr val="accent1"/>
            </a:effectRef>
            <a:fontRef idx="minor">
              <a:schemeClr val="tx1"/>
            </a:fontRef>
          </p:style>
        </p:cxnSp>
        <p:sp>
          <p:nvSpPr>
            <p:cNvPr id="92" name="文本框 91">
              <a:extLst>
                <a:ext uri="{FF2B5EF4-FFF2-40B4-BE49-F238E27FC236}">
                  <a16:creationId xmlns:a16="http://schemas.microsoft.com/office/drawing/2014/main" id="{EDA68013-67EA-4FAD-8126-08B708598092}"/>
                </a:ext>
              </a:extLst>
            </p:cNvPr>
            <p:cNvSpPr txBox="1"/>
            <p:nvPr/>
          </p:nvSpPr>
          <p:spPr>
            <a:xfrm>
              <a:off x="2858453" y="2029572"/>
              <a:ext cx="695324" cy="369332"/>
            </a:xfrm>
            <a:prstGeom prst="rect">
              <a:avLst/>
            </a:prstGeom>
            <a:noFill/>
          </p:spPr>
          <p:txBody>
            <a:bodyPr wrap="square" rtlCol="0">
              <a:spAutoFit/>
            </a:bodyPr>
            <a:lstStyle/>
            <a:p>
              <a:r>
                <a:rPr lang="zh-CN" altLang="en-US" sz="1200" b="1" dirty="0">
                  <a:solidFill>
                    <a:srgbClr val="F88562"/>
                  </a:solidFill>
                </a:rPr>
                <a:t>接口</a:t>
              </a:r>
            </a:p>
          </p:txBody>
        </p:sp>
      </p:grpSp>
      <p:sp>
        <p:nvSpPr>
          <p:cNvPr id="42" name="标题 3">
            <a:extLst>
              <a:ext uri="{FF2B5EF4-FFF2-40B4-BE49-F238E27FC236}">
                <a16:creationId xmlns:a16="http://schemas.microsoft.com/office/drawing/2014/main" id="{116FF7EF-4E25-324C-B772-18CB0E64CF56}"/>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43" name="1 Título">
            <a:extLst>
              <a:ext uri="{FF2B5EF4-FFF2-40B4-BE49-F238E27FC236}">
                <a16:creationId xmlns:a16="http://schemas.microsoft.com/office/drawing/2014/main" id="{A086EFA4-6373-4C41-956A-27F41401B39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23364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31</a:t>
            </a:fld>
            <a:endParaRPr lang="zh-CN" altLang="en-US"/>
          </a:p>
        </p:txBody>
      </p:sp>
      <p:cxnSp>
        <p:nvCxnSpPr>
          <p:cNvPr id="9" name="直接连接符 8">
            <a:extLst>
              <a:ext uri="{FF2B5EF4-FFF2-40B4-BE49-F238E27FC236}">
                <a16:creationId xmlns:a16="http://schemas.microsoft.com/office/drawing/2014/main" id="{93117382-BFBB-4A51-8777-6FFA0C71255A}"/>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0" name="文本占位符 14">
            <a:extLst>
              <a:ext uri="{FF2B5EF4-FFF2-40B4-BE49-F238E27FC236}">
                <a16:creationId xmlns:a16="http://schemas.microsoft.com/office/drawing/2014/main" id="{2242F446-B641-4BBC-8A23-B6C9719AEEFF}"/>
              </a:ext>
            </a:extLst>
          </p:cNvPr>
          <p:cNvSpPr txBox="1"/>
          <p:nvPr/>
        </p:nvSpPr>
        <p:spPr>
          <a:xfrm>
            <a:off x="358981" y="1137800"/>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dirty="0">
                <a:latin typeface="微软雅黑" panose="020B0503020204020204" charset="-122"/>
                <a:ea typeface="微软雅黑" panose="020B0503020204020204" charset="-122"/>
                <a:sym typeface="+mn-ea"/>
              </a:rPr>
              <a:t>接口设计概述</a:t>
            </a:r>
          </a:p>
        </p:txBody>
      </p:sp>
      <p:sp>
        <p:nvSpPr>
          <p:cNvPr id="94" name="矩形 93">
            <a:extLst>
              <a:ext uri="{FF2B5EF4-FFF2-40B4-BE49-F238E27FC236}">
                <a16:creationId xmlns:a16="http://schemas.microsoft.com/office/drawing/2014/main" id="{30A4E3EE-81E9-4BDA-80D6-90F7B3B079F7}"/>
              </a:ext>
            </a:extLst>
          </p:cNvPr>
          <p:cNvSpPr/>
          <p:nvPr/>
        </p:nvSpPr>
        <p:spPr>
          <a:xfrm>
            <a:off x="373226" y="1745301"/>
            <a:ext cx="8327819" cy="3367397"/>
          </a:xfrm>
          <a:prstGeom prst="rect">
            <a:avLst/>
          </a:prstGeom>
        </p:spPr>
        <p:txBody>
          <a:bodyPr wrap="square">
            <a:spAutoFit/>
          </a:bodyPr>
          <a:lstStyle/>
          <a:p>
            <a:pPr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       软件系统结合业务、功能、部署等等因素将软件系统逐步分解到模块，那么模块与模块之间就必须根据各模块的功能定义对应的接口。</a:t>
            </a:r>
            <a:r>
              <a:rPr lang="zh-CN" altLang="en-US" dirty="0">
                <a:solidFill>
                  <a:srgbClr val="F88562"/>
                </a:solidFill>
                <a:latin typeface="微软雅黑" panose="020B0503020204020204" pitchFamily="34" charset="-122"/>
                <a:ea typeface="微软雅黑" panose="020B0503020204020204" pitchFamily="34" charset="-122"/>
              </a:rPr>
              <a:t>概要设计（总体设计）中的接口设计主要用于子系统</a:t>
            </a:r>
            <a:r>
              <a:rPr lang="en-US" altLang="zh-CN" dirty="0">
                <a:solidFill>
                  <a:srgbClr val="F88562"/>
                </a:solidFill>
                <a:latin typeface="微软雅黑" panose="020B0503020204020204" pitchFamily="34" charset="-122"/>
                <a:ea typeface="微软雅黑" panose="020B0503020204020204" pitchFamily="34" charset="-122"/>
              </a:rPr>
              <a:t>/</a:t>
            </a:r>
            <a:r>
              <a:rPr lang="zh-CN" altLang="en-US" dirty="0">
                <a:solidFill>
                  <a:srgbClr val="F88562"/>
                </a:solidFill>
                <a:latin typeface="微软雅黑" panose="020B0503020204020204" pitchFamily="34" charset="-122"/>
                <a:ea typeface="微软雅黑" panose="020B0503020204020204" pitchFamily="34" charset="-122"/>
              </a:rPr>
              <a:t>模块之间或内部系统与外部系统进行各种交互。</a:t>
            </a:r>
            <a:r>
              <a:rPr lang="zh-CN" altLang="en-US" dirty="0">
                <a:latin typeface="微软雅黑" panose="020B0503020204020204" pitchFamily="34" charset="-122"/>
                <a:ea typeface="微软雅黑" panose="020B0503020204020204" pitchFamily="34" charset="-122"/>
              </a:rPr>
              <a:t>接口设计的内容应包括功能描述、接口的输入输出定义、错误处理等。软件系统接口的种类以及规范很多，可以有</a:t>
            </a:r>
            <a:r>
              <a:rPr lang="en-US" altLang="zh-CN" dirty="0">
                <a:latin typeface="微软雅黑" panose="020B0503020204020204" pitchFamily="34" charset="-122"/>
                <a:ea typeface="微软雅黑" panose="020B0503020204020204" pitchFamily="34" charset="-122"/>
              </a:rPr>
              <a:t>API</a:t>
            </a:r>
            <a:r>
              <a:rPr lang="zh-CN" altLang="en-US" dirty="0">
                <a:latin typeface="微软雅黑" panose="020B0503020204020204" pitchFamily="34" charset="-122"/>
                <a:ea typeface="微软雅黑" panose="020B0503020204020204" pitchFamily="34" charset="-122"/>
              </a:rPr>
              <a:t>、服务接口、文件、数据库等等，所以设计的方法也有很大的差异。但是总体来说</a:t>
            </a:r>
            <a:r>
              <a:rPr lang="zh-CN" altLang="en-US" dirty="0">
                <a:solidFill>
                  <a:srgbClr val="F88562"/>
                </a:solidFill>
                <a:latin typeface="微软雅黑" panose="020B0503020204020204" pitchFamily="34" charset="-122"/>
                <a:ea typeface="微软雅黑" panose="020B0503020204020204" pitchFamily="34" charset="-122"/>
              </a:rPr>
              <a:t>接口设计的内容应包括通讯方法、协议、接口调用方法、功能内容、输入输出参数、错误</a:t>
            </a:r>
            <a:r>
              <a:rPr lang="en-US" altLang="zh-CN" dirty="0">
                <a:solidFill>
                  <a:srgbClr val="F88562"/>
                </a:solidFill>
                <a:latin typeface="微软雅黑" panose="020B0503020204020204" pitchFamily="34" charset="-122"/>
                <a:ea typeface="微软雅黑" panose="020B0503020204020204" pitchFamily="34" charset="-122"/>
              </a:rPr>
              <a:t>/</a:t>
            </a:r>
            <a:r>
              <a:rPr lang="zh-CN" altLang="en-US" dirty="0">
                <a:solidFill>
                  <a:srgbClr val="F88562"/>
                </a:solidFill>
                <a:latin typeface="微软雅黑" panose="020B0503020204020204" pitchFamily="34" charset="-122"/>
                <a:ea typeface="微软雅黑" panose="020B0503020204020204" pitchFamily="34" charset="-122"/>
              </a:rPr>
              <a:t>例外机制等。</a:t>
            </a:r>
            <a:r>
              <a:rPr lang="zh-CN" altLang="en-US" dirty="0">
                <a:latin typeface="微软雅黑" panose="020B0503020204020204" pitchFamily="34" charset="-122"/>
                <a:ea typeface="微软雅黑" panose="020B0503020204020204" pitchFamily="34" charset="-122"/>
              </a:rPr>
              <a:t>从成果上来看，接口一览表以及详细设计资料是必须的资料。</a:t>
            </a:r>
          </a:p>
        </p:txBody>
      </p:sp>
      <p:sp>
        <p:nvSpPr>
          <p:cNvPr id="42" name="标题 3">
            <a:extLst>
              <a:ext uri="{FF2B5EF4-FFF2-40B4-BE49-F238E27FC236}">
                <a16:creationId xmlns:a16="http://schemas.microsoft.com/office/drawing/2014/main" id="{116FF7EF-4E25-324C-B772-18CB0E64CF56}"/>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43" name="1 Título">
            <a:extLst>
              <a:ext uri="{FF2B5EF4-FFF2-40B4-BE49-F238E27FC236}">
                <a16:creationId xmlns:a16="http://schemas.microsoft.com/office/drawing/2014/main" id="{DE47FA40-3741-9E41-95B1-C826063A185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62546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pi接口：全网最多最常用的API端口汇总 | 程序员灯塔">
            <a:extLst>
              <a:ext uri="{FF2B5EF4-FFF2-40B4-BE49-F238E27FC236}">
                <a16:creationId xmlns:a16="http://schemas.microsoft.com/office/drawing/2014/main" id="{2ABE1477-1626-5AD0-F3D2-06F6EB083E3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61530" y="3520168"/>
            <a:ext cx="2950255" cy="2212691"/>
          </a:xfrm>
          <a:prstGeom prst="rect">
            <a:avLst/>
          </a:prstGeom>
          <a:noFill/>
          <a:effectLst>
            <a:outerShdw blurRad="50800" dist="50800" dir="5760000" sx="50000" sy="50000" algn="ctr" rotWithShape="0">
              <a:srgbClr val="000000">
                <a:alpha val="43137"/>
              </a:srgbClr>
            </a:outerShdw>
            <a:reflection blurRad="254000" stA="98000" endPos="25000" dist="50800" dir="5400000" sy="-100000" algn="bl" rotWithShape="0"/>
            <a:softEdge rad="10160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32</a:t>
            </a:fld>
            <a:endParaRPr lang="zh-CN" altLang="en-US"/>
          </a:p>
        </p:txBody>
      </p:sp>
      <p:sp>
        <p:nvSpPr>
          <p:cNvPr id="42" name="矩形 41">
            <a:extLst>
              <a:ext uri="{FF2B5EF4-FFF2-40B4-BE49-F238E27FC236}">
                <a16:creationId xmlns:a16="http://schemas.microsoft.com/office/drawing/2014/main" id="{42852316-9AAB-48F2-937F-8B440376A660}"/>
              </a:ext>
            </a:extLst>
          </p:cNvPr>
          <p:cNvSpPr/>
          <p:nvPr/>
        </p:nvSpPr>
        <p:spPr>
          <a:xfrm>
            <a:off x="457200" y="1413793"/>
            <a:ext cx="5626968" cy="3559757"/>
          </a:xfrm>
          <a:prstGeom prst="rect">
            <a:avLst/>
          </a:prstGeom>
        </p:spPr>
        <p:txBody>
          <a:bodyPr wrap="square">
            <a:spAutoFit/>
          </a:bodyPr>
          <a:lstStyle/>
          <a:p>
            <a:pPr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接口设计一般包括 </a:t>
            </a:r>
            <a:r>
              <a:rPr lang="en-US" altLang="zh-CN" b="1" dirty="0">
                <a:solidFill>
                  <a:srgbClr val="F88562"/>
                </a:solidFill>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个方面：</a:t>
            </a:r>
            <a:endParaRPr lang="en-US" altLang="zh-CN" dirty="0">
              <a:latin typeface="微软雅黑" panose="020B0503020204020204" pitchFamily="34" charset="-122"/>
              <a:ea typeface="微软雅黑" panose="020B0503020204020204" pitchFamily="34" charset="-122"/>
            </a:endParaRPr>
          </a:p>
          <a:p>
            <a:pPr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r>
              <a:rPr lang="zh-CN" altLang="en-US" b="1" dirty="0">
                <a:solidFill>
                  <a:srgbClr val="F88562"/>
                </a:solidFill>
                <a:latin typeface="微软雅黑" panose="020B0503020204020204" pitchFamily="34" charset="-122"/>
                <a:ea typeface="微软雅黑" panose="020B0503020204020204" pitchFamily="34" charset="-122"/>
              </a:rPr>
              <a:t>用户接口</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用来说明将向用户提供的命令和它们的语法结构以及软件回答信息</a:t>
            </a:r>
            <a:endParaRPr lang="en-US" altLang="zh-CN" dirty="0">
              <a:latin typeface="微软雅黑" panose="020B0503020204020204" pitchFamily="34" charset="-122"/>
              <a:ea typeface="微软雅黑" panose="020B0503020204020204" pitchFamily="34" charset="-122"/>
            </a:endParaRPr>
          </a:p>
          <a:p>
            <a:pPr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r>
              <a:rPr lang="zh-CN" altLang="en-US" b="1" dirty="0">
                <a:solidFill>
                  <a:srgbClr val="F88562"/>
                </a:solidFill>
                <a:latin typeface="微软雅黑" panose="020B0503020204020204" pitchFamily="34" charset="-122"/>
                <a:ea typeface="微软雅黑" panose="020B0503020204020204" pitchFamily="34" charset="-122"/>
              </a:rPr>
              <a:t>外部接口</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用来说明本系统同外界的所有接口的安排包括软件与硬件之间的接口、本系统与各支持软件之间的接口关系</a:t>
            </a:r>
            <a:endParaRPr lang="en-US" altLang="zh-CN" dirty="0">
              <a:latin typeface="微软雅黑" panose="020B0503020204020204" pitchFamily="34" charset="-122"/>
              <a:ea typeface="微软雅黑" panose="020B0503020204020204" pitchFamily="34" charset="-122"/>
            </a:endParaRPr>
          </a:p>
          <a:p>
            <a:pPr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zh-CN" altLang="en-US" b="1" dirty="0">
                <a:solidFill>
                  <a:srgbClr val="F88562"/>
                </a:solidFill>
                <a:latin typeface="微软雅黑" panose="020B0503020204020204" pitchFamily="34" charset="-122"/>
                <a:ea typeface="微软雅黑" panose="020B0503020204020204" pitchFamily="34" charset="-122"/>
              </a:rPr>
              <a:t>内部接口</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用来说明本系统之内的各个系统元素之间的接口的安排。</a:t>
            </a:r>
          </a:p>
        </p:txBody>
      </p:sp>
      <p:cxnSp>
        <p:nvCxnSpPr>
          <p:cNvPr id="11" name="直接连接符 8">
            <a:extLst>
              <a:ext uri="{FF2B5EF4-FFF2-40B4-BE49-F238E27FC236}">
                <a16:creationId xmlns:a16="http://schemas.microsoft.com/office/drawing/2014/main" id="{7B3D1C01-0E1E-BD41-97B0-92EDFF5FE40C}"/>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2" name="标题 3">
            <a:extLst>
              <a:ext uri="{FF2B5EF4-FFF2-40B4-BE49-F238E27FC236}">
                <a16:creationId xmlns:a16="http://schemas.microsoft.com/office/drawing/2014/main" id="{73F77384-7118-1B4D-ACE7-A72E5883BBCC}"/>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3" name="1 Título">
            <a:extLst>
              <a:ext uri="{FF2B5EF4-FFF2-40B4-BE49-F238E27FC236}">
                <a16:creationId xmlns:a16="http://schemas.microsoft.com/office/drawing/2014/main" id="{A6C755AD-019C-E147-A9D5-4BDE6F0B06F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524418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AD93E904-DBA3-4139-96E8-B4BE0EA8474A}"/>
              </a:ext>
            </a:extLst>
          </p:cNvPr>
          <p:cNvSpPr>
            <a:spLocks noGrp="1"/>
          </p:cNvSpPr>
          <p:nvPr>
            <p:ph type="sldNum" sz="quarter" idx="12"/>
          </p:nvPr>
        </p:nvSpPr>
        <p:spPr/>
        <p:txBody>
          <a:bodyPr/>
          <a:lstStyle/>
          <a:p>
            <a:fld id="{D96DE7E8-BD74-40B2-922D-194240FC5D5C}" type="slidenum">
              <a:rPr lang="zh-CN" altLang="en-US" smtClean="0"/>
              <a:t>33</a:t>
            </a:fld>
            <a:endParaRPr lang="zh-CN" altLang="en-US" dirty="0"/>
          </a:p>
        </p:txBody>
      </p:sp>
      <p:grpSp>
        <p:nvGrpSpPr>
          <p:cNvPr id="2" name="组合 1">
            <a:extLst>
              <a:ext uri="{FF2B5EF4-FFF2-40B4-BE49-F238E27FC236}">
                <a16:creationId xmlns:a16="http://schemas.microsoft.com/office/drawing/2014/main" id="{567F2589-375D-4E5C-90ED-FC23B935F232}"/>
              </a:ext>
            </a:extLst>
          </p:cNvPr>
          <p:cNvGrpSpPr/>
          <p:nvPr/>
        </p:nvGrpSpPr>
        <p:grpSpPr>
          <a:xfrm>
            <a:off x="611560" y="2780928"/>
            <a:ext cx="3120146" cy="2418014"/>
            <a:chOff x="2587215" y="2186246"/>
            <a:chExt cx="4915185" cy="3809111"/>
          </a:xfrm>
          <a:effectLst>
            <a:reflection blurRad="101600" stA="51000" endPos="20000" dist="50800" dir="5400000" sy="-100000" algn="bl" rotWithShape="0"/>
          </a:effectLst>
        </p:grpSpPr>
        <p:sp>
          <p:nvSpPr>
            <p:cNvPr id="16" name="箭头3">
              <a:extLst>
                <a:ext uri="{FF2B5EF4-FFF2-40B4-BE49-F238E27FC236}">
                  <a16:creationId xmlns:a16="http://schemas.microsoft.com/office/drawing/2014/main" id="{F8AAF622-FE9E-4627-B222-962B61E287E6}"/>
                </a:ext>
              </a:extLst>
            </p:cNvPr>
            <p:cNvSpPr/>
            <p:nvPr/>
          </p:nvSpPr>
          <p:spPr bwMode="gray">
            <a:xfrm flipH="1" flipV="1">
              <a:off x="5401973" y="4053959"/>
              <a:ext cx="1519778" cy="177249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4788" tIns="32393" rIns="64788" bIns="3239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8176">
                <a:defRPr/>
              </a:pPr>
              <a:endParaRPr lang="zh-CN" altLang="en-US" sz="1324">
                <a:solidFill>
                  <a:sysClr val="windowText" lastClr="000000"/>
                </a:solidFill>
                <a:latin typeface="Calibri" panose="020F0502020204030204"/>
                <a:ea typeface="宋体" panose="02010600030101010101" pitchFamily="2" charset="-122"/>
              </a:endParaRPr>
            </a:p>
          </p:txBody>
        </p:sp>
        <p:sp>
          <p:nvSpPr>
            <p:cNvPr id="17" name="箭头2">
              <a:extLst>
                <a:ext uri="{FF2B5EF4-FFF2-40B4-BE49-F238E27FC236}">
                  <a16:creationId xmlns:a16="http://schemas.microsoft.com/office/drawing/2014/main" id="{92DA1806-10EB-4632-9638-0B87F1A4F739}"/>
                </a:ext>
              </a:extLst>
            </p:cNvPr>
            <p:cNvSpPr/>
            <p:nvPr/>
          </p:nvSpPr>
          <p:spPr bwMode="gray">
            <a:xfrm rot="5400000">
              <a:off x="6031177" y="3150727"/>
              <a:ext cx="451374" cy="180646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64788" tIns="32393" rIns="64788" bIns="3239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8176">
                <a:defRPr/>
              </a:pPr>
              <a:endParaRPr lang="zh-CN" altLang="en-US" sz="1324">
                <a:solidFill>
                  <a:sysClr val="windowText" lastClr="000000"/>
                </a:solidFill>
                <a:latin typeface="Calibri" panose="020F0502020204030204"/>
                <a:ea typeface="宋体" panose="02010600030101010101" pitchFamily="2" charset="-122"/>
              </a:endParaRPr>
            </a:p>
          </p:txBody>
        </p:sp>
        <p:sp>
          <p:nvSpPr>
            <p:cNvPr id="18" name="箭头1">
              <a:extLst>
                <a:ext uri="{FF2B5EF4-FFF2-40B4-BE49-F238E27FC236}">
                  <a16:creationId xmlns:a16="http://schemas.microsoft.com/office/drawing/2014/main" id="{5CFB43AE-254C-40EA-8CD4-488460541C0A}"/>
                </a:ext>
              </a:extLst>
            </p:cNvPr>
            <p:cNvSpPr/>
            <p:nvPr/>
          </p:nvSpPr>
          <p:spPr bwMode="gray">
            <a:xfrm flipH="1">
              <a:off x="5401973" y="2364694"/>
              <a:ext cx="1599742" cy="177249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4788" tIns="32393" rIns="64788" bIns="3239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8176">
                <a:defRPr/>
              </a:pPr>
              <a:endParaRPr lang="zh-CN" altLang="en-US" sz="1324">
                <a:solidFill>
                  <a:sysClr val="windowText" lastClr="000000"/>
                </a:solidFill>
                <a:latin typeface="Calibri" panose="020F0502020204030204"/>
                <a:ea typeface="宋体" panose="02010600030101010101" pitchFamily="2" charset="-122"/>
              </a:endParaRPr>
            </a:p>
          </p:txBody>
        </p:sp>
        <p:sp>
          <p:nvSpPr>
            <p:cNvPr id="19" name="标题1">
              <a:extLst>
                <a:ext uri="{FF2B5EF4-FFF2-40B4-BE49-F238E27FC236}">
                  <a16:creationId xmlns:a16="http://schemas.microsoft.com/office/drawing/2014/main" id="{23AC0CFE-E62F-450D-A278-AED62D1AB9DE}"/>
                </a:ext>
              </a:extLst>
            </p:cNvPr>
            <p:cNvSpPr>
              <a:spLocks noChangeArrowheads="1"/>
            </p:cNvSpPr>
            <p:nvPr/>
          </p:nvSpPr>
          <p:spPr bwMode="gray">
            <a:xfrm>
              <a:off x="2593212" y="2186246"/>
              <a:ext cx="2511229" cy="1091596"/>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64788" tIns="32393" rIns="64788" bIns="3239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500" b="1" dirty="0">
                  <a:solidFill>
                    <a:sysClr val="window" lastClr="FFFFFF">
                      <a:lumMod val="95000"/>
                    </a:sysClr>
                  </a:solidFill>
                  <a:latin typeface="微软雅黑" panose="020B0503020204020204" pitchFamily="34" charset="-122"/>
                  <a:ea typeface="微软雅黑" panose="020B0503020204020204" pitchFamily="34" charset="-122"/>
                </a:rPr>
                <a:t>技能、个性</a:t>
              </a:r>
              <a:endParaRPr lang="zh-CN" altLang="zh-CN" sz="15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0" name="标题2">
              <a:extLst>
                <a:ext uri="{FF2B5EF4-FFF2-40B4-BE49-F238E27FC236}">
                  <a16:creationId xmlns:a16="http://schemas.microsoft.com/office/drawing/2014/main" id="{C13EEF1E-1EEF-4073-B169-CD62480F3A70}"/>
                </a:ext>
              </a:extLst>
            </p:cNvPr>
            <p:cNvSpPr>
              <a:spLocks noChangeArrowheads="1"/>
            </p:cNvSpPr>
            <p:nvPr/>
          </p:nvSpPr>
          <p:spPr bwMode="gray">
            <a:xfrm>
              <a:off x="2605207" y="3543363"/>
              <a:ext cx="2499234" cy="1091596"/>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64788" tIns="32393" rIns="64788" bIns="3239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500" b="1" dirty="0">
                  <a:solidFill>
                    <a:sysClr val="window" lastClr="FFFFFF">
                      <a:lumMod val="95000"/>
                    </a:sysClr>
                  </a:solidFill>
                  <a:latin typeface="微软雅黑" panose="020B0503020204020204" pitchFamily="34" charset="-122"/>
                  <a:ea typeface="微软雅黑" panose="020B0503020204020204" pitchFamily="34" charset="-122"/>
                </a:rPr>
                <a:t>所受教育以及文化背景</a:t>
              </a:r>
              <a:endParaRPr lang="zh-CN" altLang="zh-CN" sz="15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1" name="标题3">
              <a:extLst>
                <a:ext uri="{FF2B5EF4-FFF2-40B4-BE49-F238E27FC236}">
                  <a16:creationId xmlns:a16="http://schemas.microsoft.com/office/drawing/2014/main" id="{A191E60C-523B-4958-9E61-F27E3751C3C9}"/>
                </a:ext>
              </a:extLst>
            </p:cNvPr>
            <p:cNvSpPr>
              <a:spLocks noChangeArrowheads="1"/>
            </p:cNvSpPr>
            <p:nvPr/>
          </p:nvSpPr>
          <p:spPr bwMode="gray">
            <a:xfrm>
              <a:off x="2587215" y="4904743"/>
              <a:ext cx="2517225" cy="1090614"/>
            </a:xfrm>
            <a:prstGeom prst="roundRect">
              <a:avLst>
                <a:gd name="adj" fmla="val 11921"/>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lIns="64788" tIns="32393" rIns="64788" bIns="3239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500" b="1" dirty="0">
                  <a:solidFill>
                    <a:sysClr val="window" lastClr="FFFFFF">
                      <a:lumMod val="95000"/>
                    </a:sysClr>
                  </a:solidFill>
                  <a:latin typeface="微软雅黑" panose="020B0503020204020204" pitchFamily="34" charset="-122"/>
                  <a:ea typeface="微软雅黑" panose="020B0503020204020204" pitchFamily="34" charset="-122"/>
                </a:rPr>
                <a:t>性别、年龄</a:t>
              </a:r>
              <a:endParaRPr lang="zh-CN" altLang="zh-CN" sz="15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2" name="Oval 19">
              <a:extLst>
                <a:ext uri="{FF2B5EF4-FFF2-40B4-BE49-F238E27FC236}">
                  <a16:creationId xmlns:a16="http://schemas.microsoft.com/office/drawing/2014/main" id="{6035184C-7139-41E9-90CB-3D497968E844}"/>
                </a:ext>
              </a:extLst>
            </p:cNvPr>
            <p:cNvSpPr>
              <a:spLocks noChangeArrowheads="1"/>
            </p:cNvSpPr>
            <p:nvPr/>
          </p:nvSpPr>
          <p:spPr bwMode="auto">
            <a:xfrm>
              <a:off x="6142548" y="3376596"/>
              <a:ext cx="1359852" cy="1360246"/>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89274" tIns="32393" rIns="89274" bIns="127536" anchor="ctr"/>
            <a:lstStyle/>
            <a:p>
              <a:pPr algn="ctr">
                <a:lnSpc>
                  <a:spcPct val="120000"/>
                </a:lnSpc>
              </a:pPr>
              <a:r>
                <a:rPr lang="zh-CN" altLang="en-US" sz="1500" b="1" kern="0" dirty="0">
                  <a:solidFill>
                    <a:srgbClr val="F9F9F9"/>
                  </a:solidFill>
                  <a:latin typeface="微软雅黑" panose="020B0503020204020204" pitchFamily="34" charset="-122"/>
                  <a:ea typeface="微软雅黑" panose="020B0503020204020204" pitchFamily="34" charset="-122"/>
                </a:rPr>
                <a:t>用户群体差异</a:t>
              </a:r>
            </a:p>
          </p:txBody>
        </p:sp>
      </p:grpSp>
      <p:sp>
        <p:nvSpPr>
          <p:cNvPr id="23" name="矩形 22">
            <a:extLst>
              <a:ext uri="{FF2B5EF4-FFF2-40B4-BE49-F238E27FC236}">
                <a16:creationId xmlns:a16="http://schemas.microsoft.com/office/drawing/2014/main" id="{946933A9-41CF-4455-B034-6AF5B455BD7D}"/>
              </a:ext>
            </a:extLst>
          </p:cNvPr>
          <p:cNvSpPr/>
          <p:nvPr/>
        </p:nvSpPr>
        <p:spPr>
          <a:xfrm>
            <a:off x="434422" y="1093666"/>
            <a:ext cx="4786313"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目标用户群体</a:t>
            </a:r>
          </a:p>
        </p:txBody>
      </p:sp>
      <p:sp>
        <p:nvSpPr>
          <p:cNvPr id="24" name="标题 1">
            <a:extLst>
              <a:ext uri="{FF2B5EF4-FFF2-40B4-BE49-F238E27FC236}">
                <a16:creationId xmlns:a16="http://schemas.microsoft.com/office/drawing/2014/main" id="{A889DA22-1563-489A-8CAF-37A0074235B6}"/>
              </a:ext>
            </a:extLst>
          </p:cNvPr>
          <p:cNvSpPr txBox="1">
            <a:spLocks/>
          </p:cNvSpPr>
          <p:nvPr/>
        </p:nvSpPr>
        <p:spPr>
          <a:xfrm>
            <a:off x="4810753" y="1171169"/>
            <a:ext cx="2894971" cy="526298"/>
          </a:xfrm>
          <a:prstGeom prst="rect">
            <a:avLst/>
          </a:prstGeom>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b="1" kern="1200">
                <a:solidFill>
                  <a:srgbClr val="F88562"/>
                </a:solidFill>
                <a:latin typeface="+mj-lt"/>
                <a:ea typeface="+mj-ea"/>
                <a:cs typeface="+mj-cs"/>
              </a:defRPr>
            </a:lvl1pPr>
          </a:lstStyle>
          <a:p>
            <a:r>
              <a:rPr lang="zh-CN" altLang="en-US" sz="3300" dirty="0">
                <a:latin typeface="微软雅黑" panose="020B0503020204020204" pitchFamily="34" charset="-122"/>
                <a:ea typeface="微软雅黑" panose="020B0503020204020204" pitchFamily="34" charset="-122"/>
              </a:rPr>
              <a:t>用户需求不同</a:t>
            </a:r>
          </a:p>
        </p:txBody>
      </p:sp>
      <p:sp>
        <p:nvSpPr>
          <p:cNvPr id="6" name="文本框 5">
            <a:extLst>
              <a:ext uri="{FF2B5EF4-FFF2-40B4-BE49-F238E27FC236}">
                <a16:creationId xmlns:a16="http://schemas.microsoft.com/office/drawing/2014/main" id="{76CDAB4D-0D39-47C2-9804-A9D1B7192A28}"/>
              </a:ext>
            </a:extLst>
          </p:cNvPr>
          <p:cNvSpPr txBox="1"/>
          <p:nvPr/>
        </p:nvSpPr>
        <p:spPr>
          <a:xfrm>
            <a:off x="4091300" y="1638530"/>
            <a:ext cx="4595500" cy="4198393"/>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例如，一个专业的软件工程师和对电脑只有有限了解的普通用户，所能够接受的界面可能就完全不同。来自中国和法国的用户，对于同一种配色或图案的理解也可能是大相径庭的。用户界面作为应用程序和用户交互的核心途径，</a:t>
            </a:r>
            <a:r>
              <a:rPr lang="zh-CN" altLang="en-US" b="1" dirty="0">
                <a:solidFill>
                  <a:srgbClr val="F88562"/>
                </a:solidFill>
                <a:latin typeface="微软雅黑" panose="020B0503020204020204" pitchFamily="34" charset="-122"/>
                <a:ea typeface="微软雅黑" panose="020B0503020204020204" pitchFamily="34" charset="-122"/>
              </a:rPr>
              <a:t>必须将不同用户对界面的不同需求考虑在其中，这样才能给用户提供最好的使用体验。</a:t>
            </a:r>
            <a:r>
              <a:rPr lang="zh-CN" altLang="en-US" dirty="0">
                <a:latin typeface="微软雅黑" panose="020B0503020204020204" pitchFamily="34" charset="-122"/>
                <a:ea typeface="微软雅黑" panose="020B0503020204020204" pitchFamily="34" charset="-122"/>
              </a:rPr>
              <a:t>否则，即使软件内部的功能十分强大，如果界面使用起来体验非常糟糕，用户也不会选择使用它。</a:t>
            </a:r>
          </a:p>
        </p:txBody>
      </p:sp>
      <p:cxnSp>
        <p:nvCxnSpPr>
          <p:cNvPr id="25" name="直接连接符 8">
            <a:extLst>
              <a:ext uri="{FF2B5EF4-FFF2-40B4-BE49-F238E27FC236}">
                <a16:creationId xmlns:a16="http://schemas.microsoft.com/office/drawing/2014/main" id="{D056E75C-1C0C-DC41-8A3B-369C0862D367}"/>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26" name="标题 3">
            <a:extLst>
              <a:ext uri="{FF2B5EF4-FFF2-40B4-BE49-F238E27FC236}">
                <a16:creationId xmlns:a16="http://schemas.microsoft.com/office/drawing/2014/main" id="{269DBF9F-343C-F245-892D-F9F9FDB590BC}"/>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27" name="1 Título">
            <a:extLst>
              <a:ext uri="{FF2B5EF4-FFF2-40B4-BE49-F238E27FC236}">
                <a16:creationId xmlns:a16="http://schemas.microsoft.com/office/drawing/2014/main" id="{AB8C6115-4A4E-5044-B151-596246EA8BF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28" name="1 Título">
            <a:extLst>
              <a:ext uri="{FF2B5EF4-FFF2-40B4-BE49-F238E27FC236}">
                <a16:creationId xmlns:a16="http://schemas.microsoft.com/office/drawing/2014/main" id="{FDFD3544-1878-D143-846C-43D3B6D7A04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802598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AD93E904-DBA3-4139-96E8-B4BE0EA8474A}"/>
              </a:ext>
            </a:extLst>
          </p:cNvPr>
          <p:cNvSpPr>
            <a:spLocks noGrp="1"/>
          </p:cNvSpPr>
          <p:nvPr>
            <p:ph type="sldNum" sz="quarter" idx="12"/>
          </p:nvPr>
        </p:nvSpPr>
        <p:spPr/>
        <p:txBody>
          <a:bodyPr/>
          <a:lstStyle/>
          <a:p>
            <a:fld id="{D96DE7E8-BD74-40B2-922D-194240FC5D5C}" type="slidenum">
              <a:rPr lang="zh-CN" altLang="en-US" smtClean="0"/>
              <a:t>34</a:t>
            </a:fld>
            <a:endParaRPr lang="zh-CN" altLang="en-US" dirty="0"/>
          </a:p>
        </p:txBody>
      </p:sp>
      <p:sp>
        <p:nvSpPr>
          <p:cNvPr id="23" name="矩形 22">
            <a:extLst>
              <a:ext uri="{FF2B5EF4-FFF2-40B4-BE49-F238E27FC236}">
                <a16:creationId xmlns:a16="http://schemas.microsoft.com/office/drawing/2014/main" id="{946933A9-41CF-4455-B034-6AF5B455BD7D}"/>
              </a:ext>
            </a:extLst>
          </p:cNvPr>
          <p:cNvSpPr/>
          <p:nvPr/>
        </p:nvSpPr>
        <p:spPr>
          <a:xfrm>
            <a:off x="457200" y="1141905"/>
            <a:ext cx="4786313"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简洁与清晰</a:t>
            </a:r>
          </a:p>
        </p:txBody>
      </p:sp>
      <p:sp>
        <p:nvSpPr>
          <p:cNvPr id="3" name="文本框 2">
            <a:extLst>
              <a:ext uri="{FF2B5EF4-FFF2-40B4-BE49-F238E27FC236}">
                <a16:creationId xmlns:a16="http://schemas.microsoft.com/office/drawing/2014/main" id="{AFAA27FE-3780-4E3E-B052-3651851A954B}"/>
              </a:ext>
            </a:extLst>
          </p:cNvPr>
          <p:cNvSpPr txBox="1"/>
          <p:nvPr/>
        </p:nvSpPr>
        <p:spPr>
          <a:xfrm>
            <a:off x="213427" y="1628874"/>
            <a:ext cx="4229100" cy="3514039"/>
          </a:xfrm>
          <a:prstGeom prst="rect">
            <a:avLst/>
          </a:prstGeom>
          <a:noFill/>
        </p:spPr>
        <p:txBody>
          <a:bodyPr wrap="square" rtlCol="0">
            <a:spAutoFit/>
          </a:bodyPr>
          <a:lstStyle/>
          <a:p>
            <a:pPr>
              <a:lnSpc>
                <a:spcPct val="150000"/>
              </a:lnSpc>
            </a:pPr>
            <a:r>
              <a:rPr lang="zh-CN" altLang="en-US" sz="1500" dirty="0">
                <a:latin typeface="微软雅黑" panose="020B0503020204020204" pitchFamily="34" charset="-122"/>
                <a:ea typeface="微软雅黑" panose="020B0503020204020204" pitchFamily="34" charset="-122"/>
              </a:rPr>
              <a:t>    在界面设计中，应当仔细斟酌每个界面元素的作用、重要性和交互方式，将重要的界面元素放置在显著位置，不太重要的界面元素则降级到相对次要的位置；凸显界面元素之间的层次感和逻辑感，</a:t>
            </a:r>
            <a:r>
              <a:rPr lang="zh-CN" altLang="en-US" sz="1500" b="1" dirty="0">
                <a:solidFill>
                  <a:srgbClr val="F88562"/>
                </a:solidFill>
                <a:latin typeface="微软雅黑" panose="020B0503020204020204" pitchFamily="34" charset="-122"/>
                <a:ea typeface="微软雅黑" panose="020B0503020204020204" pitchFamily="34" charset="-122"/>
              </a:rPr>
              <a:t>避免对空间进行罗列和堆叠</a:t>
            </a:r>
            <a:r>
              <a:rPr lang="zh-CN" altLang="en-US" sz="1500" dirty="0">
                <a:latin typeface="微软雅黑" panose="020B0503020204020204" pitchFamily="34" charset="-122"/>
                <a:ea typeface="微软雅黑" panose="020B0503020204020204" pitchFamily="34" charset="-122"/>
              </a:rPr>
              <a:t>。此外，对于展示实际用户内容的界面（如图片浏览应用、文档编辑应用等），不应使得软件工具栏和其他辅助控件过多地占用用户实际内容的屏幕空间，或干扰用户正常浏览应用所展示的内容。</a:t>
            </a:r>
          </a:p>
          <a:p>
            <a:pPr>
              <a:lnSpc>
                <a:spcPct val="150000"/>
              </a:lnSpc>
            </a:pPr>
            <a:endParaRPr lang="zh-CN" altLang="en-US" sz="1500" dirty="0">
              <a:latin typeface="微软雅黑" panose="020B0503020204020204" pitchFamily="34" charset="-122"/>
              <a:ea typeface="微软雅黑" panose="020B0503020204020204" pitchFamily="34" charset="-122"/>
            </a:endParaRPr>
          </a:p>
        </p:txBody>
      </p:sp>
      <p:pic>
        <p:nvPicPr>
          <p:cNvPr id="3074" name="Picture 2" descr="https://pic3.zhimg.com/v2-c1561736526836cc8fffdffb17a1ae6a_r.jpg">
            <a:extLst>
              <a:ext uri="{FF2B5EF4-FFF2-40B4-BE49-F238E27FC236}">
                <a16:creationId xmlns:a16="http://schemas.microsoft.com/office/drawing/2014/main" id="{EA094462-1013-4699-8A1C-1E9777D44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474" y="1484784"/>
            <a:ext cx="2470957" cy="2132409"/>
          </a:xfrm>
          <a:prstGeom prst="rect">
            <a:avLst/>
          </a:prstGeom>
          <a:noFill/>
          <a:effectLst>
            <a:outerShdw blurRad="50800" dist="50800" dir="2100000" sx="1000" sy="1000" algn="ctr" rotWithShape="0">
              <a:srgbClr val="000000">
                <a:alpha val="43137"/>
              </a:srgbClr>
            </a:outerShdw>
            <a:reflection stA="45000" endPos="14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https://pic4.zhimg.com/v2-df3a2343580097b8cc237147efc077df_r.jpg">
            <a:extLst>
              <a:ext uri="{FF2B5EF4-FFF2-40B4-BE49-F238E27FC236}">
                <a16:creationId xmlns:a16="http://schemas.microsoft.com/office/drawing/2014/main" id="{DF8EB037-1376-4287-A7AA-8DBC2A6C1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462" y="2749755"/>
            <a:ext cx="2570989" cy="2238272"/>
          </a:xfrm>
          <a:prstGeom prst="rect">
            <a:avLst/>
          </a:prstGeom>
          <a:noFill/>
          <a:effectLst>
            <a:outerShdw blurRad="50800" dist="50800" dir="2100000" sx="1000" sy="1000" algn="ctr" rotWithShape="0">
              <a:srgbClr val="000000">
                <a:alpha val="43137"/>
              </a:srgbClr>
            </a:outerShdw>
            <a:reflection stA="45000" endPos="14000" dist="50800" dir="5400000" sy="-100000" algn="bl" rotWithShape="0"/>
          </a:effectLst>
          <a:extLst>
            <a:ext uri="{909E8E84-426E-40DD-AFC4-6F175D3DCCD1}">
              <a14:hiddenFill xmlns:a14="http://schemas.microsoft.com/office/drawing/2010/main">
                <a:solidFill>
                  <a:srgbClr val="FFFFFF"/>
                </a:solidFill>
              </a14:hiddenFill>
            </a:ext>
          </a:extLst>
        </p:spPr>
      </p:pic>
      <p:cxnSp>
        <p:nvCxnSpPr>
          <p:cNvPr id="9" name="直接连接符 8">
            <a:extLst>
              <a:ext uri="{FF2B5EF4-FFF2-40B4-BE49-F238E27FC236}">
                <a16:creationId xmlns:a16="http://schemas.microsoft.com/office/drawing/2014/main" id="{4AFE33E0-3AA7-ED43-8F2E-BCEEB100C569}"/>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0" name="标题 3">
            <a:extLst>
              <a:ext uri="{FF2B5EF4-FFF2-40B4-BE49-F238E27FC236}">
                <a16:creationId xmlns:a16="http://schemas.microsoft.com/office/drawing/2014/main" id="{B8681395-E5E4-E24B-96AD-8D568F681148}"/>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1" name="1 Título">
            <a:extLst>
              <a:ext uri="{FF2B5EF4-FFF2-40B4-BE49-F238E27FC236}">
                <a16:creationId xmlns:a16="http://schemas.microsoft.com/office/drawing/2014/main" id="{EEDAD948-F2BC-4D48-9371-EEA312825AB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12" name="1 Título">
            <a:extLst>
              <a:ext uri="{FF2B5EF4-FFF2-40B4-BE49-F238E27FC236}">
                <a16:creationId xmlns:a16="http://schemas.microsoft.com/office/drawing/2014/main" id="{5BDEFFE2-1F79-D74A-A508-FD6405A0D15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576024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形 23" descr="带齿轮的头部">
            <a:extLst>
              <a:ext uri="{FF2B5EF4-FFF2-40B4-BE49-F238E27FC236}">
                <a16:creationId xmlns:a16="http://schemas.microsoft.com/office/drawing/2014/main" id="{CE0D9D16-92D4-488B-9E52-33C65DCCFC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4098" y="1561218"/>
            <a:ext cx="888304" cy="888304"/>
          </a:xfrm>
          <a:prstGeom prst="rect">
            <a:avLst/>
          </a:prstGeom>
        </p:spPr>
      </p:pic>
      <p:sp>
        <p:nvSpPr>
          <p:cNvPr id="5" name="灯片编号占位符 4">
            <a:extLst>
              <a:ext uri="{FF2B5EF4-FFF2-40B4-BE49-F238E27FC236}">
                <a16:creationId xmlns:a16="http://schemas.microsoft.com/office/drawing/2014/main" id="{AD93E904-DBA3-4139-96E8-B4BE0EA8474A}"/>
              </a:ext>
            </a:extLst>
          </p:cNvPr>
          <p:cNvSpPr>
            <a:spLocks noGrp="1"/>
          </p:cNvSpPr>
          <p:nvPr>
            <p:ph type="sldNum" sz="quarter" idx="12"/>
          </p:nvPr>
        </p:nvSpPr>
        <p:spPr/>
        <p:txBody>
          <a:bodyPr/>
          <a:lstStyle/>
          <a:p>
            <a:fld id="{D96DE7E8-BD74-40B2-922D-194240FC5D5C}" type="slidenum">
              <a:rPr lang="zh-CN" altLang="en-US" smtClean="0"/>
              <a:t>35</a:t>
            </a:fld>
            <a:endParaRPr lang="zh-CN" altLang="en-US" dirty="0"/>
          </a:p>
        </p:txBody>
      </p:sp>
      <p:sp>
        <p:nvSpPr>
          <p:cNvPr id="23" name="矩形 22">
            <a:extLst>
              <a:ext uri="{FF2B5EF4-FFF2-40B4-BE49-F238E27FC236}">
                <a16:creationId xmlns:a16="http://schemas.microsoft.com/office/drawing/2014/main" id="{946933A9-41CF-4455-B034-6AF5B455BD7D}"/>
              </a:ext>
            </a:extLst>
          </p:cNvPr>
          <p:cNvSpPr/>
          <p:nvPr/>
        </p:nvSpPr>
        <p:spPr>
          <a:xfrm>
            <a:off x="261937" y="1100710"/>
            <a:ext cx="4786313"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实现模型与心智模型</a:t>
            </a:r>
          </a:p>
        </p:txBody>
      </p:sp>
      <p:grpSp>
        <p:nvGrpSpPr>
          <p:cNvPr id="25" name="组合 24">
            <a:extLst>
              <a:ext uri="{FF2B5EF4-FFF2-40B4-BE49-F238E27FC236}">
                <a16:creationId xmlns:a16="http://schemas.microsoft.com/office/drawing/2014/main" id="{8527FE5E-08EA-451D-8AA0-CCFA69068696}"/>
              </a:ext>
            </a:extLst>
          </p:cNvPr>
          <p:cNvGrpSpPr/>
          <p:nvPr/>
        </p:nvGrpSpPr>
        <p:grpSpPr>
          <a:xfrm>
            <a:off x="256460" y="2728419"/>
            <a:ext cx="4548545" cy="2104802"/>
            <a:chOff x="457120" y="2818650"/>
            <a:chExt cx="6064727" cy="2806402"/>
          </a:xfrm>
        </p:grpSpPr>
        <p:sp>
          <p:nvSpPr>
            <p:cNvPr id="9" name="Freeform 7">
              <a:extLst>
                <a:ext uri="{FF2B5EF4-FFF2-40B4-BE49-F238E27FC236}">
                  <a16:creationId xmlns:a16="http://schemas.microsoft.com/office/drawing/2014/main" id="{44A4E505-E49B-4997-BDC3-68B344DCC482}"/>
                </a:ext>
              </a:extLst>
            </p:cNvPr>
            <p:cNvSpPr/>
            <p:nvPr/>
          </p:nvSpPr>
          <p:spPr bwMode="auto">
            <a:xfrm rot="18900000">
              <a:off x="2846169" y="2841336"/>
              <a:ext cx="1278420" cy="1278791"/>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sp>
          <p:nvSpPr>
            <p:cNvPr id="10" name="Freeform 6">
              <a:extLst>
                <a:ext uri="{FF2B5EF4-FFF2-40B4-BE49-F238E27FC236}">
                  <a16:creationId xmlns:a16="http://schemas.microsoft.com/office/drawing/2014/main" id="{820C4275-7F08-4A8F-8F50-D4EE7F7A57A0}"/>
                </a:ext>
              </a:extLst>
            </p:cNvPr>
            <p:cNvSpPr/>
            <p:nvPr/>
          </p:nvSpPr>
          <p:spPr bwMode="auto">
            <a:xfrm rot="18900000">
              <a:off x="3322803" y="3767336"/>
              <a:ext cx="1280697" cy="1278791"/>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sp>
          <p:nvSpPr>
            <p:cNvPr id="11" name="Freeform 5">
              <a:extLst>
                <a:ext uri="{FF2B5EF4-FFF2-40B4-BE49-F238E27FC236}">
                  <a16:creationId xmlns:a16="http://schemas.microsoft.com/office/drawing/2014/main" id="{4D51FDD7-0364-46AE-BBB9-22D06BD5872C}"/>
                </a:ext>
              </a:extLst>
            </p:cNvPr>
            <p:cNvSpPr/>
            <p:nvPr/>
          </p:nvSpPr>
          <p:spPr bwMode="auto">
            <a:xfrm rot="18900000">
              <a:off x="2399015" y="4246053"/>
              <a:ext cx="1278420" cy="1278791"/>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sp>
          <p:nvSpPr>
            <p:cNvPr id="12" name="Freeform 8">
              <a:extLst>
                <a:ext uri="{FF2B5EF4-FFF2-40B4-BE49-F238E27FC236}">
                  <a16:creationId xmlns:a16="http://schemas.microsoft.com/office/drawing/2014/main" id="{FF844E1C-07D9-4829-9EBF-DC799B224F3E}"/>
                </a:ext>
              </a:extLst>
            </p:cNvPr>
            <p:cNvSpPr/>
            <p:nvPr/>
          </p:nvSpPr>
          <p:spPr bwMode="auto">
            <a:xfrm rot="18900000">
              <a:off x="1921244" y="3320051"/>
              <a:ext cx="1278420" cy="1278791"/>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cxnSp>
          <p:nvCxnSpPr>
            <p:cNvPr id="13" name="직선 연결선 250">
              <a:extLst>
                <a:ext uri="{FF2B5EF4-FFF2-40B4-BE49-F238E27FC236}">
                  <a16:creationId xmlns:a16="http://schemas.microsoft.com/office/drawing/2014/main" id="{180F0BB4-1EC8-4B24-BC07-FB7FDD941270}"/>
                </a:ext>
              </a:extLst>
            </p:cNvPr>
            <p:cNvCxnSpPr/>
            <p:nvPr/>
          </p:nvCxnSpPr>
          <p:spPr>
            <a:xfrm>
              <a:off x="1656471" y="3715664"/>
              <a:ext cx="238886"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4" name="직선 연결선 250">
              <a:extLst>
                <a:ext uri="{FF2B5EF4-FFF2-40B4-BE49-F238E27FC236}">
                  <a16:creationId xmlns:a16="http://schemas.microsoft.com/office/drawing/2014/main" id="{1EF10E18-893A-454B-9D3F-BA379674032A}"/>
                </a:ext>
              </a:extLst>
            </p:cNvPr>
            <p:cNvCxnSpPr/>
            <p:nvPr/>
          </p:nvCxnSpPr>
          <p:spPr>
            <a:xfrm>
              <a:off x="1708853" y="5375948"/>
              <a:ext cx="872546"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5" name="직선 연결선 250">
              <a:extLst>
                <a:ext uri="{FF2B5EF4-FFF2-40B4-BE49-F238E27FC236}">
                  <a16:creationId xmlns:a16="http://schemas.microsoft.com/office/drawing/2014/main" id="{614FEC74-4741-454A-A46B-BE1E7576FC90}"/>
                </a:ext>
              </a:extLst>
            </p:cNvPr>
            <p:cNvCxnSpPr/>
            <p:nvPr/>
          </p:nvCxnSpPr>
          <p:spPr>
            <a:xfrm flipH="1">
              <a:off x="3906270" y="3005972"/>
              <a:ext cx="1044084"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7" name="矩形 10">
              <a:extLst>
                <a:ext uri="{FF2B5EF4-FFF2-40B4-BE49-F238E27FC236}">
                  <a16:creationId xmlns:a16="http://schemas.microsoft.com/office/drawing/2014/main" id="{BB4333DC-8CCE-42D1-98B0-20F8D1BA5555}"/>
                </a:ext>
              </a:extLst>
            </p:cNvPr>
            <p:cNvSpPr>
              <a:spLocks noChangeArrowheads="1"/>
            </p:cNvSpPr>
            <p:nvPr/>
          </p:nvSpPr>
          <p:spPr bwMode="auto">
            <a:xfrm>
              <a:off x="544027" y="3267574"/>
              <a:ext cx="1394876" cy="358923"/>
            </a:xfrm>
            <a:prstGeom prst="rect">
              <a:avLst/>
            </a:prstGeom>
            <a:noFill/>
            <a:ln w="9525">
              <a:noFill/>
              <a:miter lim="800000"/>
            </a:ln>
          </p:spPr>
          <p:txBody>
            <a:bodyPr wrap="none" lIns="64788" tIns="32393" rIns="64788" bIns="32393">
              <a:spAutoFit/>
            </a:bodyPr>
            <a:lstStyle/>
            <a:p>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后端</a:t>
              </a:r>
              <a:r>
                <a:rPr lang="en-US" altLang="zh-CN" sz="1324" dirty="0">
                  <a:solidFill>
                    <a:schemeClr val="tx1">
                      <a:lumMod val="65000"/>
                      <a:lumOff val="35000"/>
                    </a:schemeClr>
                  </a:solidFill>
                  <a:ea typeface="微软雅黑" panose="020B0503020204020204" pitchFamily="34" charset="-122"/>
                  <a:sym typeface="Arial" panose="020B0604020202020204" pitchFamily="34" charset="0"/>
                </a:rPr>
                <a:t> Python</a:t>
              </a:r>
              <a:endParaRPr lang="zh-CN" altLang="en-US" sz="1324"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8" name="矩形 10">
              <a:extLst>
                <a:ext uri="{FF2B5EF4-FFF2-40B4-BE49-F238E27FC236}">
                  <a16:creationId xmlns:a16="http://schemas.microsoft.com/office/drawing/2014/main" id="{EE8C0282-5A98-4FA2-A522-8C7C11C898D0}"/>
                </a:ext>
              </a:extLst>
            </p:cNvPr>
            <p:cNvSpPr>
              <a:spLocks noChangeArrowheads="1"/>
            </p:cNvSpPr>
            <p:nvPr/>
          </p:nvSpPr>
          <p:spPr bwMode="auto">
            <a:xfrm>
              <a:off x="5062851" y="2818650"/>
              <a:ext cx="1458996" cy="1174018"/>
            </a:xfrm>
            <a:prstGeom prst="rect">
              <a:avLst/>
            </a:prstGeom>
            <a:noFill/>
            <a:ln w="9525">
              <a:noFill/>
              <a:miter lim="800000"/>
            </a:ln>
          </p:spPr>
          <p:txBody>
            <a:bodyPr wrap="none" lIns="64788" tIns="32393" rIns="64788" bIns="32393">
              <a:spAutoFit/>
            </a:bodyPr>
            <a:lstStyle/>
            <a:p>
              <a:r>
                <a:rPr lang="zh-CN" altLang="en-US" sz="1324" dirty="0">
                  <a:solidFill>
                    <a:schemeClr val="tx1">
                      <a:lumMod val="65000"/>
                      <a:lumOff val="35000"/>
                    </a:schemeClr>
                  </a:solidFill>
                  <a:ea typeface="微软雅黑" panose="020B0503020204020204" pitchFamily="34" charset="-122"/>
                </a:rPr>
                <a:t>前端</a:t>
              </a:r>
              <a:endParaRPr lang="en-US" altLang="zh-CN" sz="1324" dirty="0">
                <a:solidFill>
                  <a:schemeClr val="tx1">
                    <a:lumMod val="65000"/>
                    <a:lumOff val="35000"/>
                  </a:schemeClr>
                </a:solidFill>
                <a:ea typeface="微软雅黑" panose="020B0503020204020204" pitchFamily="34" charset="-122"/>
              </a:endParaRPr>
            </a:p>
            <a:p>
              <a:r>
                <a:rPr lang="en-US" altLang="zh-CN" sz="1324" dirty="0">
                  <a:solidFill>
                    <a:schemeClr val="tx1">
                      <a:lumMod val="65000"/>
                      <a:lumOff val="35000"/>
                    </a:schemeClr>
                  </a:solidFill>
                  <a:ea typeface="微软雅黑" panose="020B0503020204020204" pitchFamily="34" charset="-122"/>
                </a:rPr>
                <a:t>HTML</a:t>
              </a:r>
            </a:p>
            <a:p>
              <a:r>
                <a:rPr lang="en-US" altLang="zh-CN" sz="1324" dirty="0">
                  <a:solidFill>
                    <a:schemeClr val="tx1">
                      <a:lumMod val="65000"/>
                      <a:lumOff val="35000"/>
                    </a:schemeClr>
                  </a:solidFill>
                  <a:ea typeface="微软雅黑" panose="020B0503020204020204" pitchFamily="34" charset="-122"/>
                </a:rPr>
                <a:t>CSS</a:t>
              </a:r>
            </a:p>
            <a:p>
              <a:r>
                <a:rPr lang="en-US" altLang="zh-CN" sz="1324" dirty="0">
                  <a:solidFill>
                    <a:schemeClr val="tx1">
                      <a:lumMod val="65000"/>
                      <a:lumOff val="35000"/>
                    </a:schemeClr>
                  </a:solidFill>
                  <a:ea typeface="微软雅黑" panose="020B0503020204020204" pitchFamily="34" charset="-122"/>
                </a:rPr>
                <a:t>JavaScript…</a:t>
              </a:r>
              <a:endParaRPr lang="zh-CN" altLang="en-US" sz="1324"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19" name="矩形 10">
              <a:extLst>
                <a:ext uri="{FF2B5EF4-FFF2-40B4-BE49-F238E27FC236}">
                  <a16:creationId xmlns:a16="http://schemas.microsoft.com/office/drawing/2014/main" id="{44C4EF09-ADCA-4866-BD7D-5B8A50344478}"/>
                </a:ext>
              </a:extLst>
            </p:cNvPr>
            <p:cNvSpPr>
              <a:spLocks noChangeArrowheads="1"/>
            </p:cNvSpPr>
            <p:nvPr/>
          </p:nvSpPr>
          <p:spPr bwMode="auto">
            <a:xfrm>
              <a:off x="457120" y="4927521"/>
              <a:ext cx="2177312" cy="358923"/>
            </a:xfrm>
            <a:prstGeom prst="rect">
              <a:avLst/>
            </a:prstGeom>
            <a:noFill/>
            <a:ln w="9525">
              <a:noFill/>
              <a:miter lim="800000"/>
            </a:ln>
          </p:spPr>
          <p:txBody>
            <a:bodyPr wrap="none" lIns="64788" tIns="32393" rIns="64788" bIns="32393">
              <a:spAutoFit/>
            </a:bodyPr>
            <a:lstStyle/>
            <a:p>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数据库引擎 </a:t>
              </a:r>
              <a:r>
                <a:rPr lang="en-US" altLang="zh-CN" sz="1324" dirty="0">
                  <a:solidFill>
                    <a:schemeClr val="tx1">
                      <a:lumMod val="65000"/>
                      <a:lumOff val="35000"/>
                    </a:schemeClr>
                  </a:solidFill>
                  <a:ea typeface="微软雅黑" panose="020B0503020204020204" pitchFamily="34" charset="-122"/>
                  <a:sym typeface="Arial" panose="020B0604020202020204" pitchFamily="34" charset="0"/>
                </a:rPr>
                <a:t>MySQL </a:t>
              </a:r>
              <a:endParaRPr lang="zh-CN" altLang="en-US" sz="1324"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20" name="矩形 10">
              <a:extLst>
                <a:ext uri="{FF2B5EF4-FFF2-40B4-BE49-F238E27FC236}">
                  <a16:creationId xmlns:a16="http://schemas.microsoft.com/office/drawing/2014/main" id="{1F7D6AC0-7AD3-4975-93CC-2ADE7C1E0DBC}"/>
                </a:ext>
              </a:extLst>
            </p:cNvPr>
            <p:cNvSpPr>
              <a:spLocks noChangeArrowheads="1"/>
            </p:cNvSpPr>
            <p:nvPr/>
          </p:nvSpPr>
          <p:spPr bwMode="auto">
            <a:xfrm>
              <a:off x="4769526" y="5106940"/>
              <a:ext cx="1610745" cy="518112"/>
            </a:xfrm>
            <a:prstGeom prst="rect">
              <a:avLst/>
            </a:prstGeom>
            <a:noFill/>
            <a:ln w="9525">
              <a:noFill/>
              <a:miter lim="800000"/>
            </a:ln>
          </p:spPr>
          <p:txBody>
            <a:bodyPr wrap="none" lIns="64788" tIns="32393" rIns="64788" bIns="32393">
              <a:spAutoFit/>
            </a:bodyPr>
            <a:lstStyle/>
            <a:p>
              <a:r>
                <a:rPr lang="zh-CN" altLang="en-US" sz="2100" b="1" dirty="0">
                  <a:solidFill>
                    <a:srgbClr val="F88562"/>
                  </a:solidFill>
                  <a:ea typeface="微软雅黑" panose="020B0503020204020204" pitchFamily="34" charset="-122"/>
                  <a:sym typeface="Arial" panose="020B0604020202020204" pitchFamily="34" charset="0"/>
                </a:rPr>
                <a:t>实现模型</a:t>
              </a:r>
              <a:endParaRPr lang="en-US" altLang="zh-CN" sz="2100" b="1" dirty="0">
                <a:solidFill>
                  <a:srgbClr val="F88562"/>
                </a:solidFill>
                <a:ea typeface="微软雅黑" panose="020B0503020204020204" pitchFamily="34" charset="-122"/>
                <a:sym typeface="Arial" panose="020B0604020202020204" pitchFamily="34" charset="0"/>
              </a:endParaRPr>
            </a:p>
          </p:txBody>
        </p:sp>
        <p:cxnSp>
          <p:nvCxnSpPr>
            <p:cNvPr id="6" name="直接箭头连接符 5">
              <a:extLst>
                <a:ext uri="{FF2B5EF4-FFF2-40B4-BE49-F238E27FC236}">
                  <a16:creationId xmlns:a16="http://schemas.microsoft.com/office/drawing/2014/main" id="{3DA802E1-E28B-4CD9-8D80-D403BAA6B426}"/>
                </a:ext>
              </a:extLst>
            </p:cNvPr>
            <p:cNvCxnSpPr/>
            <p:nvPr/>
          </p:nvCxnSpPr>
          <p:spPr>
            <a:xfrm flipH="1" flipV="1">
              <a:off x="4487324" y="4885448"/>
              <a:ext cx="287876" cy="246375"/>
            </a:xfrm>
            <a:prstGeom prst="straightConnector1">
              <a:avLst/>
            </a:prstGeom>
            <a:ln w="44450">
              <a:solidFill>
                <a:srgbClr val="F88562"/>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矩形 20">
            <a:extLst>
              <a:ext uri="{FF2B5EF4-FFF2-40B4-BE49-F238E27FC236}">
                <a16:creationId xmlns:a16="http://schemas.microsoft.com/office/drawing/2014/main" id="{BE1872BC-BFBB-4287-B2A6-54E7C193B145}"/>
              </a:ext>
            </a:extLst>
          </p:cNvPr>
          <p:cNvSpPr/>
          <p:nvPr/>
        </p:nvSpPr>
        <p:spPr>
          <a:xfrm>
            <a:off x="4910474" y="2371286"/>
            <a:ext cx="3829850" cy="2475293"/>
          </a:xfrm>
          <a:prstGeom prst="rect">
            <a:avLst/>
          </a:prstGeom>
        </p:spPr>
        <p:txBody>
          <a:bodyPr wrap="square">
            <a:spAutoFit/>
          </a:bodyPr>
          <a:lstStyle/>
          <a:p>
            <a:pPr indent="407194">
              <a:lnSpc>
                <a:spcPct val="150000"/>
              </a:lnSpc>
              <a:spcBef>
                <a:spcPts val="525"/>
              </a:spcBef>
            </a:pPr>
            <a:r>
              <a:rPr lang="zh-CN" altLang="en-US" sz="1500" dirty="0">
                <a:latin typeface="微软雅黑" panose="020B0503020204020204" pitchFamily="34" charset="-122"/>
                <a:ea typeface="微软雅黑" panose="020B0503020204020204" pitchFamily="34" charset="-122"/>
              </a:rPr>
              <a:t>与实现模型不同，软件的</a:t>
            </a:r>
            <a:r>
              <a:rPr lang="zh-CN" altLang="en-US" sz="1500" b="1" dirty="0">
                <a:solidFill>
                  <a:srgbClr val="F88562"/>
                </a:solidFill>
                <a:latin typeface="微软雅黑" panose="020B0503020204020204" pitchFamily="34" charset="-122"/>
                <a:ea typeface="微软雅黑" panose="020B0503020204020204" pitchFamily="34" charset="-122"/>
              </a:rPr>
              <a:t>真实用户对该软件用法和运作方式的个人理解（或期望），则称之为 “心智模型”</a:t>
            </a:r>
            <a:r>
              <a:rPr lang="zh-CN" altLang="en-US" sz="1500" dirty="0">
                <a:latin typeface="微软雅黑" panose="020B0503020204020204" pitchFamily="34" charset="-122"/>
                <a:ea typeface="微软雅黑" panose="020B0503020204020204" pitchFamily="34" charset="-122"/>
              </a:rPr>
              <a:t>。这类心智模型有助于用户理解自己使用软件的过程，预测某个操作的结果，并应对出乎意料的情况。换句话说，心智模型能够帮助用户 “自然地” 使用一个程序。</a:t>
            </a:r>
          </a:p>
        </p:txBody>
      </p:sp>
      <p:cxnSp>
        <p:nvCxnSpPr>
          <p:cNvPr id="22" name="直接连接符 8">
            <a:extLst>
              <a:ext uri="{FF2B5EF4-FFF2-40B4-BE49-F238E27FC236}">
                <a16:creationId xmlns:a16="http://schemas.microsoft.com/office/drawing/2014/main" id="{490E6D87-DBF9-344B-B9F2-763AF1AA98B5}"/>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26" name="标题 3">
            <a:extLst>
              <a:ext uri="{FF2B5EF4-FFF2-40B4-BE49-F238E27FC236}">
                <a16:creationId xmlns:a16="http://schemas.microsoft.com/office/drawing/2014/main" id="{BE238CB0-4427-774B-A672-AB45B51745D2}"/>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27" name="1 Título">
            <a:extLst>
              <a:ext uri="{FF2B5EF4-FFF2-40B4-BE49-F238E27FC236}">
                <a16:creationId xmlns:a16="http://schemas.microsoft.com/office/drawing/2014/main" id="{E3BF0BCA-2273-1048-B377-D654EE7EF73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28" name="1 Título">
            <a:extLst>
              <a:ext uri="{FF2B5EF4-FFF2-40B4-BE49-F238E27FC236}">
                <a16:creationId xmlns:a16="http://schemas.microsoft.com/office/drawing/2014/main" id="{429D1B9C-0D14-6E44-9BCD-4DDDED633A2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296906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AD93E904-DBA3-4139-96E8-B4BE0EA8474A}"/>
              </a:ext>
            </a:extLst>
          </p:cNvPr>
          <p:cNvSpPr>
            <a:spLocks noGrp="1"/>
          </p:cNvSpPr>
          <p:nvPr>
            <p:ph type="sldNum" sz="quarter" idx="12"/>
          </p:nvPr>
        </p:nvSpPr>
        <p:spPr/>
        <p:txBody>
          <a:bodyPr/>
          <a:lstStyle/>
          <a:p>
            <a:fld id="{D96DE7E8-BD74-40B2-922D-194240FC5D5C}" type="slidenum">
              <a:rPr lang="zh-CN" altLang="en-US" smtClean="0"/>
              <a:t>36</a:t>
            </a:fld>
            <a:endParaRPr lang="zh-CN" altLang="en-US" dirty="0"/>
          </a:p>
        </p:txBody>
      </p:sp>
      <p:sp>
        <p:nvSpPr>
          <p:cNvPr id="23" name="矩形 22">
            <a:extLst>
              <a:ext uri="{FF2B5EF4-FFF2-40B4-BE49-F238E27FC236}">
                <a16:creationId xmlns:a16="http://schemas.microsoft.com/office/drawing/2014/main" id="{946933A9-41CF-4455-B034-6AF5B455BD7D}"/>
              </a:ext>
            </a:extLst>
          </p:cNvPr>
          <p:cNvSpPr/>
          <p:nvPr/>
        </p:nvSpPr>
        <p:spPr>
          <a:xfrm>
            <a:off x="274311" y="1116299"/>
            <a:ext cx="4786313"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设计的规范性</a:t>
            </a:r>
          </a:p>
        </p:txBody>
      </p:sp>
      <p:sp>
        <p:nvSpPr>
          <p:cNvPr id="2" name="文本框 1">
            <a:extLst>
              <a:ext uri="{FF2B5EF4-FFF2-40B4-BE49-F238E27FC236}">
                <a16:creationId xmlns:a16="http://schemas.microsoft.com/office/drawing/2014/main" id="{BB0942E1-7C45-4766-82FD-CAF877F9CC6B}"/>
              </a:ext>
            </a:extLst>
          </p:cNvPr>
          <p:cNvSpPr txBox="1"/>
          <p:nvPr/>
        </p:nvSpPr>
        <p:spPr>
          <a:xfrm>
            <a:off x="299057" y="1478000"/>
            <a:ext cx="5095875" cy="419839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     大多数主流操作系统都有一套专门的 “设计规范”，以供开发者和程序设计人员参考。例如，对于 </a:t>
            </a:r>
            <a:r>
              <a:rPr lang="en-US" altLang="zh-CN" dirty="0">
                <a:latin typeface="微软雅黑" panose="020B0503020204020204" pitchFamily="34" charset="-122"/>
                <a:ea typeface="微软雅黑" panose="020B0503020204020204" pitchFamily="34" charset="-122"/>
              </a:rPr>
              <a:t>macOS </a:t>
            </a:r>
            <a:r>
              <a:rPr lang="zh-CN" altLang="en-US" dirty="0">
                <a:latin typeface="微软雅黑" panose="020B0503020204020204" pitchFamily="34" charset="-122"/>
                <a:ea typeface="微软雅黑" panose="020B0503020204020204" pitchFamily="34" charset="-122"/>
              </a:rPr>
              <a:t>应用程序，苹果公司发布过官方的 “人机界面指南”，其完整版本在苹果开发者网站即可找到。对于 </a:t>
            </a:r>
            <a:r>
              <a:rPr lang="en-US" altLang="zh-CN" dirty="0">
                <a:latin typeface="微软雅黑" panose="020B0503020204020204" pitchFamily="34" charset="-122"/>
                <a:ea typeface="微软雅黑" panose="020B0503020204020204" pitchFamily="34" charset="-122"/>
              </a:rPr>
              <a:t>Windows </a:t>
            </a:r>
            <a:r>
              <a:rPr lang="zh-CN" altLang="en-US" dirty="0">
                <a:latin typeface="微软雅黑" panose="020B0503020204020204" pitchFamily="34" charset="-122"/>
                <a:ea typeface="微软雅黑" panose="020B0503020204020204" pitchFamily="34" charset="-122"/>
              </a:rPr>
              <a:t>应用程序，微软公司也发布过诸如 “设计 </a:t>
            </a:r>
            <a:r>
              <a:rPr lang="en-US" altLang="zh-CN" dirty="0">
                <a:latin typeface="微软雅黑" panose="020B0503020204020204" pitchFamily="34" charset="-122"/>
                <a:ea typeface="微软雅黑" panose="020B0503020204020204" pitchFamily="34" charset="-122"/>
              </a:rPr>
              <a:t>Windows </a:t>
            </a:r>
            <a:r>
              <a:rPr lang="zh-CN" altLang="en-US" dirty="0">
                <a:latin typeface="微软雅黑" panose="020B0503020204020204" pitchFamily="34" charset="-122"/>
                <a:ea typeface="微软雅黑" panose="020B0503020204020204" pitchFamily="34" charset="-122"/>
              </a:rPr>
              <a:t>桌面应用程序” 和 “通用 </a:t>
            </a:r>
            <a:r>
              <a:rPr lang="en-US" altLang="zh-CN" dirty="0">
                <a:latin typeface="微软雅黑" panose="020B0503020204020204" pitchFamily="34" charset="-122"/>
                <a:ea typeface="微软雅黑" panose="020B0503020204020204" pitchFamily="34" charset="-122"/>
              </a:rPr>
              <a:t>Windows </a:t>
            </a:r>
            <a:r>
              <a:rPr lang="zh-CN" altLang="en-US" dirty="0">
                <a:latin typeface="微软雅黑" panose="020B0503020204020204" pitchFamily="34" charset="-122"/>
                <a:ea typeface="微软雅黑" panose="020B0503020204020204" pitchFamily="34" charset="-122"/>
              </a:rPr>
              <a:t>平台应用程序指南” 等设计方面的指导性材料。</a:t>
            </a:r>
            <a:r>
              <a:rPr lang="zh-CN" altLang="en-US" b="1" dirty="0">
                <a:solidFill>
                  <a:srgbClr val="F88562"/>
                </a:solidFill>
                <a:latin typeface="微软雅黑" panose="020B0503020204020204" pitchFamily="34" charset="-122"/>
                <a:ea typeface="微软雅黑" panose="020B0503020204020204" pitchFamily="34" charset="-122"/>
              </a:rPr>
              <a:t>应用程序的开发者和设计人员在设计一个应用程序时，应当通读、理解并严格遵守相关设计指南中的设计要求。</a:t>
            </a:r>
          </a:p>
        </p:txBody>
      </p:sp>
      <p:pic>
        <p:nvPicPr>
          <p:cNvPr id="3" name="图片 2">
            <a:extLst>
              <a:ext uri="{FF2B5EF4-FFF2-40B4-BE49-F238E27FC236}">
                <a16:creationId xmlns:a16="http://schemas.microsoft.com/office/drawing/2014/main" id="{210021F4-7362-4C8A-8982-EEF05AFDE69B}"/>
              </a:ext>
            </a:extLst>
          </p:cNvPr>
          <p:cNvPicPr>
            <a:picLocks noChangeAspect="1"/>
          </p:cNvPicPr>
          <p:nvPr/>
        </p:nvPicPr>
        <p:blipFill>
          <a:blip r:embed="rId2"/>
          <a:stretch>
            <a:fillRect/>
          </a:stretch>
        </p:blipFill>
        <p:spPr>
          <a:xfrm>
            <a:off x="5638978" y="1434968"/>
            <a:ext cx="2684649" cy="1649102"/>
          </a:xfrm>
          <a:prstGeom prst="rect">
            <a:avLst/>
          </a:prstGeom>
          <a:effectLst>
            <a:outerShdw blurRad="50800" dist="50800" dir="5400000" sx="101000" sy="101000" algn="ctr" rotWithShape="0">
              <a:srgbClr val="000000">
                <a:alpha val="69000"/>
              </a:srgbClr>
            </a:outerShdw>
            <a:reflection stA="45000" endPos="0" dist="50800" dir="5400000" sy="-100000" algn="bl" rotWithShape="0"/>
          </a:effectLst>
        </p:spPr>
      </p:pic>
      <p:pic>
        <p:nvPicPr>
          <p:cNvPr id="4" name="图片 3">
            <a:extLst>
              <a:ext uri="{FF2B5EF4-FFF2-40B4-BE49-F238E27FC236}">
                <a16:creationId xmlns:a16="http://schemas.microsoft.com/office/drawing/2014/main" id="{113B10C0-DACC-449E-871C-7B0132C54379}"/>
              </a:ext>
            </a:extLst>
          </p:cNvPr>
          <p:cNvPicPr>
            <a:picLocks noChangeAspect="1"/>
          </p:cNvPicPr>
          <p:nvPr/>
        </p:nvPicPr>
        <p:blipFill>
          <a:blip r:embed="rId3"/>
          <a:stretch>
            <a:fillRect/>
          </a:stretch>
        </p:blipFill>
        <p:spPr>
          <a:xfrm>
            <a:off x="5652120" y="3212976"/>
            <a:ext cx="2671507" cy="2029865"/>
          </a:xfrm>
          <a:prstGeom prst="rect">
            <a:avLst/>
          </a:prstGeom>
          <a:effectLst>
            <a:outerShdw blurRad="50800" dist="50800" dir="6240000" sx="65000" sy="65000" algn="ctr" rotWithShape="0">
              <a:srgbClr val="000000">
                <a:alpha val="65000"/>
              </a:srgbClr>
            </a:outerShdw>
            <a:reflection stA="45000" endPos="16000" dist="50800" dir="5400000" sy="-100000" algn="bl" rotWithShape="0"/>
          </a:effectLst>
        </p:spPr>
      </p:pic>
      <p:cxnSp>
        <p:nvCxnSpPr>
          <p:cNvPr id="9" name="直接连接符 8">
            <a:extLst>
              <a:ext uri="{FF2B5EF4-FFF2-40B4-BE49-F238E27FC236}">
                <a16:creationId xmlns:a16="http://schemas.microsoft.com/office/drawing/2014/main" id="{51A2F22A-DF61-A245-8E3D-A600CFD11C42}"/>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0" name="标题 3">
            <a:extLst>
              <a:ext uri="{FF2B5EF4-FFF2-40B4-BE49-F238E27FC236}">
                <a16:creationId xmlns:a16="http://schemas.microsoft.com/office/drawing/2014/main" id="{9375A4B5-32A4-7443-BE5D-9A3968AD24C9}"/>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1" name="1 Título">
            <a:extLst>
              <a:ext uri="{FF2B5EF4-FFF2-40B4-BE49-F238E27FC236}">
                <a16:creationId xmlns:a16="http://schemas.microsoft.com/office/drawing/2014/main" id="{72FA3061-2796-F84E-A4DC-7E01C0C1A8B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12" name="1 Título">
            <a:extLst>
              <a:ext uri="{FF2B5EF4-FFF2-40B4-BE49-F238E27FC236}">
                <a16:creationId xmlns:a16="http://schemas.microsoft.com/office/drawing/2014/main" id="{A4019B45-2AC8-064B-A4FE-C9C5D2E2EA7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854498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AD93E904-DBA3-4139-96E8-B4BE0EA8474A}"/>
              </a:ext>
            </a:extLst>
          </p:cNvPr>
          <p:cNvSpPr>
            <a:spLocks noGrp="1"/>
          </p:cNvSpPr>
          <p:nvPr>
            <p:ph type="sldNum" sz="quarter" idx="12"/>
          </p:nvPr>
        </p:nvSpPr>
        <p:spPr/>
        <p:txBody>
          <a:bodyPr/>
          <a:lstStyle/>
          <a:p>
            <a:fld id="{D96DE7E8-BD74-40B2-922D-194240FC5D5C}" type="slidenum">
              <a:rPr lang="zh-CN" altLang="en-US" smtClean="0"/>
              <a:t>37</a:t>
            </a:fld>
            <a:endParaRPr lang="zh-CN" altLang="en-US" dirty="0"/>
          </a:p>
        </p:txBody>
      </p:sp>
      <p:sp>
        <p:nvSpPr>
          <p:cNvPr id="23" name="矩形 22">
            <a:extLst>
              <a:ext uri="{FF2B5EF4-FFF2-40B4-BE49-F238E27FC236}">
                <a16:creationId xmlns:a16="http://schemas.microsoft.com/office/drawing/2014/main" id="{946933A9-41CF-4455-B034-6AF5B455BD7D}"/>
              </a:ext>
            </a:extLst>
          </p:cNvPr>
          <p:cNvSpPr/>
          <p:nvPr/>
        </p:nvSpPr>
        <p:spPr>
          <a:xfrm>
            <a:off x="294281" y="1179109"/>
            <a:ext cx="4786313"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设计的可用性和易用性</a:t>
            </a:r>
          </a:p>
        </p:txBody>
      </p:sp>
      <p:grpSp>
        <p:nvGrpSpPr>
          <p:cNvPr id="36" name="组合 35">
            <a:extLst>
              <a:ext uri="{FF2B5EF4-FFF2-40B4-BE49-F238E27FC236}">
                <a16:creationId xmlns:a16="http://schemas.microsoft.com/office/drawing/2014/main" id="{88B78B70-96C9-4889-ACDC-18D3D8875CDA}"/>
              </a:ext>
            </a:extLst>
          </p:cNvPr>
          <p:cNvGrpSpPr/>
          <p:nvPr/>
        </p:nvGrpSpPr>
        <p:grpSpPr>
          <a:xfrm>
            <a:off x="104649" y="1978217"/>
            <a:ext cx="4162109" cy="2601317"/>
            <a:chOff x="96407" y="2398633"/>
            <a:chExt cx="5549478" cy="3468423"/>
          </a:xfrm>
        </p:grpSpPr>
        <p:sp>
          <p:nvSpPr>
            <p:cNvPr id="25" name="Shape 5">
              <a:extLst>
                <a:ext uri="{FF2B5EF4-FFF2-40B4-BE49-F238E27FC236}">
                  <a16:creationId xmlns:a16="http://schemas.microsoft.com/office/drawing/2014/main" id="{8F9C0F0A-28D9-48FC-9C91-AE67D16A410D}"/>
                </a:ext>
              </a:extLst>
            </p:cNvPr>
            <p:cNvSpPr/>
            <p:nvPr/>
          </p:nvSpPr>
          <p:spPr>
            <a:xfrm rot="20951891">
              <a:off x="96407" y="2398633"/>
              <a:ext cx="5549478" cy="3468423"/>
            </a:xfrm>
            <a:prstGeom prst="swooshArrow">
              <a:avLst>
                <a:gd name="adj1" fmla="val 25000"/>
                <a:gd name="adj2" fmla="val 25000"/>
              </a:avLst>
            </a:prstGeom>
            <a:solidFill>
              <a:schemeClr val="accent4">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0" tIns="0" rIns="0" bIns="0"/>
            <a:lstStyle/>
            <a:p>
              <a:pPr algn="just">
                <a:lnSpc>
                  <a:spcPct val="120000"/>
                </a:lnSpc>
              </a:pPr>
              <a:endParaRPr lang="zh-CN" altLang="en-US" sz="600">
                <a:solidFill>
                  <a:srgbClr val="F88562"/>
                </a:solidFill>
                <a:latin typeface="字魂36号-正文宋楷" panose="02000000000000000000" pitchFamily="2" charset="-122"/>
                <a:ea typeface="字魂36号-正文宋楷" panose="02000000000000000000" pitchFamily="2" charset="-122"/>
                <a:cs typeface="+mn-ea"/>
                <a:sym typeface="Arial" panose="020B0604020202020204" pitchFamily="34" charset="0"/>
              </a:endParaRPr>
            </a:p>
          </p:txBody>
        </p:sp>
        <p:sp>
          <p:nvSpPr>
            <p:cNvPr id="26" name="Oval 6">
              <a:extLst>
                <a:ext uri="{FF2B5EF4-FFF2-40B4-BE49-F238E27FC236}">
                  <a16:creationId xmlns:a16="http://schemas.microsoft.com/office/drawing/2014/main" id="{02CF6552-AB67-4650-BDA2-7064CC01624B}"/>
                </a:ext>
              </a:extLst>
            </p:cNvPr>
            <p:cNvSpPr/>
            <p:nvPr/>
          </p:nvSpPr>
          <p:spPr>
            <a:xfrm rot="20951891">
              <a:off x="1094265" y="5071937"/>
              <a:ext cx="144287" cy="144287"/>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endParaRPr>
            </a:p>
          </p:txBody>
        </p:sp>
        <p:sp>
          <p:nvSpPr>
            <p:cNvPr id="27" name="Oval 8">
              <a:extLst>
                <a:ext uri="{FF2B5EF4-FFF2-40B4-BE49-F238E27FC236}">
                  <a16:creationId xmlns:a16="http://schemas.microsoft.com/office/drawing/2014/main" id="{D5911A7A-0C84-4572-A741-7843F2FD9B6D}"/>
                </a:ext>
              </a:extLst>
            </p:cNvPr>
            <p:cNvSpPr/>
            <p:nvPr/>
          </p:nvSpPr>
          <p:spPr>
            <a:xfrm rot="20951891">
              <a:off x="2147821" y="3926182"/>
              <a:ext cx="260825" cy="260825"/>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endParaRPr>
            </a:p>
          </p:txBody>
        </p:sp>
        <p:sp>
          <p:nvSpPr>
            <p:cNvPr id="28" name="Oval 10">
              <a:extLst>
                <a:ext uri="{FF2B5EF4-FFF2-40B4-BE49-F238E27FC236}">
                  <a16:creationId xmlns:a16="http://schemas.microsoft.com/office/drawing/2014/main" id="{0F56A410-D6FC-46BB-A621-314BA33BC463}"/>
                </a:ext>
              </a:extLst>
            </p:cNvPr>
            <p:cNvSpPr/>
            <p:nvPr/>
          </p:nvSpPr>
          <p:spPr>
            <a:xfrm rot="20951891">
              <a:off x="3760479" y="3017223"/>
              <a:ext cx="360716" cy="360716"/>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endParaRPr>
            </a:p>
          </p:txBody>
        </p:sp>
        <p:sp>
          <p:nvSpPr>
            <p:cNvPr id="29" name="TextBox 13">
              <a:extLst>
                <a:ext uri="{FF2B5EF4-FFF2-40B4-BE49-F238E27FC236}">
                  <a16:creationId xmlns:a16="http://schemas.microsoft.com/office/drawing/2014/main" id="{40CF493B-A0A9-4590-9BE9-DCE9561DEF70}"/>
                </a:ext>
              </a:extLst>
            </p:cNvPr>
            <p:cNvSpPr txBox="1"/>
            <p:nvPr/>
          </p:nvSpPr>
          <p:spPr>
            <a:xfrm rot="20474989">
              <a:off x="3263953" y="2587646"/>
              <a:ext cx="1102867" cy="338041"/>
            </a:xfrm>
            <a:prstGeom prst="rect">
              <a:avLst/>
            </a:prstGeom>
            <a:noFill/>
          </p:spPr>
          <p:txBody>
            <a:bodyPr wrap="none" lIns="0" tIns="0" rIns="0" bIns="0" rtlCol="0">
              <a:spAutoFit/>
            </a:bodyPr>
            <a:lstStyle/>
            <a:p>
              <a:pPr algn="just">
                <a:lnSpc>
                  <a:spcPct val="120000"/>
                </a:lnSpc>
              </a:pPr>
              <a:r>
                <a:rPr lang="zh-CN" altLang="en-US" sz="15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rPr>
                <a:t>令人愉悦 </a:t>
              </a:r>
            </a:p>
          </p:txBody>
        </p:sp>
        <p:sp>
          <p:nvSpPr>
            <p:cNvPr id="31" name="TextBox 15">
              <a:extLst>
                <a:ext uri="{FF2B5EF4-FFF2-40B4-BE49-F238E27FC236}">
                  <a16:creationId xmlns:a16="http://schemas.microsoft.com/office/drawing/2014/main" id="{FFC1E926-0859-4573-8036-7FD362414C21}"/>
                </a:ext>
              </a:extLst>
            </p:cNvPr>
            <p:cNvSpPr txBox="1"/>
            <p:nvPr/>
          </p:nvSpPr>
          <p:spPr>
            <a:xfrm rot="19720302">
              <a:off x="205975" y="4611748"/>
              <a:ext cx="1872308" cy="707373"/>
            </a:xfrm>
            <a:prstGeom prst="rect">
              <a:avLst/>
            </a:prstGeom>
            <a:noFill/>
          </p:spPr>
          <p:txBody>
            <a:bodyPr wrap="none" lIns="0" tIns="0" rIns="0" bIns="0" rtlCol="0">
              <a:spAutoFit/>
            </a:bodyPr>
            <a:lstStyle/>
            <a:p>
              <a:pPr algn="just">
                <a:lnSpc>
                  <a:spcPct val="120000"/>
                </a:lnSpc>
              </a:pPr>
              <a:r>
                <a:rPr lang="zh-CN" altLang="en-US" sz="15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rPr>
                <a:t>容易学习和掌握 </a:t>
              </a:r>
            </a:p>
            <a:p>
              <a:pPr algn="just">
                <a:lnSpc>
                  <a:spcPct val="120000"/>
                </a:lnSpc>
              </a:pPr>
              <a:endParaRPr lang="en-GB" sz="15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endParaRPr>
            </a:p>
          </p:txBody>
        </p:sp>
        <p:sp>
          <p:nvSpPr>
            <p:cNvPr id="32" name="TextBox 15">
              <a:extLst>
                <a:ext uri="{FF2B5EF4-FFF2-40B4-BE49-F238E27FC236}">
                  <a16:creationId xmlns:a16="http://schemas.microsoft.com/office/drawing/2014/main" id="{25A71C5B-7620-45B6-AF9E-0E51343D12E3}"/>
                </a:ext>
              </a:extLst>
            </p:cNvPr>
            <p:cNvSpPr txBox="1"/>
            <p:nvPr/>
          </p:nvSpPr>
          <p:spPr>
            <a:xfrm rot="20088098">
              <a:off x="1983281" y="3421330"/>
              <a:ext cx="589905" cy="707373"/>
            </a:xfrm>
            <a:prstGeom prst="rect">
              <a:avLst/>
            </a:prstGeom>
            <a:noFill/>
          </p:spPr>
          <p:txBody>
            <a:bodyPr wrap="none" lIns="0" tIns="0" rIns="0" bIns="0" rtlCol="0">
              <a:spAutoFit/>
            </a:bodyPr>
            <a:lstStyle/>
            <a:p>
              <a:pPr algn="just">
                <a:lnSpc>
                  <a:spcPct val="120000"/>
                </a:lnSpc>
              </a:pPr>
              <a:r>
                <a:rPr lang="zh-CN" altLang="en-US" sz="15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rPr>
                <a:t>高效 </a:t>
              </a:r>
            </a:p>
            <a:p>
              <a:pPr algn="just">
                <a:lnSpc>
                  <a:spcPct val="120000"/>
                </a:lnSpc>
              </a:pPr>
              <a:endParaRPr lang="en-GB" sz="15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Arial" panose="020B0604020202020204" pitchFamily="34" charset="0"/>
              </a:endParaRPr>
            </a:p>
          </p:txBody>
        </p:sp>
      </p:grpSp>
      <p:sp>
        <p:nvSpPr>
          <p:cNvPr id="33" name="矩形 32">
            <a:extLst>
              <a:ext uri="{FF2B5EF4-FFF2-40B4-BE49-F238E27FC236}">
                <a16:creationId xmlns:a16="http://schemas.microsoft.com/office/drawing/2014/main" id="{5A7A28E0-E630-4944-8F5F-AE1C677F9751}"/>
              </a:ext>
            </a:extLst>
          </p:cNvPr>
          <p:cNvSpPr/>
          <p:nvPr/>
        </p:nvSpPr>
        <p:spPr>
          <a:xfrm>
            <a:off x="4572000" y="1163763"/>
            <a:ext cx="2345262"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设计时应当考虑以下问题</a:t>
            </a:r>
          </a:p>
        </p:txBody>
      </p:sp>
      <p:sp>
        <p:nvSpPr>
          <p:cNvPr id="34" name="文本框 33">
            <a:extLst>
              <a:ext uri="{FF2B5EF4-FFF2-40B4-BE49-F238E27FC236}">
                <a16:creationId xmlns:a16="http://schemas.microsoft.com/office/drawing/2014/main" id="{ADFDCCC4-4F59-45E8-9423-DF69249FEC17}"/>
              </a:ext>
            </a:extLst>
          </p:cNvPr>
          <p:cNvSpPr txBox="1"/>
          <p:nvPr/>
        </p:nvSpPr>
        <p:spPr>
          <a:xfrm>
            <a:off x="4523101" y="2589282"/>
            <a:ext cx="3989096" cy="2829685"/>
          </a:xfrm>
          <a:prstGeom prst="rect">
            <a:avLst/>
          </a:prstGeom>
          <a:noFill/>
        </p:spPr>
        <p:txBody>
          <a:bodyPr wrap="square" rtlCol="0">
            <a:spAutoFit/>
          </a:bodyPr>
          <a:lstStyle/>
          <a:p>
            <a:pPr>
              <a:lnSpc>
                <a:spcPct val="150000"/>
              </a:lnSpc>
            </a:pPr>
            <a:r>
              <a:rPr lang="zh-CN" altLang="en-US" sz="1200" dirty="0">
                <a:solidFill>
                  <a:srgbClr val="F88562"/>
                </a:solidFill>
                <a:latin typeface="微软雅黑" panose="020B0503020204020204" pitchFamily="34" charset="-122"/>
                <a:ea typeface="微软雅黑" panose="020B0503020204020204" pitchFamily="34" charset="-122"/>
              </a:rPr>
              <a:t>（</a:t>
            </a:r>
            <a:r>
              <a:rPr lang="en-US" altLang="zh-CN" sz="1200" dirty="0">
                <a:solidFill>
                  <a:srgbClr val="F88562"/>
                </a:solidFill>
                <a:latin typeface="微软雅黑" panose="020B0503020204020204" pitchFamily="34" charset="-122"/>
                <a:ea typeface="微软雅黑" panose="020B0503020204020204" pitchFamily="34" charset="-122"/>
              </a:rPr>
              <a:t>1</a:t>
            </a:r>
            <a:r>
              <a:rPr lang="zh-CN" altLang="en-US" sz="1200" dirty="0">
                <a:solidFill>
                  <a:srgbClr val="F88562"/>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软件的目标用户是怎样一个群体？</a:t>
            </a:r>
          </a:p>
          <a:p>
            <a:pPr>
              <a:lnSpc>
                <a:spcPct val="150000"/>
              </a:lnSpc>
            </a:pPr>
            <a:r>
              <a:rPr lang="zh-CN" altLang="en-US" sz="1200" dirty="0">
                <a:solidFill>
                  <a:srgbClr val="F88562"/>
                </a:solidFill>
                <a:latin typeface="微软雅黑" panose="020B0503020204020204" pitchFamily="34" charset="-122"/>
                <a:ea typeface="微软雅黑" panose="020B0503020204020204" pitchFamily="34" charset="-122"/>
              </a:rPr>
              <a:t>（</a:t>
            </a:r>
            <a:r>
              <a:rPr lang="en-US" altLang="zh-CN" sz="1200" dirty="0">
                <a:solidFill>
                  <a:srgbClr val="F88562"/>
                </a:solidFill>
                <a:latin typeface="微软雅黑" panose="020B0503020204020204" pitchFamily="34" charset="-122"/>
                <a:ea typeface="微软雅黑" panose="020B0503020204020204" pitchFamily="34" charset="-122"/>
              </a:rPr>
              <a:t>2</a:t>
            </a:r>
            <a:r>
              <a:rPr lang="zh-CN" altLang="en-US" sz="1200" dirty="0">
                <a:solidFill>
                  <a:srgbClr val="F88562"/>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用户的实际需求有哪些？</a:t>
            </a:r>
          </a:p>
          <a:p>
            <a:pPr>
              <a:lnSpc>
                <a:spcPct val="150000"/>
              </a:lnSpc>
            </a:pPr>
            <a:r>
              <a:rPr lang="zh-CN" altLang="en-US" sz="1200" dirty="0">
                <a:solidFill>
                  <a:srgbClr val="F88562"/>
                </a:solidFill>
                <a:latin typeface="微软雅黑" panose="020B0503020204020204" pitchFamily="34" charset="-122"/>
                <a:ea typeface="微软雅黑" panose="020B0503020204020204" pitchFamily="34" charset="-122"/>
              </a:rPr>
              <a:t>（</a:t>
            </a:r>
            <a:r>
              <a:rPr lang="en-US" altLang="zh-CN" sz="1200" dirty="0">
                <a:solidFill>
                  <a:srgbClr val="F88562"/>
                </a:solidFill>
                <a:latin typeface="微软雅黑" panose="020B0503020204020204" pitchFamily="34" charset="-122"/>
                <a:ea typeface="微软雅黑" panose="020B0503020204020204" pitchFamily="34" charset="-122"/>
              </a:rPr>
              <a:t>3</a:t>
            </a:r>
            <a:r>
              <a:rPr lang="zh-CN" altLang="en-US" sz="1200" dirty="0">
                <a:solidFill>
                  <a:srgbClr val="F88562"/>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用户在相关领域有哪些背景知识？</a:t>
            </a:r>
          </a:p>
          <a:p>
            <a:pPr>
              <a:lnSpc>
                <a:spcPct val="150000"/>
              </a:lnSpc>
            </a:pPr>
            <a:r>
              <a:rPr lang="zh-CN" altLang="en-US" sz="1200" dirty="0">
                <a:solidFill>
                  <a:srgbClr val="F88562"/>
                </a:solidFill>
                <a:latin typeface="微软雅黑" panose="020B0503020204020204" pitchFamily="34" charset="-122"/>
                <a:ea typeface="微软雅黑" panose="020B0503020204020204" pitchFamily="34" charset="-122"/>
              </a:rPr>
              <a:t>（</a:t>
            </a:r>
            <a:r>
              <a:rPr lang="en-US" altLang="zh-CN" sz="1200" dirty="0">
                <a:solidFill>
                  <a:srgbClr val="F88562"/>
                </a:solidFill>
                <a:latin typeface="微软雅黑" panose="020B0503020204020204" pitchFamily="34" charset="-122"/>
                <a:ea typeface="微软雅黑" panose="020B0503020204020204" pitchFamily="34" charset="-122"/>
              </a:rPr>
              <a:t>4</a:t>
            </a:r>
            <a:r>
              <a:rPr lang="zh-CN" altLang="en-US" sz="1200" dirty="0">
                <a:solidFill>
                  <a:srgbClr val="F88562"/>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用户希望软件具有哪些功能？</a:t>
            </a:r>
          </a:p>
          <a:p>
            <a:pPr>
              <a:lnSpc>
                <a:spcPct val="150000"/>
              </a:lnSpc>
            </a:pPr>
            <a:r>
              <a:rPr lang="zh-CN" altLang="en-US" sz="1200" dirty="0">
                <a:solidFill>
                  <a:srgbClr val="F88562"/>
                </a:solidFill>
                <a:latin typeface="微软雅黑" panose="020B0503020204020204" pitchFamily="34" charset="-122"/>
                <a:ea typeface="微软雅黑" panose="020B0503020204020204" pitchFamily="34" charset="-122"/>
              </a:rPr>
              <a:t>（</a:t>
            </a:r>
            <a:r>
              <a:rPr lang="en-US" altLang="zh-CN" sz="1200" dirty="0">
                <a:solidFill>
                  <a:srgbClr val="F88562"/>
                </a:solidFill>
                <a:latin typeface="微软雅黑" panose="020B0503020204020204" pitchFamily="34" charset="-122"/>
                <a:ea typeface="微软雅黑" panose="020B0503020204020204" pitchFamily="34" charset="-122"/>
              </a:rPr>
              <a:t>5</a:t>
            </a:r>
            <a:r>
              <a:rPr lang="zh-CN" altLang="en-US" sz="1200" dirty="0">
                <a:solidFill>
                  <a:srgbClr val="F88562"/>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为了使用软件完成某项任务，用户需要得到哪些信        息？这些信息应该以什么样的方式呈现？</a:t>
            </a:r>
          </a:p>
          <a:p>
            <a:pPr>
              <a:lnSpc>
                <a:spcPct val="150000"/>
              </a:lnSpc>
            </a:pPr>
            <a:r>
              <a:rPr lang="zh-CN" altLang="en-US" sz="1200" dirty="0">
                <a:solidFill>
                  <a:srgbClr val="F88562"/>
                </a:solidFill>
                <a:latin typeface="微软雅黑" panose="020B0503020204020204" pitchFamily="34" charset="-122"/>
                <a:ea typeface="微软雅黑" panose="020B0503020204020204" pitchFamily="34" charset="-122"/>
              </a:rPr>
              <a:t>（</a:t>
            </a:r>
            <a:r>
              <a:rPr lang="en-US" altLang="zh-CN" sz="1200" dirty="0">
                <a:solidFill>
                  <a:srgbClr val="F88562"/>
                </a:solidFill>
                <a:latin typeface="微软雅黑" panose="020B0503020204020204" pitchFamily="34" charset="-122"/>
                <a:ea typeface="微软雅黑" panose="020B0503020204020204" pitchFamily="34" charset="-122"/>
              </a:rPr>
              <a:t>6</a:t>
            </a:r>
            <a:r>
              <a:rPr lang="zh-CN" altLang="en-US" sz="1200" dirty="0">
                <a:solidFill>
                  <a:srgbClr val="F88562"/>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根据现有设计，用户认为的软件使用方式和其真实使用方式是否一致？</a:t>
            </a:r>
          </a:p>
          <a:p>
            <a:pPr>
              <a:lnSpc>
                <a:spcPct val="150000"/>
              </a:lnSpc>
            </a:pPr>
            <a:r>
              <a:rPr lang="zh-CN" altLang="en-US" sz="1200" dirty="0">
                <a:solidFill>
                  <a:srgbClr val="F88562"/>
                </a:solidFill>
                <a:latin typeface="微软雅黑" panose="020B0503020204020204" pitchFamily="34" charset="-122"/>
                <a:ea typeface="微软雅黑" panose="020B0503020204020204" pitchFamily="34" charset="-122"/>
              </a:rPr>
              <a:t>（</a:t>
            </a:r>
            <a:r>
              <a:rPr lang="en-US" altLang="zh-CN" sz="1200" dirty="0">
                <a:solidFill>
                  <a:srgbClr val="F88562"/>
                </a:solidFill>
                <a:latin typeface="微软雅黑" panose="020B0503020204020204" pitchFamily="34" charset="-122"/>
                <a:ea typeface="微软雅黑" panose="020B0503020204020204" pitchFamily="34" charset="-122"/>
              </a:rPr>
              <a:t>7</a:t>
            </a:r>
            <a:r>
              <a:rPr lang="zh-CN" altLang="en-US" sz="1200" dirty="0">
                <a:solidFill>
                  <a:srgbClr val="F88562"/>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是否右特殊的用户群体、需求或运行环境需要额外考虑？</a:t>
            </a:r>
          </a:p>
        </p:txBody>
      </p:sp>
      <p:sp>
        <p:nvSpPr>
          <p:cNvPr id="35" name="文本框 34">
            <a:extLst>
              <a:ext uri="{FF2B5EF4-FFF2-40B4-BE49-F238E27FC236}">
                <a16:creationId xmlns:a16="http://schemas.microsoft.com/office/drawing/2014/main" id="{CEE00518-53A4-4996-82F1-4B58BD682D89}"/>
              </a:ext>
            </a:extLst>
          </p:cNvPr>
          <p:cNvSpPr txBox="1"/>
          <p:nvPr/>
        </p:nvSpPr>
        <p:spPr>
          <a:xfrm>
            <a:off x="4581482" y="1555986"/>
            <a:ext cx="4161854" cy="1033296"/>
          </a:xfrm>
          <a:prstGeom prst="rect">
            <a:avLst/>
          </a:prstGeom>
          <a:noFill/>
        </p:spPr>
        <p:txBody>
          <a:bodyPr wrap="square"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      没人喜欢使用复杂、晦涩、难以掌握的应用程序。为获得良好的可用性，在设计和开发的每个步骤和每一轮迭代中，开发人员都应该将软件的目标用户作为核心，</a:t>
            </a:r>
            <a:r>
              <a:rPr lang="zh-CN" altLang="en-US" sz="1050" b="1" dirty="0">
                <a:solidFill>
                  <a:srgbClr val="F88562"/>
                </a:solidFill>
                <a:latin typeface="微软雅黑" panose="020B0503020204020204" pitchFamily="34" charset="-122"/>
                <a:ea typeface="微软雅黑" panose="020B0503020204020204" pitchFamily="34" charset="-122"/>
              </a:rPr>
              <a:t>在实际使用环境中，以真实用户的需求、偏好和习惯为导向，对产品的设计进行不断优化</a:t>
            </a:r>
            <a:r>
              <a:rPr lang="zh-CN" altLang="en-US" sz="1050" dirty="0">
                <a:latin typeface="微软雅黑" panose="020B0503020204020204" pitchFamily="34" charset="-122"/>
                <a:ea typeface="微软雅黑" panose="020B0503020204020204" pitchFamily="34" charset="-122"/>
              </a:rPr>
              <a:t>。</a:t>
            </a:r>
          </a:p>
        </p:txBody>
      </p:sp>
      <p:cxnSp>
        <p:nvCxnSpPr>
          <p:cNvPr id="17" name="直接连接符 8">
            <a:extLst>
              <a:ext uri="{FF2B5EF4-FFF2-40B4-BE49-F238E27FC236}">
                <a16:creationId xmlns:a16="http://schemas.microsoft.com/office/drawing/2014/main" id="{C932B059-5E65-B34F-B483-42F573BD4E0A}"/>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8" name="标题 3">
            <a:extLst>
              <a:ext uri="{FF2B5EF4-FFF2-40B4-BE49-F238E27FC236}">
                <a16:creationId xmlns:a16="http://schemas.microsoft.com/office/drawing/2014/main" id="{D6EE6C06-DC21-8546-91E8-C94D1DCD184B}"/>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9" name="1 Título">
            <a:extLst>
              <a:ext uri="{FF2B5EF4-FFF2-40B4-BE49-F238E27FC236}">
                <a16:creationId xmlns:a16="http://schemas.microsoft.com/office/drawing/2014/main" id="{BBEEE71E-9C8B-E840-AF69-9C14E0938B0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20" name="1 Título">
            <a:extLst>
              <a:ext uri="{FF2B5EF4-FFF2-40B4-BE49-F238E27FC236}">
                <a16:creationId xmlns:a16="http://schemas.microsoft.com/office/drawing/2014/main" id="{70CAA063-E36C-F049-9345-BBEDD2AC7EA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455096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AD93E904-DBA3-4139-96E8-B4BE0EA8474A}"/>
              </a:ext>
            </a:extLst>
          </p:cNvPr>
          <p:cNvSpPr>
            <a:spLocks noGrp="1"/>
          </p:cNvSpPr>
          <p:nvPr>
            <p:ph type="sldNum" sz="quarter" idx="12"/>
          </p:nvPr>
        </p:nvSpPr>
        <p:spPr>
          <a:xfrm>
            <a:off x="6952500" y="5624512"/>
            <a:ext cx="2057400" cy="273844"/>
          </a:xfrm>
        </p:spPr>
        <p:txBody>
          <a:bodyPr/>
          <a:lstStyle/>
          <a:p>
            <a:fld id="{D96DE7E8-BD74-40B2-922D-194240FC5D5C}" type="slidenum">
              <a:rPr lang="zh-CN" altLang="en-US" smtClean="0"/>
              <a:t>38</a:t>
            </a:fld>
            <a:endParaRPr lang="zh-CN" altLang="en-US" dirty="0"/>
          </a:p>
        </p:txBody>
      </p:sp>
      <p:sp>
        <p:nvSpPr>
          <p:cNvPr id="23" name="矩形 22">
            <a:extLst>
              <a:ext uri="{FF2B5EF4-FFF2-40B4-BE49-F238E27FC236}">
                <a16:creationId xmlns:a16="http://schemas.microsoft.com/office/drawing/2014/main" id="{946933A9-41CF-4455-B034-6AF5B455BD7D}"/>
              </a:ext>
            </a:extLst>
          </p:cNvPr>
          <p:cNvSpPr/>
          <p:nvPr/>
        </p:nvSpPr>
        <p:spPr>
          <a:xfrm>
            <a:off x="272223" y="1052736"/>
            <a:ext cx="2288381"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设计的一致性</a:t>
            </a:r>
          </a:p>
        </p:txBody>
      </p:sp>
      <p:sp>
        <p:nvSpPr>
          <p:cNvPr id="3" name="文本框 2">
            <a:extLst>
              <a:ext uri="{FF2B5EF4-FFF2-40B4-BE49-F238E27FC236}">
                <a16:creationId xmlns:a16="http://schemas.microsoft.com/office/drawing/2014/main" id="{5893862D-3072-4021-8E97-6813AFAE2652}"/>
              </a:ext>
            </a:extLst>
          </p:cNvPr>
          <p:cNvSpPr txBox="1"/>
          <p:nvPr/>
        </p:nvSpPr>
        <p:spPr>
          <a:xfrm>
            <a:off x="1968106" y="5066542"/>
            <a:ext cx="1250312" cy="323165"/>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外部一致性</a:t>
            </a:r>
          </a:p>
        </p:txBody>
      </p:sp>
      <p:grpSp>
        <p:nvGrpSpPr>
          <p:cNvPr id="63" name="组合 62">
            <a:extLst>
              <a:ext uri="{FF2B5EF4-FFF2-40B4-BE49-F238E27FC236}">
                <a16:creationId xmlns:a16="http://schemas.microsoft.com/office/drawing/2014/main" id="{B37DD1B2-6D99-48AC-A072-88A856BF5391}"/>
              </a:ext>
            </a:extLst>
          </p:cNvPr>
          <p:cNvGrpSpPr/>
          <p:nvPr/>
        </p:nvGrpSpPr>
        <p:grpSpPr>
          <a:xfrm>
            <a:off x="1158168" y="2338980"/>
            <a:ext cx="2611363" cy="2204852"/>
            <a:chOff x="1193215" y="2003671"/>
            <a:chExt cx="4572182" cy="3860430"/>
          </a:xfrm>
        </p:grpSpPr>
        <p:sp>
          <p:nvSpPr>
            <p:cNvPr id="47" name="圆角矩形 305">
              <a:extLst>
                <a:ext uri="{FF2B5EF4-FFF2-40B4-BE49-F238E27FC236}">
                  <a16:creationId xmlns:a16="http://schemas.microsoft.com/office/drawing/2014/main" id="{2DC81423-A941-49EB-9225-7A167886821B}"/>
                </a:ext>
              </a:extLst>
            </p:cNvPr>
            <p:cNvSpPr/>
            <p:nvPr/>
          </p:nvSpPr>
          <p:spPr>
            <a:xfrm>
              <a:off x="1193215" y="2003671"/>
              <a:ext cx="2046110" cy="3834207"/>
            </a:xfrm>
            <a:prstGeom prst="roundRect">
              <a:avLst>
                <a:gd name="adj" fmla="val 50000"/>
              </a:avLst>
            </a:prstGeom>
            <a:solidFill>
              <a:srgbClr val="018989"/>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51428" tIns="25715" rIns="51428" bIns="25715" rtlCol="0" anchor="ctr"/>
            <a:lstStyle/>
            <a:p>
              <a:pPr algn="ctr"/>
              <a:endParaRPr lang="zh-CN" altLang="en-US" dirty="0">
                <a:solidFill>
                  <a:srgbClr val="FFFFFF"/>
                </a:solidFill>
                <a:latin typeface="印品黑体" panose="00000500000000000000" pitchFamily="2" charset="-122"/>
                <a:ea typeface="印品黑体" panose="00000500000000000000" pitchFamily="2" charset="-122"/>
              </a:endParaRPr>
            </a:p>
          </p:txBody>
        </p:sp>
        <p:sp>
          <p:nvSpPr>
            <p:cNvPr id="48" name="椭圆 47">
              <a:extLst>
                <a:ext uri="{FF2B5EF4-FFF2-40B4-BE49-F238E27FC236}">
                  <a16:creationId xmlns:a16="http://schemas.microsoft.com/office/drawing/2014/main" id="{043847DB-7E7A-41CB-BF9E-2B35DEC41828}"/>
                </a:ext>
              </a:extLst>
            </p:cNvPr>
            <p:cNvSpPr/>
            <p:nvPr/>
          </p:nvSpPr>
          <p:spPr>
            <a:xfrm>
              <a:off x="1606976" y="3902128"/>
              <a:ext cx="1218592" cy="1218592"/>
            </a:xfrm>
            <a:prstGeom prst="ellipse">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印品黑体" panose="00000500000000000000" pitchFamily="2" charset="-122"/>
                <a:ea typeface="印品黑体" panose="00000500000000000000" pitchFamily="2" charset="-122"/>
              </a:endParaRPr>
            </a:p>
          </p:txBody>
        </p:sp>
        <p:sp>
          <p:nvSpPr>
            <p:cNvPr id="51" name="文本框 11">
              <a:extLst>
                <a:ext uri="{FF2B5EF4-FFF2-40B4-BE49-F238E27FC236}">
                  <a16:creationId xmlns:a16="http://schemas.microsoft.com/office/drawing/2014/main" id="{805E1CC9-B4C4-4A9B-B650-5A111685F3DC}"/>
                </a:ext>
              </a:extLst>
            </p:cNvPr>
            <p:cNvSpPr txBox="1"/>
            <p:nvPr/>
          </p:nvSpPr>
          <p:spPr bwMode="auto">
            <a:xfrm>
              <a:off x="1198898" y="2877185"/>
              <a:ext cx="2018533" cy="969984"/>
            </a:xfrm>
            <a:prstGeom prst="rect">
              <a:avLst/>
            </a:prstGeom>
            <a:noFill/>
          </p:spPr>
          <p:txBody>
            <a:bodyPr wrap="square">
              <a:spAutoFit/>
            </a:bodyPr>
            <a:lstStyle/>
            <a:p>
              <a:pPr algn="ctr">
                <a:defRPr/>
              </a:pPr>
              <a:r>
                <a:rPr lang="zh-CN" altLang="en-US" sz="1500" b="1" spc="56" dirty="0">
                  <a:solidFill>
                    <a:schemeClr val="bg1"/>
                  </a:solidFill>
                  <a:latin typeface="微软雅黑" panose="020B0503020204020204" pitchFamily="34" charset="-122"/>
                  <a:ea typeface="微软雅黑" panose="020B0503020204020204" pitchFamily="34" charset="-122"/>
                </a:rPr>
                <a:t>固有的操作模式</a:t>
              </a:r>
            </a:p>
          </p:txBody>
        </p:sp>
        <p:sp>
          <p:nvSpPr>
            <p:cNvPr id="52" name="圆角矩形 315">
              <a:extLst>
                <a:ext uri="{FF2B5EF4-FFF2-40B4-BE49-F238E27FC236}">
                  <a16:creationId xmlns:a16="http://schemas.microsoft.com/office/drawing/2014/main" id="{36698DF2-466F-4DF9-BC20-7C2B722BE209}"/>
                </a:ext>
              </a:extLst>
            </p:cNvPr>
            <p:cNvSpPr/>
            <p:nvPr/>
          </p:nvSpPr>
          <p:spPr>
            <a:xfrm>
              <a:off x="3705894" y="2003671"/>
              <a:ext cx="2046110" cy="3834207"/>
            </a:xfrm>
            <a:prstGeom prst="roundRect">
              <a:avLst>
                <a:gd name="adj" fmla="val 50000"/>
              </a:avLst>
            </a:prstGeom>
            <a:solidFill>
              <a:srgbClr val="F04E3F"/>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51428" tIns="25715" rIns="51428" bIns="25715" rtlCol="0" anchor="ctr"/>
            <a:lstStyle/>
            <a:p>
              <a:pPr algn="ctr"/>
              <a:endParaRPr lang="zh-CN" altLang="en-US" dirty="0">
                <a:solidFill>
                  <a:srgbClr val="FFFFFF"/>
                </a:solidFill>
                <a:latin typeface="印品黑体" panose="00000500000000000000" pitchFamily="2" charset="-122"/>
                <a:ea typeface="印品黑体" panose="00000500000000000000" pitchFamily="2" charset="-122"/>
              </a:endParaRPr>
            </a:p>
          </p:txBody>
        </p:sp>
        <p:sp>
          <p:nvSpPr>
            <p:cNvPr id="53" name="椭圆 52">
              <a:extLst>
                <a:ext uri="{FF2B5EF4-FFF2-40B4-BE49-F238E27FC236}">
                  <a16:creationId xmlns:a16="http://schemas.microsoft.com/office/drawing/2014/main" id="{E5C128AA-EAA1-4EF1-B20A-B3D2B09F82AB}"/>
                </a:ext>
              </a:extLst>
            </p:cNvPr>
            <p:cNvSpPr/>
            <p:nvPr/>
          </p:nvSpPr>
          <p:spPr>
            <a:xfrm>
              <a:off x="4119654" y="2723563"/>
              <a:ext cx="1218592" cy="1218592"/>
            </a:xfrm>
            <a:prstGeom prst="ellipse">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印品黑体" panose="00000500000000000000" pitchFamily="2" charset="-122"/>
                <a:ea typeface="印品黑体" panose="00000500000000000000" pitchFamily="2" charset="-122"/>
              </a:endParaRPr>
            </a:p>
          </p:txBody>
        </p:sp>
        <p:sp>
          <p:nvSpPr>
            <p:cNvPr id="56" name="文本框 30">
              <a:extLst>
                <a:ext uri="{FF2B5EF4-FFF2-40B4-BE49-F238E27FC236}">
                  <a16:creationId xmlns:a16="http://schemas.microsoft.com/office/drawing/2014/main" id="{67EB46E7-6577-4C76-B502-C38410AC0432}"/>
                </a:ext>
              </a:extLst>
            </p:cNvPr>
            <p:cNvSpPr txBox="1"/>
            <p:nvPr/>
          </p:nvSpPr>
          <p:spPr bwMode="auto">
            <a:xfrm>
              <a:off x="3746864" y="4489958"/>
              <a:ext cx="2018533" cy="1374143"/>
            </a:xfrm>
            <a:prstGeom prst="rect">
              <a:avLst/>
            </a:prstGeom>
            <a:noFill/>
          </p:spPr>
          <p:txBody>
            <a:bodyPr wrap="square">
              <a:spAutoFit/>
            </a:bodyPr>
            <a:lstStyle/>
            <a:p>
              <a:pPr algn="ctr">
                <a:defRPr/>
              </a:pPr>
              <a:r>
                <a:rPr lang="zh-CN" altLang="en-US" sz="1500" b="1" spc="56" dirty="0">
                  <a:solidFill>
                    <a:schemeClr val="bg1"/>
                  </a:solidFill>
                  <a:latin typeface="微软雅黑" panose="020B0503020204020204" pitchFamily="34" charset="-122"/>
                  <a:ea typeface="微软雅黑" panose="020B0503020204020204" pitchFamily="34" charset="-122"/>
                </a:rPr>
                <a:t>标准的用户界面元素</a:t>
              </a:r>
            </a:p>
          </p:txBody>
        </p:sp>
        <p:sp>
          <p:nvSpPr>
            <p:cNvPr id="58" name="文本框 37">
              <a:extLst>
                <a:ext uri="{FF2B5EF4-FFF2-40B4-BE49-F238E27FC236}">
                  <a16:creationId xmlns:a16="http://schemas.microsoft.com/office/drawing/2014/main" id="{F5C8CCC0-0B80-48C9-9C0C-EDC2B6518422}"/>
                </a:ext>
              </a:extLst>
            </p:cNvPr>
            <p:cNvSpPr txBox="1"/>
            <p:nvPr/>
          </p:nvSpPr>
          <p:spPr>
            <a:xfrm>
              <a:off x="1547245" y="4257541"/>
              <a:ext cx="1346791" cy="707280"/>
            </a:xfrm>
            <a:prstGeom prst="rect">
              <a:avLst/>
            </a:prstGeom>
            <a:noFill/>
          </p:spPr>
          <p:txBody>
            <a:bodyPr wrap="square" rtlCol="0">
              <a:spAutoFit/>
            </a:bodyPr>
            <a:lstStyle/>
            <a:p>
              <a:pPr algn="ctr"/>
              <a:r>
                <a:rPr lang="en-US" altLang="zh-CN" sz="2025" dirty="0">
                  <a:solidFill>
                    <a:srgbClr val="018989"/>
                  </a:solidFill>
                  <a:latin typeface="微软雅黑" panose="020B0503020204020204" pitchFamily="34" charset="-122"/>
                  <a:ea typeface="微软雅黑" panose="020B0503020204020204" pitchFamily="34" charset="-122"/>
                </a:rPr>
                <a:t>01</a:t>
              </a:r>
              <a:endParaRPr lang="zh-CN" altLang="en-US" sz="2025" dirty="0">
                <a:solidFill>
                  <a:srgbClr val="018989"/>
                </a:solidFill>
                <a:latin typeface="微软雅黑" panose="020B0503020204020204" pitchFamily="34" charset="-122"/>
                <a:ea typeface="微软雅黑" panose="020B0503020204020204" pitchFamily="34" charset="-122"/>
              </a:endParaRPr>
            </a:p>
          </p:txBody>
        </p:sp>
        <p:sp>
          <p:nvSpPr>
            <p:cNvPr id="61" name="文本框 41">
              <a:extLst>
                <a:ext uri="{FF2B5EF4-FFF2-40B4-BE49-F238E27FC236}">
                  <a16:creationId xmlns:a16="http://schemas.microsoft.com/office/drawing/2014/main" id="{B74AE6CD-6BC5-49E8-803A-56C62BDA6503}"/>
                </a:ext>
              </a:extLst>
            </p:cNvPr>
            <p:cNvSpPr txBox="1"/>
            <p:nvPr/>
          </p:nvSpPr>
          <p:spPr>
            <a:xfrm>
              <a:off x="4058864" y="3066763"/>
              <a:ext cx="1346791" cy="707280"/>
            </a:xfrm>
            <a:prstGeom prst="rect">
              <a:avLst/>
            </a:prstGeom>
            <a:noFill/>
          </p:spPr>
          <p:txBody>
            <a:bodyPr wrap="square" rtlCol="0">
              <a:spAutoFit/>
            </a:bodyPr>
            <a:lstStyle/>
            <a:p>
              <a:pPr algn="ctr"/>
              <a:r>
                <a:rPr lang="en-US" altLang="zh-CN" sz="2025" dirty="0">
                  <a:solidFill>
                    <a:srgbClr val="F04E3F"/>
                  </a:solidFill>
                  <a:latin typeface="微软雅黑" panose="020B0503020204020204" pitchFamily="34" charset="-122"/>
                  <a:ea typeface="微软雅黑" panose="020B0503020204020204" pitchFamily="34" charset="-122"/>
                </a:rPr>
                <a:t>02</a:t>
              </a:r>
              <a:endParaRPr lang="zh-CN" altLang="en-US" sz="2025" dirty="0">
                <a:solidFill>
                  <a:srgbClr val="F04E3F"/>
                </a:solidFill>
                <a:latin typeface="微软雅黑" panose="020B0503020204020204" pitchFamily="34" charset="-122"/>
                <a:ea typeface="微软雅黑" panose="020B0503020204020204" pitchFamily="34" charset="-122"/>
              </a:endParaRPr>
            </a:p>
          </p:txBody>
        </p:sp>
      </p:grpSp>
      <p:sp>
        <p:nvSpPr>
          <p:cNvPr id="64" name="文本框 63">
            <a:extLst>
              <a:ext uri="{FF2B5EF4-FFF2-40B4-BE49-F238E27FC236}">
                <a16:creationId xmlns:a16="http://schemas.microsoft.com/office/drawing/2014/main" id="{7E4D5566-4F7D-4164-B62D-F628A04A0E3E}"/>
              </a:ext>
            </a:extLst>
          </p:cNvPr>
          <p:cNvSpPr txBox="1"/>
          <p:nvPr/>
        </p:nvSpPr>
        <p:spPr>
          <a:xfrm>
            <a:off x="5508104" y="5124092"/>
            <a:ext cx="1250312" cy="323165"/>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内部一致性</a:t>
            </a:r>
          </a:p>
        </p:txBody>
      </p:sp>
      <p:grpSp>
        <p:nvGrpSpPr>
          <p:cNvPr id="4" name="Group 3">
            <a:extLst>
              <a:ext uri="{FF2B5EF4-FFF2-40B4-BE49-F238E27FC236}">
                <a16:creationId xmlns:a16="http://schemas.microsoft.com/office/drawing/2014/main" id="{11A095C6-59CE-5D48-AA88-8BCC889EF559}"/>
              </a:ext>
            </a:extLst>
          </p:cNvPr>
          <p:cNvGrpSpPr/>
          <p:nvPr/>
        </p:nvGrpSpPr>
        <p:grpSpPr>
          <a:xfrm>
            <a:off x="4850380" y="1704418"/>
            <a:ext cx="3284221" cy="3339766"/>
            <a:chOff x="5310390" y="1700808"/>
            <a:chExt cx="3284221" cy="3339766"/>
          </a:xfrm>
        </p:grpSpPr>
        <p:sp>
          <p:nvSpPr>
            <p:cNvPr id="9" name="Freeform 5">
              <a:extLst>
                <a:ext uri="{FF2B5EF4-FFF2-40B4-BE49-F238E27FC236}">
                  <a16:creationId xmlns:a16="http://schemas.microsoft.com/office/drawing/2014/main" id="{4F1D4839-D7FF-4C2C-96B7-54697DD1A897}"/>
                </a:ext>
              </a:extLst>
            </p:cNvPr>
            <p:cNvSpPr/>
            <p:nvPr/>
          </p:nvSpPr>
          <p:spPr bwMode="auto">
            <a:xfrm>
              <a:off x="5458115" y="1700808"/>
              <a:ext cx="1713610" cy="1609611"/>
            </a:xfrm>
            <a:custGeom>
              <a:avLst/>
              <a:gdLst>
                <a:gd name="T0" fmla="*/ 15432 w 18327"/>
                <a:gd name="T1" fmla="*/ 6519 h 17195"/>
                <a:gd name="T2" fmla="*/ 18327 w 18327"/>
                <a:gd name="T3" fmla="*/ 3328 h 17195"/>
                <a:gd name="T4" fmla="*/ 15321 w 18327"/>
                <a:gd name="T5" fmla="*/ 0 h 17195"/>
                <a:gd name="T6" fmla="*/ 15321 w 18327"/>
                <a:gd name="T7" fmla="*/ 1292 h 17195"/>
                <a:gd name="T8" fmla="*/ 0 w 18327"/>
                <a:gd name="T9" fmla="*/ 16795 h 17195"/>
                <a:gd name="T10" fmla="*/ 1746 w 18327"/>
                <a:gd name="T11" fmla="*/ 15219 h 17195"/>
                <a:gd name="T12" fmla="*/ 1766 w 18327"/>
                <a:gd name="T13" fmla="*/ 15236 h 17195"/>
                <a:gd name="T14" fmla="*/ 1746 w 18327"/>
                <a:gd name="T15" fmla="*/ 15219 h 17195"/>
                <a:gd name="T16" fmla="*/ 2984 w 18327"/>
                <a:gd name="T17" fmla="*/ 16341 h 17195"/>
                <a:gd name="T18" fmla="*/ 3924 w 18327"/>
                <a:gd name="T19" fmla="*/ 17195 h 17195"/>
                <a:gd name="T20" fmla="*/ 15432 w 18327"/>
                <a:gd name="T21" fmla="*/ 5512 h 17195"/>
                <a:gd name="T22" fmla="*/ 15458 w 18327"/>
                <a:gd name="T23" fmla="*/ 5515 h 17195"/>
                <a:gd name="T24" fmla="*/ 15432 w 18327"/>
                <a:gd name="T25" fmla="*/ 6519 h 17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27" h="17195">
                  <a:moveTo>
                    <a:pt x="15432" y="6519"/>
                  </a:moveTo>
                  <a:lnTo>
                    <a:pt x="18327" y="3328"/>
                  </a:lnTo>
                  <a:lnTo>
                    <a:pt x="15321" y="0"/>
                  </a:lnTo>
                  <a:lnTo>
                    <a:pt x="15321" y="1292"/>
                  </a:lnTo>
                  <a:cubicBezTo>
                    <a:pt x="15321" y="1292"/>
                    <a:pt x="559" y="2331"/>
                    <a:pt x="0" y="16795"/>
                  </a:cubicBezTo>
                  <a:lnTo>
                    <a:pt x="1746" y="15219"/>
                  </a:lnTo>
                  <a:lnTo>
                    <a:pt x="1766" y="15236"/>
                  </a:lnTo>
                  <a:lnTo>
                    <a:pt x="1746" y="15219"/>
                  </a:lnTo>
                  <a:lnTo>
                    <a:pt x="2984" y="16341"/>
                  </a:lnTo>
                  <a:lnTo>
                    <a:pt x="3924" y="17195"/>
                  </a:lnTo>
                  <a:cubicBezTo>
                    <a:pt x="4114" y="10886"/>
                    <a:pt x="9147" y="5794"/>
                    <a:pt x="15432" y="5512"/>
                  </a:cubicBezTo>
                  <a:cubicBezTo>
                    <a:pt x="15449" y="5511"/>
                    <a:pt x="15458" y="5510"/>
                    <a:pt x="15458" y="5515"/>
                  </a:cubicBezTo>
                  <a:lnTo>
                    <a:pt x="15432" y="651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10" name="Oval 6">
              <a:extLst>
                <a:ext uri="{FF2B5EF4-FFF2-40B4-BE49-F238E27FC236}">
                  <a16:creationId xmlns:a16="http://schemas.microsoft.com/office/drawing/2014/main" id="{C9F2E3D5-6CDA-470D-AD10-1915854BA1CA}"/>
                </a:ext>
              </a:extLst>
            </p:cNvPr>
            <p:cNvSpPr>
              <a:spLocks noChangeArrowheads="1"/>
            </p:cNvSpPr>
            <p:nvPr/>
          </p:nvSpPr>
          <p:spPr bwMode="auto">
            <a:xfrm>
              <a:off x="5824472" y="2216073"/>
              <a:ext cx="2256056" cy="22572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11" name="Freeform 7">
              <a:extLst>
                <a:ext uri="{FF2B5EF4-FFF2-40B4-BE49-F238E27FC236}">
                  <a16:creationId xmlns:a16="http://schemas.microsoft.com/office/drawing/2014/main" id="{C2C5D5B1-C3F9-4F03-9380-20F2C602CFF6}"/>
                </a:ext>
              </a:extLst>
            </p:cNvPr>
            <p:cNvSpPr/>
            <p:nvPr/>
          </p:nvSpPr>
          <p:spPr bwMode="auto">
            <a:xfrm>
              <a:off x="6973182" y="3616505"/>
              <a:ext cx="774079" cy="856805"/>
            </a:xfrm>
            <a:custGeom>
              <a:avLst/>
              <a:gdLst>
                <a:gd name="T0" fmla="*/ 0 w 8281"/>
                <a:gd name="T1" fmla="*/ 1138 h 9155"/>
                <a:gd name="T2" fmla="*/ 0 w 8281"/>
                <a:gd name="T3" fmla="*/ 9155 h 9155"/>
                <a:gd name="T4" fmla="*/ 8281 w 8281"/>
                <a:gd name="T5" fmla="*/ 5654 h 9155"/>
                <a:gd name="T6" fmla="*/ 2687 w 8281"/>
                <a:gd name="T7" fmla="*/ 0 h 9155"/>
                <a:gd name="T8" fmla="*/ 0 w 8281"/>
                <a:gd name="T9" fmla="*/ 1138 h 9155"/>
              </a:gdLst>
              <a:ahLst/>
              <a:cxnLst>
                <a:cxn ang="0">
                  <a:pos x="T0" y="T1"/>
                </a:cxn>
                <a:cxn ang="0">
                  <a:pos x="T2" y="T3"/>
                </a:cxn>
                <a:cxn ang="0">
                  <a:pos x="T4" y="T5"/>
                </a:cxn>
                <a:cxn ang="0">
                  <a:pos x="T6" y="T7"/>
                </a:cxn>
                <a:cxn ang="0">
                  <a:pos x="T8" y="T9"/>
                </a:cxn>
              </a:cxnLst>
              <a:rect l="0" t="0" r="r" b="b"/>
              <a:pathLst>
                <a:path w="8281" h="9155">
                  <a:moveTo>
                    <a:pt x="0" y="1138"/>
                  </a:moveTo>
                  <a:lnTo>
                    <a:pt x="0" y="9155"/>
                  </a:lnTo>
                  <a:cubicBezTo>
                    <a:pt x="3108" y="9052"/>
                    <a:pt x="5904" y="8001"/>
                    <a:pt x="8281" y="5654"/>
                  </a:cubicBezTo>
                  <a:lnTo>
                    <a:pt x="2687" y="0"/>
                  </a:lnTo>
                  <a:cubicBezTo>
                    <a:pt x="1985" y="661"/>
                    <a:pt x="1043" y="1085"/>
                    <a:pt x="0" y="1138"/>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12" name="Freeform 8">
              <a:extLst>
                <a:ext uri="{FF2B5EF4-FFF2-40B4-BE49-F238E27FC236}">
                  <a16:creationId xmlns:a16="http://schemas.microsoft.com/office/drawing/2014/main" id="{0FEEC8D6-F8AE-4418-A5F6-497982928A2F}"/>
                </a:ext>
              </a:extLst>
            </p:cNvPr>
            <p:cNvSpPr/>
            <p:nvPr/>
          </p:nvSpPr>
          <p:spPr bwMode="auto">
            <a:xfrm>
              <a:off x="7239086" y="3344692"/>
              <a:ext cx="841442" cy="783533"/>
            </a:xfrm>
            <a:custGeom>
              <a:avLst/>
              <a:gdLst>
                <a:gd name="T0" fmla="*/ 0 w 9001"/>
                <a:gd name="T1" fmla="*/ 2754 h 8375"/>
                <a:gd name="T2" fmla="*/ 5621 w 9001"/>
                <a:gd name="T3" fmla="*/ 8375 h 8375"/>
                <a:gd name="T4" fmla="*/ 9001 w 9001"/>
                <a:gd name="T5" fmla="*/ 43 h 8375"/>
                <a:gd name="T6" fmla="*/ 1113 w 9001"/>
                <a:gd name="T7" fmla="*/ 0 h 8375"/>
                <a:gd name="T8" fmla="*/ 1113 w 9001"/>
                <a:gd name="T9" fmla="*/ 3 h 8375"/>
                <a:gd name="T10" fmla="*/ 0 w 9001"/>
                <a:gd name="T11" fmla="*/ 2754 h 8375"/>
              </a:gdLst>
              <a:ahLst/>
              <a:cxnLst>
                <a:cxn ang="0">
                  <a:pos x="T0" y="T1"/>
                </a:cxn>
                <a:cxn ang="0">
                  <a:pos x="T2" y="T3"/>
                </a:cxn>
                <a:cxn ang="0">
                  <a:pos x="T4" y="T5"/>
                </a:cxn>
                <a:cxn ang="0">
                  <a:pos x="T6" y="T7"/>
                </a:cxn>
                <a:cxn ang="0">
                  <a:pos x="T8" y="T9"/>
                </a:cxn>
                <a:cxn ang="0">
                  <a:pos x="T10" y="T11"/>
                </a:cxn>
              </a:cxnLst>
              <a:rect l="0" t="0" r="r" b="b"/>
              <a:pathLst>
                <a:path w="9001" h="8375">
                  <a:moveTo>
                    <a:pt x="0" y="2754"/>
                  </a:moveTo>
                  <a:lnTo>
                    <a:pt x="5621" y="8375"/>
                  </a:lnTo>
                  <a:cubicBezTo>
                    <a:pt x="7746" y="6104"/>
                    <a:pt x="8980" y="3383"/>
                    <a:pt x="9001" y="43"/>
                  </a:cubicBezTo>
                  <a:lnTo>
                    <a:pt x="1113" y="0"/>
                  </a:lnTo>
                  <a:lnTo>
                    <a:pt x="1113" y="3"/>
                  </a:lnTo>
                  <a:cubicBezTo>
                    <a:pt x="1113" y="1065"/>
                    <a:pt x="690" y="2032"/>
                    <a:pt x="0" y="275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dirty="0">
                <a:latin typeface="汉仪雅酷黑 75W" panose="020B0804020202020204" charset="-122"/>
                <a:ea typeface="汉仪雅酷黑 75W" panose="020B0804020202020204" charset="-122"/>
              </a:endParaRPr>
            </a:p>
          </p:txBody>
        </p:sp>
        <p:sp>
          <p:nvSpPr>
            <p:cNvPr id="13" name="Freeform 9">
              <a:extLst>
                <a:ext uri="{FF2B5EF4-FFF2-40B4-BE49-F238E27FC236}">
                  <a16:creationId xmlns:a16="http://schemas.microsoft.com/office/drawing/2014/main" id="{27C4F4A0-0758-45E6-A43A-761989879238}"/>
                </a:ext>
              </a:extLst>
            </p:cNvPr>
            <p:cNvSpPr/>
            <p:nvPr/>
          </p:nvSpPr>
          <p:spPr bwMode="auto">
            <a:xfrm>
              <a:off x="7223724" y="2549340"/>
              <a:ext cx="855623" cy="774079"/>
            </a:xfrm>
            <a:custGeom>
              <a:avLst/>
              <a:gdLst>
                <a:gd name="T0" fmla="*/ 1264 w 9155"/>
                <a:gd name="T1" fmla="*/ 8281 h 8281"/>
                <a:gd name="T2" fmla="*/ 9155 w 9155"/>
                <a:gd name="T3" fmla="*/ 8281 h 8281"/>
                <a:gd name="T4" fmla="*/ 5654 w 9155"/>
                <a:gd name="T5" fmla="*/ 0 h 8281"/>
                <a:gd name="T6" fmla="*/ 0 w 9155"/>
                <a:gd name="T7" fmla="*/ 5593 h 8281"/>
                <a:gd name="T8" fmla="*/ 1264 w 9155"/>
                <a:gd name="T9" fmla="*/ 8281 h 8281"/>
              </a:gdLst>
              <a:ahLst/>
              <a:cxnLst>
                <a:cxn ang="0">
                  <a:pos x="T0" y="T1"/>
                </a:cxn>
                <a:cxn ang="0">
                  <a:pos x="T2" y="T3"/>
                </a:cxn>
                <a:cxn ang="0">
                  <a:pos x="T4" y="T5"/>
                </a:cxn>
                <a:cxn ang="0">
                  <a:pos x="T6" y="T7"/>
                </a:cxn>
                <a:cxn ang="0">
                  <a:pos x="T8" y="T9"/>
                </a:cxn>
              </a:cxnLst>
              <a:rect l="0" t="0" r="r" b="b"/>
              <a:pathLst>
                <a:path w="9155" h="8281">
                  <a:moveTo>
                    <a:pt x="1264" y="8281"/>
                  </a:moveTo>
                  <a:lnTo>
                    <a:pt x="9155" y="8281"/>
                  </a:lnTo>
                  <a:cubicBezTo>
                    <a:pt x="9052" y="5172"/>
                    <a:pt x="8001" y="2376"/>
                    <a:pt x="5654" y="0"/>
                  </a:cubicBezTo>
                  <a:lnTo>
                    <a:pt x="0" y="5593"/>
                  </a:lnTo>
                  <a:cubicBezTo>
                    <a:pt x="732" y="6281"/>
                    <a:pt x="1206" y="7228"/>
                    <a:pt x="1264" y="8281"/>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14" name="Freeform 10">
              <a:extLst>
                <a:ext uri="{FF2B5EF4-FFF2-40B4-BE49-F238E27FC236}">
                  <a16:creationId xmlns:a16="http://schemas.microsoft.com/office/drawing/2014/main" id="{C1DC76C4-72C1-43C6-8EC7-D70D8A623104}"/>
                </a:ext>
              </a:extLst>
            </p:cNvPr>
            <p:cNvSpPr/>
            <p:nvPr/>
          </p:nvSpPr>
          <p:spPr bwMode="auto">
            <a:xfrm>
              <a:off x="6951910" y="2216073"/>
              <a:ext cx="783533" cy="842624"/>
            </a:xfrm>
            <a:custGeom>
              <a:avLst/>
              <a:gdLst>
                <a:gd name="T0" fmla="*/ 2744 w 8375"/>
                <a:gd name="T1" fmla="*/ 9010 h 9010"/>
                <a:gd name="T2" fmla="*/ 8375 w 8375"/>
                <a:gd name="T3" fmla="*/ 3379 h 9010"/>
                <a:gd name="T4" fmla="*/ 43 w 8375"/>
                <a:gd name="T5" fmla="*/ 0 h 9010"/>
                <a:gd name="T6" fmla="*/ 0 w 8375"/>
                <a:gd name="T7" fmla="*/ 8015 h 9010"/>
                <a:gd name="T8" fmla="*/ 3 w 8375"/>
                <a:gd name="T9" fmla="*/ 8015 h 9010"/>
                <a:gd name="T10" fmla="*/ 2744 w 8375"/>
                <a:gd name="T11" fmla="*/ 9010 h 9010"/>
              </a:gdLst>
              <a:ahLst/>
              <a:cxnLst>
                <a:cxn ang="0">
                  <a:pos x="T0" y="T1"/>
                </a:cxn>
                <a:cxn ang="0">
                  <a:pos x="T2" y="T3"/>
                </a:cxn>
                <a:cxn ang="0">
                  <a:pos x="T4" y="T5"/>
                </a:cxn>
                <a:cxn ang="0">
                  <a:pos x="T6" y="T7"/>
                </a:cxn>
                <a:cxn ang="0">
                  <a:pos x="T8" y="T9"/>
                </a:cxn>
                <a:cxn ang="0">
                  <a:pos x="T10" y="T11"/>
                </a:cxn>
              </a:cxnLst>
              <a:rect l="0" t="0" r="r" b="b"/>
              <a:pathLst>
                <a:path w="8375" h="9010">
                  <a:moveTo>
                    <a:pt x="2744" y="9010"/>
                  </a:moveTo>
                  <a:lnTo>
                    <a:pt x="8375" y="3379"/>
                  </a:lnTo>
                  <a:cubicBezTo>
                    <a:pt x="6104" y="1254"/>
                    <a:pt x="3383" y="21"/>
                    <a:pt x="43" y="0"/>
                  </a:cubicBezTo>
                  <a:lnTo>
                    <a:pt x="0" y="8015"/>
                  </a:lnTo>
                  <a:lnTo>
                    <a:pt x="3" y="8015"/>
                  </a:lnTo>
                  <a:cubicBezTo>
                    <a:pt x="1052" y="8015"/>
                    <a:pt x="2011" y="8390"/>
                    <a:pt x="2744" y="901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dirty="0">
                <a:latin typeface="汉仪雅酷黑 75W" panose="020B0804020202020204" charset="-122"/>
                <a:ea typeface="汉仪雅酷黑 75W" panose="020B0804020202020204" charset="-122"/>
              </a:endParaRPr>
            </a:p>
          </p:txBody>
        </p:sp>
        <p:sp>
          <p:nvSpPr>
            <p:cNvPr id="15" name="Freeform 11">
              <a:extLst>
                <a:ext uri="{FF2B5EF4-FFF2-40B4-BE49-F238E27FC236}">
                  <a16:creationId xmlns:a16="http://schemas.microsoft.com/office/drawing/2014/main" id="{F64E3F42-5045-4319-A5B2-6F2C1681408B}"/>
                </a:ext>
              </a:extLst>
            </p:cNvPr>
            <p:cNvSpPr/>
            <p:nvPr/>
          </p:nvSpPr>
          <p:spPr bwMode="auto">
            <a:xfrm>
              <a:off x="6157740" y="2216073"/>
              <a:ext cx="774079" cy="856805"/>
            </a:xfrm>
            <a:custGeom>
              <a:avLst/>
              <a:gdLst>
                <a:gd name="T0" fmla="*/ 8281 w 8281"/>
                <a:gd name="T1" fmla="*/ 8017 h 9156"/>
                <a:gd name="T2" fmla="*/ 8281 w 8281"/>
                <a:gd name="T3" fmla="*/ 0 h 9156"/>
                <a:gd name="T4" fmla="*/ 0 w 8281"/>
                <a:gd name="T5" fmla="*/ 3502 h 9156"/>
                <a:gd name="T6" fmla="*/ 5593 w 8281"/>
                <a:gd name="T7" fmla="*/ 9156 h 9156"/>
                <a:gd name="T8" fmla="*/ 8281 w 8281"/>
                <a:gd name="T9" fmla="*/ 8017 h 9156"/>
              </a:gdLst>
              <a:ahLst/>
              <a:cxnLst>
                <a:cxn ang="0">
                  <a:pos x="T0" y="T1"/>
                </a:cxn>
                <a:cxn ang="0">
                  <a:pos x="T2" y="T3"/>
                </a:cxn>
                <a:cxn ang="0">
                  <a:pos x="T4" y="T5"/>
                </a:cxn>
                <a:cxn ang="0">
                  <a:pos x="T6" y="T7"/>
                </a:cxn>
                <a:cxn ang="0">
                  <a:pos x="T8" y="T9"/>
                </a:cxn>
              </a:cxnLst>
              <a:rect l="0" t="0" r="r" b="b"/>
              <a:pathLst>
                <a:path w="8281" h="9156">
                  <a:moveTo>
                    <a:pt x="8281" y="8017"/>
                  </a:moveTo>
                  <a:lnTo>
                    <a:pt x="8281" y="0"/>
                  </a:lnTo>
                  <a:cubicBezTo>
                    <a:pt x="5172" y="103"/>
                    <a:pt x="2376" y="1155"/>
                    <a:pt x="0" y="3502"/>
                  </a:cubicBezTo>
                  <a:lnTo>
                    <a:pt x="5593" y="9156"/>
                  </a:lnTo>
                  <a:cubicBezTo>
                    <a:pt x="6296" y="8494"/>
                    <a:pt x="7237" y="8070"/>
                    <a:pt x="8281" y="801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16" name="Freeform 12">
              <a:extLst>
                <a:ext uri="{FF2B5EF4-FFF2-40B4-BE49-F238E27FC236}">
                  <a16:creationId xmlns:a16="http://schemas.microsoft.com/office/drawing/2014/main" id="{86648BFF-0A0D-4524-92E9-12935838231B}"/>
                </a:ext>
              </a:extLst>
            </p:cNvPr>
            <p:cNvSpPr/>
            <p:nvPr/>
          </p:nvSpPr>
          <p:spPr bwMode="auto">
            <a:xfrm>
              <a:off x="5824472" y="2561159"/>
              <a:ext cx="841442" cy="783533"/>
            </a:xfrm>
            <a:custGeom>
              <a:avLst/>
              <a:gdLst>
                <a:gd name="T0" fmla="*/ 9000 w 9000"/>
                <a:gd name="T1" fmla="*/ 5621 h 8374"/>
                <a:gd name="T2" fmla="*/ 3379 w 9000"/>
                <a:gd name="T3" fmla="*/ 0 h 8374"/>
                <a:gd name="T4" fmla="*/ 0 w 9000"/>
                <a:gd name="T5" fmla="*/ 8331 h 8374"/>
                <a:gd name="T6" fmla="*/ 7888 w 9000"/>
                <a:gd name="T7" fmla="*/ 8374 h 8374"/>
                <a:gd name="T8" fmla="*/ 7888 w 9000"/>
                <a:gd name="T9" fmla="*/ 8372 h 8374"/>
                <a:gd name="T10" fmla="*/ 9000 w 9000"/>
                <a:gd name="T11" fmla="*/ 5621 h 8374"/>
              </a:gdLst>
              <a:ahLst/>
              <a:cxnLst>
                <a:cxn ang="0">
                  <a:pos x="T0" y="T1"/>
                </a:cxn>
                <a:cxn ang="0">
                  <a:pos x="T2" y="T3"/>
                </a:cxn>
                <a:cxn ang="0">
                  <a:pos x="T4" y="T5"/>
                </a:cxn>
                <a:cxn ang="0">
                  <a:pos x="T6" y="T7"/>
                </a:cxn>
                <a:cxn ang="0">
                  <a:pos x="T8" y="T9"/>
                </a:cxn>
                <a:cxn ang="0">
                  <a:pos x="T10" y="T11"/>
                </a:cxn>
              </a:cxnLst>
              <a:rect l="0" t="0" r="r" b="b"/>
              <a:pathLst>
                <a:path w="9000" h="8374">
                  <a:moveTo>
                    <a:pt x="9000" y="5621"/>
                  </a:moveTo>
                  <a:lnTo>
                    <a:pt x="3379" y="0"/>
                  </a:lnTo>
                  <a:cubicBezTo>
                    <a:pt x="1254" y="2271"/>
                    <a:pt x="21" y="4992"/>
                    <a:pt x="0" y="8331"/>
                  </a:cubicBezTo>
                  <a:lnTo>
                    <a:pt x="7888" y="8374"/>
                  </a:lnTo>
                  <a:lnTo>
                    <a:pt x="7888" y="8372"/>
                  </a:lnTo>
                  <a:cubicBezTo>
                    <a:pt x="7888" y="7310"/>
                    <a:pt x="8310" y="6343"/>
                    <a:pt x="9000" y="562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dirty="0">
                <a:latin typeface="汉仪雅酷黑 75W" panose="020B0804020202020204" charset="-122"/>
                <a:ea typeface="汉仪雅酷黑 75W" panose="020B0804020202020204" charset="-122"/>
              </a:endParaRPr>
            </a:p>
          </p:txBody>
        </p:sp>
        <p:sp>
          <p:nvSpPr>
            <p:cNvPr id="17" name="Freeform 13">
              <a:extLst>
                <a:ext uri="{FF2B5EF4-FFF2-40B4-BE49-F238E27FC236}">
                  <a16:creationId xmlns:a16="http://schemas.microsoft.com/office/drawing/2014/main" id="{C56611E2-2993-4F0C-A3E5-FB32C470BEAA}"/>
                </a:ext>
              </a:extLst>
            </p:cNvPr>
            <p:cNvSpPr/>
            <p:nvPr/>
          </p:nvSpPr>
          <p:spPr bwMode="auto">
            <a:xfrm>
              <a:off x="5824472" y="3364782"/>
              <a:ext cx="856805" cy="775261"/>
            </a:xfrm>
            <a:custGeom>
              <a:avLst/>
              <a:gdLst>
                <a:gd name="T0" fmla="*/ 7891 w 9156"/>
                <a:gd name="T1" fmla="*/ 0 h 8281"/>
                <a:gd name="T2" fmla="*/ 0 w 9156"/>
                <a:gd name="T3" fmla="*/ 0 h 8281"/>
                <a:gd name="T4" fmla="*/ 3502 w 9156"/>
                <a:gd name="T5" fmla="*/ 8281 h 8281"/>
                <a:gd name="T6" fmla="*/ 9156 w 9156"/>
                <a:gd name="T7" fmla="*/ 2687 h 8281"/>
                <a:gd name="T8" fmla="*/ 7891 w 9156"/>
                <a:gd name="T9" fmla="*/ 0 h 8281"/>
              </a:gdLst>
              <a:ahLst/>
              <a:cxnLst>
                <a:cxn ang="0">
                  <a:pos x="T0" y="T1"/>
                </a:cxn>
                <a:cxn ang="0">
                  <a:pos x="T2" y="T3"/>
                </a:cxn>
                <a:cxn ang="0">
                  <a:pos x="T4" y="T5"/>
                </a:cxn>
                <a:cxn ang="0">
                  <a:pos x="T6" y="T7"/>
                </a:cxn>
                <a:cxn ang="0">
                  <a:pos x="T8" y="T9"/>
                </a:cxn>
              </a:cxnLst>
              <a:rect l="0" t="0" r="r" b="b"/>
              <a:pathLst>
                <a:path w="9156" h="8281">
                  <a:moveTo>
                    <a:pt x="7891" y="0"/>
                  </a:moveTo>
                  <a:lnTo>
                    <a:pt x="0" y="0"/>
                  </a:lnTo>
                  <a:cubicBezTo>
                    <a:pt x="103" y="3108"/>
                    <a:pt x="1155" y="5904"/>
                    <a:pt x="3502" y="8281"/>
                  </a:cubicBezTo>
                  <a:lnTo>
                    <a:pt x="9156" y="2687"/>
                  </a:lnTo>
                  <a:cubicBezTo>
                    <a:pt x="8423" y="1999"/>
                    <a:pt x="7950" y="1053"/>
                    <a:pt x="7891"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dirty="0">
                <a:latin typeface="汉仪雅酷黑 75W" panose="020B0804020202020204" charset="-122"/>
                <a:ea typeface="汉仪雅酷黑 75W" panose="020B0804020202020204" charset="-122"/>
              </a:endParaRPr>
            </a:p>
          </p:txBody>
        </p:sp>
        <p:sp>
          <p:nvSpPr>
            <p:cNvPr id="18" name="Freeform 14">
              <a:extLst>
                <a:ext uri="{FF2B5EF4-FFF2-40B4-BE49-F238E27FC236}">
                  <a16:creationId xmlns:a16="http://schemas.microsoft.com/office/drawing/2014/main" id="{2DE94EF8-E517-44AC-83AD-06523A217DE5}"/>
                </a:ext>
              </a:extLst>
            </p:cNvPr>
            <p:cNvSpPr/>
            <p:nvPr/>
          </p:nvSpPr>
          <p:spPr bwMode="auto">
            <a:xfrm>
              <a:off x="6169558" y="3630687"/>
              <a:ext cx="783533" cy="842624"/>
            </a:xfrm>
            <a:custGeom>
              <a:avLst/>
              <a:gdLst>
                <a:gd name="T0" fmla="*/ 5630 w 8375"/>
                <a:gd name="T1" fmla="*/ 0 h 9010"/>
                <a:gd name="T2" fmla="*/ 0 w 8375"/>
                <a:gd name="T3" fmla="*/ 5630 h 9010"/>
                <a:gd name="T4" fmla="*/ 8331 w 8375"/>
                <a:gd name="T5" fmla="*/ 9010 h 9010"/>
                <a:gd name="T6" fmla="*/ 8375 w 8375"/>
                <a:gd name="T7" fmla="*/ 995 h 9010"/>
                <a:gd name="T8" fmla="*/ 8372 w 8375"/>
                <a:gd name="T9" fmla="*/ 995 h 9010"/>
                <a:gd name="T10" fmla="*/ 5630 w 8375"/>
                <a:gd name="T11" fmla="*/ 0 h 9010"/>
              </a:gdLst>
              <a:ahLst/>
              <a:cxnLst>
                <a:cxn ang="0">
                  <a:pos x="T0" y="T1"/>
                </a:cxn>
                <a:cxn ang="0">
                  <a:pos x="T2" y="T3"/>
                </a:cxn>
                <a:cxn ang="0">
                  <a:pos x="T4" y="T5"/>
                </a:cxn>
                <a:cxn ang="0">
                  <a:pos x="T6" y="T7"/>
                </a:cxn>
                <a:cxn ang="0">
                  <a:pos x="T8" y="T9"/>
                </a:cxn>
                <a:cxn ang="0">
                  <a:pos x="T10" y="T11"/>
                </a:cxn>
              </a:cxnLst>
              <a:rect l="0" t="0" r="r" b="b"/>
              <a:pathLst>
                <a:path w="8375" h="9010">
                  <a:moveTo>
                    <a:pt x="5630" y="0"/>
                  </a:moveTo>
                  <a:lnTo>
                    <a:pt x="0" y="5630"/>
                  </a:lnTo>
                  <a:cubicBezTo>
                    <a:pt x="2271" y="7755"/>
                    <a:pt x="4992" y="8989"/>
                    <a:pt x="8331" y="9010"/>
                  </a:cubicBezTo>
                  <a:lnTo>
                    <a:pt x="8375" y="995"/>
                  </a:lnTo>
                  <a:lnTo>
                    <a:pt x="8372" y="995"/>
                  </a:lnTo>
                  <a:cubicBezTo>
                    <a:pt x="7323" y="995"/>
                    <a:pt x="6364" y="620"/>
                    <a:pt x="563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dirty="0">
                <a:latin typeface="汉仪雅酷黑 75W" panose="020B0804020202020204" charset="-122"/>
                <a:ea typeface="汉仪雅酷黑 75W" panose="020B0804020202020204" charset="-122"/>
              </a:endParaRPr>
            </a:p>
          </p:txBody>
        </p:sp>
        <p:sp>
          <p:nvSpPr>
            <p:cNvPr id="19" name="Oval 15">
              <a:extLst>
                <a:ext uri="{FF2B5EF4-FFF2-40B4-BE49-F238E27FC236}">
                  <a16:creationId xmlns:a16="http://schemas.microsoft.com/office/drawing/2014/main" id="{82C2EB90-2B76-49F3-AAF8-5254025F4FF5}"/>
                </a:ext>
              </a:extLst>
            </p:cNvPr>
            <p:cNvSpPr>
              <a:spLocks noChangeArrowheads="1"/>
            </p:cNvSpPr>
            <p:nvPr/>
          </p:nvSpPr>
          <p:spPr bwMode="auto">
            <a:xfrm>
              <a:off x="6590279" y="2996060"/>
              <a:ext cx="724443" cy="700808"/>
            </a:xfrm>
            <a:prstGeom prst="ellipse">
              <a:avLst/>
            </a:prstGeom>
            <a:solidFill>
              <a:srgbClr val="ED6D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29" name="Freeform 24">
              <a:extLst>
                <a:ext uri="{FF2B5EF4-FFF2-40B4-BE49-F238E27FC236}">
                  <a16:creationId xmlns:a16="http://schemas.microsoft.com/office/drawing/2014/main" id="{BDAFCE44-5488-4C4D-95E0-9F94C75E37F9}"/>
                </a:ext>
              </a:extLst>
            </p:cNvPr>
            <p:cNvSpPr/>
            <p:nvPr/>
          </p:nvSpPr>
          <p:spPr bwMode="auto">
            <a:xfrm>
              <a:off x="5310390" y="3124877"/>
              <a:ext cx="1607248" cy="1715973"/>
            </a:xfrm>
            <a:custGeom>
              <a:avLst/>
              <a:gdLst>
                <a:gd name="T0" fmla="*/ 6519 w 17195"/>
                <a:gd name="T1" fmla="*/ 2895 h 18326"/>
                <a:gd name="T2" fmla="*/ 3328 w 17195"/>
                <a:gd name="T3" fmla="*/ 0 h 18326"/>
                <a:gd name="T4" fmla="*/ 0 w 17195"/>
                <a:gd name="T5" fmla="*/ 3005 h 18326"/>
                <a:gd name="T6" fmla="*/ 1292 w 17195"/>
                <a:gd name="T7" fmla="*/ 3005 h 18326"/>
                <a:gd name="T8" fmla="*/ 16795 w 17195"/>
                <a:gd name="T9" fmla="*/ 18326 h 18326"/>
                <a:gd name="T10" fmla="*/ 15295 w 17195"/>
                <a:gd name="T11" fmla="*/ 16665 h 18326"/>
                <a:gd name="T12" fmla="*/ 15236 w 17195"/>
                <a:gd name="T13" fmla="*/ 16561 h 18326"/>
                <a:gd name="T14" fmla="*/ 15219 w 17195"/>
                <a:gd name="T15" fmla="*/ 16580 h 18326"/>
                <a:gd name="T16" fmla="*/ 16341 w 17195"/>
                <a:gd name="T17" fmla="*/ 15343 h 18326"/>
                <a:gd name="T18" fmla="*/ 17195 w 17195"/>
                <a:gd name="T19" fmla="*/ 14402 h 18326"/>
                <a:gd name="T20" fmla="*/ 5512 w 17195"/>
                <a:gd name="T21" fmla="*/ 2894 h 18326"/>
                <a:gd name="T22" fmla="*/ 5515 w 17195"/>
                <a:gd name="T23" fmla="*/ 2869 h 18326"/>
                <a:gd name="T24" fmla="*/ 6519 w 17195"/>
                <a:gd name="T25" fmla="*/ 2895 h 18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5" h="18326">
                  <a:moveTo>
                    <a:pt x="6519" y="2895"/>
                  </a:moveTo>
                  <a:lnTo>
                    <a:pt x="3328" y="0"/>
                  </a:lnTo>
                  <a:lnTo>
                    <a:pt x="0" y="3005"/>
                  </a:lnTo>
                  <a:lnTo>
                    <a:pt x="1292" y="3005"/>
                  </a:lnTo>
                  <a:cubicBezTo>
                    <a:pt x="1292" y="3005"/>
                    <a:pt x="2331" y="17767"/>
                    <a:pt x="16795" y="18326"/>
                  </a:cubicBezTo>
                  <a:lnTo>
                    <a:pt x="15295" y="16665"/>
                  </a:lnTo>
                  <a:lnTo>
                    <a:pt x="15236" y="16561"/>
                  </a:lnTo>
                  <a:lnTo>
                    <a:pt x="15219" y="16580"/>
                  </a:lnTo>
                  <a:lnTo>
                    <a:pt x="16341" y="15343"/>
                  </a:lnTo>
                  <a:lnTo>
                    <a:pt x="17195" y="14402"/>
                  </a:lnTo>
                  <a:cubicBezTo>
                    <a:pt x="10886" y="14213"/>
                    <a:pt x="5794" y="9180"/>
                    <a:pt x="5512" y="2894"/>
                  </a:cubicBezTo>
                  <a:cubicBezTo>
                    <a:pt x="5511" y="2878"/>
                    <a:pt x="5510" y="2869"/>
                    <a:pt x="5515" y="2869"/>
                  </a:cubicBezTo>
                  <a:lnTo>
                    <a:pt x="6519" y="289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30" name="Freeform 25">
              <a:extLst>
                <a:ext uri="{FF2B5EF4-FFF2-40B4-BE49-F238E27FC236}">
                  <a16:creationId xmlns:a16="http://schemas.microsoft.com/office/drawing/2014/main" id="{BF8F8057-DBF0-4403-8494-657CB4C82003}"/>
                </a:ext>
              </a:extLst>
            </p:cNvPr>
            <p:cNvSpPr>
              <a:spLocks noEditPoints="1"/>
            </p:cNvSpPr>
            <p:nvPr/>
          </p:nvSpPr>
          <p:spPr bwMode="auto">
            <a:xfrm>
              <a:off x="5908380" y="4128224"/>
              <a:ext cx="274178" cy="281268"/>
            </a:xfrm>
            <a:custGeom>
              <a:avLst/>
              <a:gdLst>
                <a:gd name="T0" fmla="*/ 2932 w 2932"/>
                <a:gd name="T1" fmla="*/ 3006 h 3006"/>
                <a:gd name="T2" fmla="*/ 2234 w 2932"/>
                <a:gd name="T3" fmla="*/ 3006 h 3006"/>
                <a:gd name="T4" fmla="*/ 2008 w 2932"/>
                <a:gd name="T5" fmla="*/ 2317 h 3006"/>
                <a:gd name="T6" fmla="*/ 916 w 2932"/>
                <a:gd name="T7" fmla="*/ 2317 h 3006"/>
                <a:gd name="T8" fmla="*/ 695 w 2932"/>
                <a:gd name="T9" fmla="*/ 3006 h 3006"/>
                <a:gd name="T10" fmla="*/ 0 w 2932"/>
                <a:gd name="T11" fmla="*/ 3006 h 3006"/>
                <a:gd name="T12" fmla="*/ 1100 w 2932"/>
                <a:gd name="T13" fmla="*/ 0 h 3006"/>
                <a:gd name="T14" fmla="*/ 1853 w 2932"/>
                <a:gd name="T15" fmla="*/ 0 h 3006"/>
                <a:gd name="T16" fmla="*/ 2932 w 2932"/>
                <a:gd name="T17" fmla="*/ 3006 h 3006"/>
                <a:gd name="T18" fmla="*/ 1857 w 2932"/>
                <a:gd name="T19" fmla="*/ 1822 h 3006"/>
                <a:gd name="T20" fmla="*/ 1516 w 2932"/>
                <a:gd name="T21" fmla="*/ 780 h 3006"/>
                <a:gd name="T22" fmla="*/ 1469 w 2932"/>
                <a:gd name="T23" fmla="*/ 518 h 3006"/>
                <a:gd name="T24" fmla="*/ 1452 w 2932"/>
                <a:gd name="T25" fmla="*/ 518 h 3006"/>
                <a:gd name="T26" fmla="*/ 1399 w 2932"/>
                <a:gd name="T27" fmla="*/ 772 h 3006"/>
                <a:gd name="T28" fmla="*/ 1056 w 2932"/>
                <a:gd name="T29" fmla="*/ 1822 h 3006"/>
                <a:gd name="T30" fmla="*/ 1857 w 2932"/>
                <a:gd name="T31" fmla="*/ 1822 h 3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2" h="3006">
                  <a:moveTo>
                    <a:pt x="2932" y="3006"/>
                  </a:moveTo>
                  <a:lnTo>
                    <a:pt x="2234" y="3006"/>
                  </a:lnTo>
                  <a:lnTo>
                    <a:pt x="2008" y="2317"/>
                  </a:lnTo>
                  <a:lnTo>
                    <a:pt x="916" y="2317"/>
                  </a:lnTo>
                  <a:lnTo>
                    <a:pt x="695" y="3006"/>
                  </a:lnTo>
                  <a:lnTo>
                    <a:pt x="0" y="3006"/>
                  </a:lnTo>
                  <a:lnTo>
                    <a:pt x="1100" y="0"/>
                  </a:lnTo>
                  <a:lnTo>
                    <a:pt x="1853" y="0"/>
                  </a:lnTo>
                  <a:lnTo>
                    <a:pt x="2932" y="3006"/>
                  </a:lnTo>
                  <a:close/>
                  <a:moveTo>
                    <a:pt x="1857" y="1822"/>
                  </a:moveTo>
                  <a:lnTo>
                    <a:pt x="1516" y="780"/>
                  </a:lnTo>
                  <a:cubicBezTo>
                    <a:pt x="1494" y="714"/>
                    <a:pt x="1479" y="627"/>
                    <a:pt x="1469" y="518"/>
                  </a:cubicBezTo>
                  <a:lnTo>
                    <a:pt x="1452" y="518"/>
                  </a:lnTo>
                  <a:cubicBezTo>
                    <a:pt x="1444" y="606"/>
                    <a:pt x="1427" y="691"/>
                    <a:pt x="1399" y="772"/>
                  </a:cubicBezTo>
                  <a:lnTo>
                    <a:pt x="1056" y="1822"/>
                  </a:lnTo>
                  <a:lnTo>
                    <a:pt x="1857" y="18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31" name="Freeform 26">
              <a:extLst>
                <a:ext uri="{FF2B5EF4-FFF2-40B4-BE49-F238E27FC236}">
                  <a16:creationId xmlns:a16="http://schemas.microsoft.com/office/drawing/2014/main" id="{9F7E9AD1-3FC4-44C3-A408-EB0FC9F2B2B0}"/>
                </a:ext>
              </a:extLst>
            </p:cNvPr>
            <p:cNvSpPr/>
            <p:nvPr/>
          </p:nvSpPr>
          <p:spPr bwMode="auto">
            <a:xfrm>
              <a:off x="6733277" y="3378964"/>
              <a:ext cx="1712428" cy="1609611"/>
            </a:xfrm>
            <a:custGeom>
              <a:avLst/>
              <a:gdLst>
                <a:gd name="T0" fmla="*/ 2895 w 18326"/>
                <a:gd name="T1" fmla="*/ 10675 h 17195"/>
                <a:gd name="T2" fmla="*/ 0 w 18326"/>
                <a:gd name="T3" fmla="*/ 13866 h 17195"/>
                <a:gd name="T4" fmla="*/ 3005 w 18326"/>
                <a:gd name="T5" fmla="*/ 17195 h 17195"/>
                <a:gd name="T6" fmla="*/ 3005 w 18326"/>
                <a:gd name="T7" fmla="*/ 15903 h 17195"/>
                <a:gd name="T8" fmla="*/ 18326 w 18326"/>
                <a:gd name="T9" fmla="*/ 399 h 17195"/>
                <a:gd name="T10" fmla="*/ 16580 w 18326"/>
                <a:gd name="T11" fmla="*/ 1976 h 17195"/>
                <a:gd name="T12" fmla="*/ 16561 w 18326"/>
                <a:gd name="T13" fmla="*/ 1958 h 17195"/>
                <a:gd name="T14" fmla="*/ 16580 w 18326"/>
                <a:gd name="T15" fmla="*/ 1976 h 17195"/>
                <a:gd name="T16" fmla="*/ 15343 w 18326"/>
                <a:gd name="T17" fmla="*/ 853 h 17195"/>
                <a:gd name="T18" fmla="*/ 14402 w 18326"/>
                <a:gd name="T19" fmla="*/ 0 h 17195"/>
                <a:gd name="T20" fmla="*/ 2894 w 18326"/>
                <a:gd name="T21" fmla="*/ 11682 h 17195"/>
                <a:gd name="T22" fmla="*/ 2869 w 18326"/>
                <a:gd name="T23" fmla="*/ 11679 h 17195"/>
                <a:gd name="T24" fmla="*/ 2895 w 18326"/>
                <a:gd name="T25" fmla="*/ 10675 h 17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26" h="17195">
                  <a:moveTo>
                    <a:pt x="2895" y="10675"/>
                  </a:moveTo>
                  <a:lnTo>
                    <a:pt x="0" y="13866"/>
                  </a:lnTo>
                  <a:lnTo>
                    <a:pt x="3005" y="17195"/>
                  </a:lnTo>
                  <a:lnTo>
                    <a:pt x="3005" y="15903"/>
                  </a:lnTo>
                  <a:cubicBezTo>
                    <a:pt x="3005" y="15903"/>
                    <a:pt x="17767" y="14863"/>
                    <a:pt x="18326" y="399"/>
                  </a:cubicBezTo>
                  <a:lnTo>
                    <a:pt x="16580" y="1976"/>
                  </a:lnTo>
                  <a:lnTo>
                    <a:pt x="16561" y="1958"/>
                  </a:lnTo>
                  <a:lnTo>
                    <a:pt x="16580" y="1976"/>
                  </a:lnTo>
                  <a:lnTo>
                    <a:pt x="15343" y="853"/>
                  </a:lnTo>
                  <a:lnTo>
                    <a:pt x="14402" y="0"/>
                  </a:lnTo>
                  <a:cubicBezTo>
                    <a:pt x="14213" y="6309"/>
                    <a:pt x="9180" y="11401"/>
                    <a:pt x="2894" y="11682"/>
                  </a:cubicBezTo>
                  <a:cubicBezTo>
                    <a:pt x="2878" y="11683"/>
                    <a:pt x="2869" y="11684"/>
                    <a:pt x="2869" y="11679"/>
                  </a:cubicBezTo>
                  <a:lnTo>
                    <a:pt x="2895" y="1067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32" name="Freeform 27">
              <a:extLst>
                <a:ext uri="{FF2B5EF4-FFF2-40B4-BE49-F238E27FC236}">
                  <a16:creationId xmlns:a16="http://schemas.microsoft.com/office/drawing/2014/main" id="{5D66E959-109A-4FEA-B069-BB9823CBD444}"/>
                </a:ext>
              </a:extLst>
            </p:cNvPr>
            <p:cNvSpPr/>
            <p:nvPr/>
          </p:nvSpPr>
          <p:spPr bwMode="auto">
            <a:xfrm>
              <a:off x="7731898" y="4190860"/>
              <a:ext cx="218633" cy="290723"/>
            </a:xfrm>
            <a:custGeom>
              <a:avLst/>
              <a:gdLst>
                <a:gd name="T0" fmla="*/ 2333 w 2333"/>
                <a:gd name="T1" fmla="*/ 2948 h 3109"/>
                <a:gd name="T2" fmla="*/ 1477 w 2333"/>
                <a:gd name="T3" fmla="*/ 3109 h 3109"/>
                <a:gd name="T4" fmla="*/ 398 w 2333"/>
                <a:gd name="T5" fmla="*/ 2702 h 3109"/>
                <a:gd name="T6" fmla="*/ 0 w 2333"/>
                <a:gd name="T7" fmla="*/ 1618 h 3109"/>
                <a:gd name="T8" fmla="*/ 446 w 2333"/>
                <a:gd name="T9" fmla="*/ 453 h 3109"/>
                <a:gd name="T10" fmla="*/ 1595 w 2333"/>
                <a:gd name="T11" fmla="*/ 0 h 3109"/>
                <a:gd name="T12" fmla="*/ 2333 w 2333"/>
                <a:gd name="T13" fmla="*/ 115 h 3109"/>
                <a:gd name="T14" fmla="*/ 2333 w 2333"/>
                <a:gd name="T15" fmla="*/ 733 h 3109"/>
                <a:gd name="T16" fmla="*/ 1642 w 2333"/>
                <a:gd name="T17" fmla="*/ 555 h 3109"/>
                <a:gd name="T18" fmla="*/ 937 w 2333"/>
                <a:gd name="T19" fmla="*/ 836 h 3109"/>
                <a:gd name="T20" fmla="*/ 673 w 2333"/>
                <a:gd name="T21" fmla="*/ 1572 h 3109"/>
                <a:gd name="T22" fmla="*/ 924 w 2333"/>
                <a:gd name="T23" fmla="*/ 2284 h 3109"/>
                <a:gd name="T24" fmla="*/ 1601 w 2333"/>
                <a:gd name="T25" fmla="*/ 2554 h 3109"/>
                <a:gd name="T26" fmla="*/ 2333 w 2333"/>
                <a:gd name="T27" fmla="*/ 2360 h 3109"/>
                <a:gd name="T28" fmla="*/ 2333 w 2333"/>
                <a:gd name="T29" fmla="*/ 2948 h 3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33" h="3109">
                  <a:moveTo>
                    <a:pt x="2333" y="2948"/>
                  </a:moveTo>
                  <a:cubicBezTo>
                    <a:pt x="2114" y="3055"/>
                    <a:pt x="1829" y="3109"/>
                    <a:pt x="1477" y="3109"/>
                  </a:cubicBezTo>
                  <a:cubicBezTo>
                    <a:pt x="1024" y="3109"/>
                    <a:pt x="665" y="2974"/>
                    <a:pt x="398" y="2702"/>
                  </a:cubicBezTo>
                  <a:cubicBezTo>
                    <a:pt x="133" y="2431"/>
                    <a:pt x="0" y="2070"/>
                    <a:pt x="0" y="1618"/>
                  </a:cubicBezTo>
                  <a:cubicBezTo>
                    <a:pt x="0" y="1143"/>
                    <a:pt x="148" y="755"/>
                    <a:pt x="446" y="453"/>
                  </a:cubicBezTo>
                  <a:cubicBezTo>
                    <a:pt x="742" y="151"/>
                    <a:pt x="1125" y="0"/>
                    <a:pt x="1595" y="0"/>
                  </a:cubicBezTo>
                  <a:cubicBezTo>
                    <a:pt x="1889" y="0"/>
                    <a:pt x="2135" y="38"/>
                    <a:pt x="2333" y="115"/>
                  </a:cubicBezTo>
                  <a:lnTo>
                    <a:pt x="2333" y="733"/>
                  </a:lnTo>
                  <a:cubicBezTo>
                    <a:pt x="2129" y="614"/>
                    <a:pt x="1899" y="555"/>
                    <a:pt x="1642" y="555"/>
                  </a:cubicBezTo>
                  <a:cubicBezTo>
                    <a:pt x="1348" y="555"/>
                    <a:pt x="1113" y="649"/>
                    <a:pt x="937" y="836"/>
                  </a:cubicBezTo>
                  <a:cubicBezTo>
                    <a:pt x="761" y="1024"/>
                    <a:pt x="673" y="1269"/>
                    <a:pt x="673" y="1572"/>
                  </a:cubicBezTo>
                  <a:cubicBezTo>
                    <a:pt x="673" y="1867"/>
                    <a:pt x="757" y="2105"/>
                    <a:pt x="924" y="2284"/>
                  </a:cubicBezTo>
                  <a:cubicBezTo>
                    <a:pt x="1091" y="2464"/>
                    <a:pt x="1317" y="2554"/>
                    <a:pt x="1601" y="2554"/>
                  </a:cubicBezTo>
                  <a:cubicBezTo>
                    <a:pt x="1869" y="2554"/>
                    <a:pt x="2113" y="2489"/>
                    <a:pt x="2333" y="2360"/>
                  </a:cubicBezTo>
                  <a:lnTo>
                    <a:pt x="2333" y="29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33" name="Freeform 28">
              <a:extLst>
                <a:ext uri="{FF2B5EF4-FFF2-40B4-BE49-F238E27FC236}">
                  <a16:creationId xmlns:a16="http://schemas.microsoft.com/office/drawing/2014/main" id="{E09550CD-821E-4367-B66C-B483DC1715AC}"/>
                </a:ext>
              </a:extLst>
            </p:cNvPr>
            <p:cNvSpPr/>
            <p:nvPr/>
          </p:nvSpPr>
          <p:spPr bwMode="auto">
            <a:xfrm>
              <a:off x="6986181" y="1848533"/>
              <a:ext cx="1608430" cy="1715973"/>
            </a:xfrm>
            <a:custGeom>
              <a:avLst/>
              <a:gdLst>
                <a:gd name="T0" fmla="*/ 10675 w 17195"/>
                <a:gd name="T1" fmla="*/ 15432 h 18327"/>
                <a:gd name="T2" fmla="*/ 13866 w 17195"/>
                <a:gd name="T3" fmla="*/ 18327 h 18327"/>
                <a:gd name="T4" fmla="*/ 17195 w 17195"/>
                <a:gd name="T5" fmla="*/ 15321 h 18327"/>
                <a:gd name="T6" fmla="*/ 15903 w 17195"/>
                <a:gd name="T7" fmla="*/ 15321 h 18327"/>
                <a:gd name="T8" fmla="*/ 399 w 17195"/>
                <a:gd name="T9" fmla="*/ 0 h 18327"/>
                <a:gd name="T10" fmla="*/ 1976 w 17195"/>
                <a:gd name="T11" fmla="*/ 1746 h 18327"/>
                <a:gd name="T12" fmla="*/ 1939 w 17195"/>
                <a:gd name="T13" fmla="*/ 1704 h 18327"/>
                <a:gd name="T14" fmla="*/ 1973 w 17195"/>
                <a:gd name="T15" fmla="*/ 1741 h 18327"/>
                <a:gd name="T16" fmla="*/ 853 w 17195"/>
                <a:gd name="T17" fmla="*/ 2984 h 18327"/>
                <a:gd name="T18" fmla="*/ 0 w 17195"/>
                <a:gd name="T19" fmla="*/ 3924 h 18327"/>
                <a:gd name="T20" fmla="*/ 11682 w 17195"/>
                <a:gd name="T21" fmla="*/ 15432 h 18327"/>
                <a:gd name="T22" fmla="*/ 11679 w 17195"/>
                <a:gd name="T23" fmla="*/ 15458 h 18327"/>
                <a:gd name="T24" fmla="*/ 10675 w 17195"/>
                <a:gd name="T25" fmla="*/ 15432 h 18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5" h="18327">
                  <a:moveTo>
                    <a:pt x="10675" y="15432"/>
                  </a:moveTo>
                  <a:lnTo>
                    <a:pt x="13866" y="18327"/>
                  </a:lnTo>
                  <a:lnTo>
                    <a:pt x="17195" y="15321"/>
                  </a:lnTo>
                  <a:lnTo>
                    <a:pt x="15903" y="15321"/>
                  </a:lnTo>
                  <a:cubicBezTo>
                    <a:pt x="15903" y="15321"/>
                    <a:pt x="14863" y="559"/>
                    <a:pt x="399" y="0"/>
                  </a:cubicBezTo>
                  <a:lnTo>
                    <a:pt x="1976" y="1746"/>
                  </a:lnTo>
                  <a:lnTo>
                    <a:pt x="1939" y="1704"/>
                  </a:lnTo>
                  <a:lnTo>
                    <a:pt x="1973" y="1741"/>
                  </a:lnTo>
                  <a:lnTo>
                    <a:pt x="853" y="2984"/>
                  </a:lnTo>
                  <a:lnTo>
                    <a:pt x="0" y="3924"/>
                  </a:lnTo>
                  <a:cubicBezTo>
                    <a:pt x="6309" y="4114"/>
                    <a:pt x="11401" y="9147"/>
                    <a:pt x="11682" y="15432"/>
                  </a:cubicBezTo>
                  <a:cubicBezTo>
                    <a:pt x="11683" y="15449"/>
                    <a:pt x="11684" y="15458"/>
                    <a:pt x="11679" y="15458"/>
                  </a:cubicBezTo>
                  <a:lnTo>
                    <a:pt x="10675" y="1543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34" name="Freeform 29">
              <a:extLst>
                <a:ext uri="{FF2B5EF4-FFF2-40B4-BE49-F238E27FC236}">
                  <a16:creationId xmlns:a16="http://schemas.microsoft.com/office/drawing/2014/main" id="{57A85277-6DF8-4F6D-BA01-44E321781C0A}"/>
                </a:ext>
              </a:extLst>
            </p:cNvPr>
            <p:cNvSpPr>
              <a:spLocks noEditPoints="1"/>
            </p:cNvSpPr>
            <p:nvPr/>
          </p:nvSpPr>
          <p:spPr bwMode="auto">
            <a:xfrm>
              <a:off x="7893803" y="2369707"/>
              <a:ext cx="246996" cy="281268"/>
            </a:xfrm>
            <a:custGeom>
              <a:avLst/>
              <a:gdLst>
                <a:gd name="T0" fmla="*/ 0 w 2640"/>
                <a:gd name="T1" fmla="*/ 3006 h 3006"/>
                <a:gd name="T2" fmla="*/ 0 w 2640"/>
                <a:gd name="T3" fmla="*/ 0 h 3006"/>
                <a:gd name="T4" fmla="*/ 1039 w 2640"/>
                <a:gd name="T5" fmla="*/ 0 h 3006"/>
                <a:gd name="T6" fmla="*/ 2640 w 2640"/>
                <a:gd name="T7" fmla="*/ 1465 h 3006"/>
                <a:gd name="T8" fmla="*/ 2191 w 2640"/>
                <a:gd name="T9" fmla="*/ 2584 h 3006"/>
                <a:gd name="T10" fmla="*/ 1035 w 2640"/>
                <a:gd name="T11" fmla="*/ 3006 h 3006"/>
                <a:gd name="T12" fmla="*/ 0 w 2640"/>
                <a:gd name="T13" fmla="*/ 3006 h 3006"/>
                <a:gd name="T14" fmla="*/ 641 w 2640"/>
                <a:gd name="T15" fmla="*/ 524 h 3006"/>
                <a:gd name="T16" fmla="*/ 641 w 2640"/>
                <a:gd name="T17" fmla="*/ 2482 h 3006"/>
                <a:gd name="T18" fmla="*/ 990 w 2640"/>
                <a:gd name="T19" fmla="*/ 2482 h 3006"/>
                <a:gd name="T20" fmla="*/ 1706 w 2640"/>
                <a:gd name="T21" fmla="*/ 2210 h 3006"/>
                <a:gd name="T22" fmla="*/ 1966 w 2640"/>
                <a:gd name="T23" fmla="*/ 1474 h 3006"/>
                <a:gd name="T24" fmla="*/ 1694 w 2640"/>
                <a:gd name="T25" fmla="*/ 775 h 3006"/>
                <a:gd name="T26" fmla="*/ 988 w 2640"/>
                <a:gd name="T27" fmla="*/ 524 h 3006"/>
                <a:gd name="T28" fmla="*/ 641 w 2640"/>
                <a:gd name="T29" fmla="*/ 524 h 3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0" h="3006">
                  <a:moveTo>
                    <a:pt x="0" y="3006"/>
                  </a:moveTo>
                  <a:lnTo>
                    <a:pt x="0" y="0"/>
                  </a:lnTo>
                  <a:lnTo>
                    <a:pt x="1039" y="0"/>
                  </a:lnTo>
                  <a:cubicBezTo>
                    <a:pt x="2106" y="0"/>
                    <a:pt x="2640" y="488"/>
                    <a:pt x="2640" y="1465"/>
                  </a:cubicBezTo>
                  <a:cubicBezTo>
                    <a:pt x="2640" y="1929"/>
                    <a:pt x="2490" y="2302"/>
                    <a:pt x="2191" y="2584"/>
                  </a:cubicBezTo>
                  <a:cubicBezTo>
                    <a:pt x="1892" y="2865"/>
                    <a:pt x="1507" y="3006"/>
                    <a:pt x="1035" y="3006"/>
                  </a:cubicBezTo>
                  <a:lnTo>
                    <a:pt x="0" y="3006"/>
                  </a:lnTo>
                  <a:close/>
                  <a:moveTo>
                    <a:pt x="641" y="524"/>
                  </a:moveTo>
                  <a:lnTo>
                    <a:pt x="641" y="2482"/>
                  </a:lnTo>
                  <a:lnTo>
                    <a:pt x="990" y="2482"/>
                  </a:lnTo>
                  <a:cubicBezTo>
                    <a:pt x="1294" y="2482"/>
                    <a:pt x="1533" y="2391"/>
                    <a:pt x="1706" y="2210"/>
                  </a:cubicBezTo>
                  <a:cubicBezTo>
                    <a:pt x="1879" y="2029"/>
                    <a:pt x="1966" y="1783"/>
                    <a:pt x="1966" y="1474"/>
                  </a:cubicBezTo>
                  <a:cubicBezTo>
                    <a:pt x="1966" y="1175"/>
                    <a:pt x="1875" y="942"/>
                    <a:pt x="1694" y="775"/>
                  </a:cubicBezTo>
                  <a:cubicBezTo>
                    <a:pt x="1514" y="607"/>
                    <a:pt x="1278" y="524"/>
                    <a:pt x="988" y="524"/>
                  </a:cubicBezTo>
                  <a:lnTo>
                    <a:pt x="641" y="5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35" name="Freeform 30">
              <a:extLst>
                <a:ext uri="{FF2B5EF4-FFF2-40B4-BE49-F238E27FC236}">
                  <a16:creationId xmlns:a16="http://schemas.microsoft.com/office/drawing/2014/main" id="{98D45DA7-32BD-4C6B-8983-A2410723EBA6}"/>
                </a:ext>
              </a:extLst>
            </p:cNvPr>
            <p:cNvSpPr>
              <a:spLocks noEditPoints="1"/>
            </p:cNvSpPr>
            <p:nvPr/>
          </p:nvSpPr>
          <p:spPr bwMode="auto">
            <a:xfrm>
              <a:off x="5928471" y="2338980"/>
              <a:ext cx="200906" cy="281268"/>
            </a:xfrm>
            <a:custGeom>
              <a:avLst/>
              <a:gdLst>
                <a:gd name="T0" fmla="*/ 641 w 2156"/>
                <a:gd name="T1" fmla="*/ 1958 h 3006"/>
                <a:gd name="T2" fmla="*/ 641 w 2156"/>
                <a:gd name="T3" fmla="*/ 3006 h 3006"/>
                <a:gd name="T4" fmla="*/ 0 w 2156"/>
                <a:gd name="T5" fmla="*/ 3006 h 3006"/>
                <a:gd name="T6" fmla="*/ 0 w 2156"/>
                <a:gd name="T7" fmla="*/ 0 h 3006"/>
                <a:gd name="T8" fmla="*/ 1035 w 2156"/>
                <a:gd name="T9" fmla="*/ 0 h 3006"/>
                <a:gd name="T10" fmla="*/ 2156 w 2156"/>
                <a:gd name="T11" fmla="*/ 951 h 3006"/>
                <a:gd name="T12" fmla="*/ 1818 w 2156"/>
                <a:gd name="T13" fmla="*/ 1691 h 3006"/>
                <a:gd name="T14" fmla="*/ 971 w 2156"/>
                <a:gd name="T15" fmla="*/ 1958 h 3006"/>
                <a:gd name="T16" fmla="*/ 641 w 2156"/>
                <a:gd name="T17" fmla="*/ 1958 h 3006"/>
                <a:gd name="T18" fmla="*/ 641 w 2156"/>
                <a:gd name="T19" fmla="*/ 497 h 3006"/>
                <a:gd name="T20" fmla="*/ 641 w 2156"/>
                <a:gd name="T21" fmla="*/ 1467 h 3006"/>
                <a:gd name="T22" fmla="*/ 918 w 2156"/>
                <a:gd name="T23" fmla="*/ 1467 h 3006"/>
                <a:gd name="T24" fmla="*/ 1483 w 2156"/>
                <a:gd name="T25" fmla="*/ 976 h 3006"/>
                <a:gd name="T26" fmla="*/ 924 w 2156"/>
                <a:gd name="T27" fmla="*/ 497 h 3006"/>
                <a:gd name="T28" fmla="*/ 641 w 2156"/>
                <a:gd name="T29" fmla="*/ 497 h 3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6" h="3006">
                  <a:moveTo>
                    <a:pt x="641" y="1958"/>
                  </a:moveTo>
                  <a:lnTo>
                    <a:pt x="641" y="3006"/>
                  </a:lnTo>
                  <a:lnTo>
                    <a:pt x="0" y="3006"/>
                  </a:lnTo>
                  <a:lnTo>
                    <a:pt x="0" y="0"/>
                  </a:lnTo>
                  <a:lnTo>
                    <a:pt x="1035" y="0"/>
                  </a:lnTo>
                  <a:cubicBezTo>
                    <a:pt x="1783" y="0"/>
                    <a:pt x="2156" y="317"/>
                    <a:pt x="2156" y="951"/>
                  </a:cubicBezTo>
                  <a:cubicBezTo>
                    <a:pt x="2156" y="1259"/>
                    <a:pt x="2044" y="1506"/>
                    <a:pt x="1818" y="1691"/>
                  </a:cubicBezTo>
                  <a:cubicBezTo>
                    <a:pt x="1592" y="1877"/>
                    <a:pt x="1310" y="1966"/>
                    <a:pt x="971" y="1958"/>
                  </a:cubicBezTo>
                  <a:lnTo>
                    <a:pt x="641" y="1958"/>
                  </a:lnTo>
                  <a:close/>
                  <a:moveTo>
                    <a:pt x="641" y="497"/>
                  </a:moveTo>
                  <a:lnTo>
                    <a:pt x="641" y="1467"/>
                  </a:lnTo>
                  <a:lnTo>
                    <a:pt x="918" y="1467"/>
                  </a:lnTo>
                  <a:cubicBezTo>
                    <a:pt x="1295" y="1467"/>
                    <a:pt x="1483" y="1304"/>
                    <a:pt x="1483" y="976"/>
                  </a:cubicBezTo>
                  <a:cubicBezTo>
                    <a:pt x="1483" y="657"/>
                    <a:pt x="1296" y="497"/>
                    <a:pt x="924" y="497"/>
                  </a:cubicBezTo>
                  <a:lnTo>
                    <a:pt x="641" y="4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汉仪雅酷黑 75W" panose="020B0804020202020204" charset="-122"/>
                <a:ea typeface="汉仪雅酷黑 75W" panose="020B0804020202020204" charset="-122"/>
              </a:endParaRPr>
            </a:p>
          </p:txBody>
        </p:sp>
        <p:sp>
          <p:nvSpPr>
            <p:cNvPr id="2" name="文本框 1">
              <a:extLst>
                <a:ext uri="{FF2B5EF4-FFF2-40B4-BE49-F238E27FC236}">
                  <a16:creationId xmlns:a16="http://schemas.microsoft.com/office/drawing/2014/main" id="{8883B396-07C9-4DD3-A15F-0FCB4A260ACD}"/>
                </a:ext>
              </a:extLst>
            </p:cNvPr>
            <p:cNvSpPr txBox="1"/>
            <p:nvPr/>
          </p:nvSpPr>
          <p:spPr>
            <a:xfrm>
              <a:off x="5857585" y="2938911"/>
              <a:ext cx="836693"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颜色搭配</a:t>
              </a:r>
            </a:p>
          </p:txBody>
        </p:sp>
        <p:sp>
          <p:nvSpPr>
            <p:cNvPr id="40" name="文本框 39">
              <a:extLst>
                <a:ext uri="{FF2B5EF4-FFF2-40B4-BE49-F238E27FC236}">
                  <a16:creationId xmlns:a16="http://schemas.microsoft.com/office/drawing/2014/main" id="{316BDC8B-3D7F-4953-9FCF-65091F96B01D}"/>
                </a:ext>
              </a:extLst>
            </p:cNvPr>
            <p:cNvSpPr txBox="1"/>
            <p:nvPr/>
          </p:nvSpPr>
          <p:spPr>
            <a:xfrm>
              <a:off x="6228670" y="2480285"/>
              <a:ext cx="836693"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颜色使用</a:t>
              </a:r>
            </a:p>
          </p:txBody>
        </p:sp>
        <p:sp>
          <p:nvSpPr>
            <p:cNvPr id="41" name="文本框 40">
              <a:extLst>
                <a:ext uri="{FF2B5EF4-FFF2-40B4-BE49-F238E27FC236}">
                  <a16:creationId xmlns:a16="http://schemas.microsoft.com/office/drawing/2014/main" id="{F0D96EBB-7BC3-4797-9B8F-8B962F73F3D0}"/>
                </a:ext>
              </a:extLst>
            </p:cNvPr>
            <p:cNvSpPr txBox="1"/>
            <p:nvPr/>
          </p:nvSpPr>
          <p:spPr>
            <a:xfrm>
              <a:off x="6903456" y="2488861"/>
              <a:ext cx="836693"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控件样式</a:t>
              </a:r>
            </a:p>
          </p:txBody>
        </p:sp>
        <p:sp>
          <p:nvSpPr>
            <p:cNvPr id="42" name="文本框 41">
              <a:extLst>
                <a:ext uri="{FF2B5EF4-FFF2-40B4-BE49-F238E27FC236}">
                  <a16:creationId xmlns:a16="http://schemas.microsoft.com/office/drawing/2014/main" id="{2531605F-82E0-4381-B945-FC86B957AF06}"/>
                </a:ext>
              </a:extLst>
            </p:cNvPr>
            <p:cNvSpPr txBox="1"/>
            <p:nvPr/>
          </p:nvSpPr>
          <p:spPr>
            <a:xfrm>
              <a:off x="7267351" y="2966476"/>
              <a:ext cx="836693" cy="276999"/>
            </a:xfrm>
            <a:prstGeom prst="rect">
              <a:avLst/>
            </a:prstGeom>
            <a:no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字体</a:t>
              </a:r>
            </a:p>
          </p:txBody>
        </p:sp>
        <p:sp>
          <p:nvSpPr>
            <p:cNvPr id="43" name="文本框 42">
              <a:extLst>
                <a:ext uri="{FF2B5EF4-FFF2-40B4-BE49-F238E27FC236}">
                  <a16:creationId xmlns:a16="http://schemas.microsoft.com/office/drawing/2014/main" id="{82D0C883-B30B-4E04-B04A-0DB0D2106C24}"/>
                </a:ext>
              </a:extLst>
            </p:cNvPr>
            <p:cNvSpPr txBox="1"/>
            <p:nvPr/>
          </p:nvSpPr>
          <p:spPr>
            <a:xfrm>
              <a:off x="7274495" y="3481440"/>
              <a:ext cx="836693" cy="276999"/>
            </a:xfrm>
            <a:prstGeom prst="rect">
              <a:avLst/>
            </a:prstGeom>
            <a:no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动画</a:t>
              </a:r>
            </a:p>
          </p:txBody>
        </p:sp>
        <p:sp>
          <p:nvSpPr>
            <p:cNvPr id="44" name="文本框 43">
              <a:extLst>
                <a:ext uri="{FF2B5EF4-FFF2-40B4-BE49-F238E27FC236}">
                  <a16:creationId xmlns:a16="http://schemas.microsoft.com/office/drawing/2014/main" id="{B0D4FACB-C91D-4974-B053-7FBB04B9ED90}"/>
                </a:ext>
              </a:extLst>
            </p:cNvPr>
            <p:cNvSpPr txBox="1"/>
            <p:nvPr/>
          </p:nvSpPr>
          <p:spPr>
            <a:xfrm>
              <a:off x="5867334" y="3480676"/>
              <a:ext cx="836693" cy="276999"/>
            </a:xfrm>
            <a:prstGeom prst="rect">
              <a:avLst/>
            </a:prstGeom>
            <a:noFill/>
          </p:spPr>
          <p:txBody>
            <a:bodyPr wrap="square" rtlCol="0">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设计决策</a:t>
              </a:r>
            </a:p>
          </p:txBody>
        </p:sp>
        <p:sp>
          <p:nvSpPr>
            <p:cNvPr id="45" name="文本框 44">
              <a:extLst>
                <a:ext uri="{FF2B5EF4-FFF2-40B4-BE49-F238E27FC236}">
                  <a16:creationId xmlns:a16="http://schemas.microsoft.com/office/drawing/2014/main" id="{BA083856-1D03-47E3-A000-271C1063AD46}"/>
                </a:ext>
              </a:extLst>
            </p:cNvPr>
            <p:cNvSpPr txBox="1"/>
            <p:nvPr/>
          </p:nvSpPr>
          <p:spPr>
            <a:xfrm>
              <a:off x="6247567" y="3980110"/>
              <a:ext cx="836693" cy="276999"/>
            </a:xfrm>
            <a:prstGeom prst="rect">
              <a:avLst/>
            </a:prstGeom>
            <a:noFill/>
          </p:spPr>
          <p:txBody>
            <a:bodyPr wrap="square" rtlCol="0">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操作逻辑</a:t>
              </a:r>
            </a:p>
          </p:txBody>
        </p:sp>
        <p:sp>
          <p:nvSpPr>
            <p:cNvPr id="46" name="文本框 45">
              <a:extLst>
                <a:ext uri="{FF2B5EF4-FFF2-40B4-BE49-F238E27FC236}">
                  <a16:creationId xmlns:a16="http://schemas.microsoft.com/office/drawing/2014/main" id="{DF4B8AF3-B00F-4E7A-84FF-F9CAF1C4D8C1}"/>
                </a:ext>
              </a:extLst>
            </p:cNvPr>
            <p:cNvSpPr txBox="1"/>
            <p:nvPr/>
          </p:nvSpPr>
          <p:spPr>
            <a:xfrm>
              <a:off x="7063009" y="3965650"/>
              <a:ext cx="836693"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阴影</a:t>
              </a:r>
            </a:p>
          </p:txBody>
        </p:sp>
        <p:sp>
          <p:nvSpPr>
            <p:cNvPr id="65" name="矩形: 圆角 64">
              <a:extLst>
                <a:ext uri="{FF2B5EF4-FFF2-40B4-BE49-F238E27FC236}">
                  <a16:creationId xmlns:a16="http://schemas.microsoft.com/office/drawing/2014/main" id="{0A1C66FE-3B3D-480E-9C50-B5BF84CA67D0}"/>
                </a:ext>
              </a:extLst>
            </p:cNvPr>
            <p:cNvSpPr/>
            <p:nvPr/>
          </p:nvSpPr>
          <p:spPr>
            <a:xfrm rot="2655599">
              <a:off x="5840241" y="3517371"/>
              <a:ext cx="1208176" cy="654880"/>
            </a:xfrm>
            <a:prstGeom prst="roundRect">
              <a:avLst>
                <a:gd name="adj" fmla="val 38485"/>
              </a:avLst>
            </a:prstGeom>
            <a:solidFill>
              <a:schemeClr val="tx1">
                <a:lumMod val="85000"/>
                <a:lumOff val="1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箭头连接符 66">
              <a:extLst>
                <a:ext uri="{FF2B5EF4-FFF2-40B4-BE49-F238E27FC236}">
                  <a16:creationId xmlns:a16="http://schemas.microsoft.com/office/drawing/2014/main" id="{ACB762F0-74FC-4975-83D2-33A524C53B91}"/>
                </a:ext>
              </a:extLst>
            </p:cNvPr>
            <p:cNvCxnSpPr/>
            <p:nvPr/>
          </p:nvCxnSpPr>
          <p:spPr>
            <a:xfrm>
              <a:off x="6314919" y="4247063"/>
              <a:ext cx="0" cy="79351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53F5DB9A-464C-4047-844A-0D61A483448C}"/>
              </a:ext>
            </a:extLst>
          </p:cNvPr>
          <p:cNvSpPr txBox="1"/>
          <p:nvPr/>
        </p:nvSpPr>
        <p:spPr>
          <a:xfrm>
            <a:off x="6667147" y="5119167"/>
            <a:ext cx="1517547" cy="323165"/>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整体相互统一</a:t>
            </a:r>
          </a:p>
        </p:txBody>
      </p:sp>
      <p:cxnSp>
        <p:nvCxnSpPr>
          <p:cNvPr id="49" name="直接连接符 8">
            <a:extLst>
              <a:ext uri="{FF2B5EF4-FFF2-40B4-BE49-F238E27FC236}">
                <a16:creationId xmlns:a16="http://schemas.microsoft.com/office/drawing/2014/main" id="{2F288A13-3796-8746-A037-C7F810D4EFE3}"/>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50" name="标题 3">
            <a:extLst>
              <a:ext uri="{FF2B5EF4-FFF2-40B4-BE49-F238E27FC236}">
                <a16:creationId xmlns:a16="http://schemas.microsoft.com/office/drawing/2014/main" id="{63FF3362-BC58-054A-B1E2-8332C91648DF}"/>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54" name="1 Título">
            <a:extLst>
              <a:ext uri="{FF2B5EF4-FFF2-40B4-BE49-F238E27FC236}">
                <a16:creationId xmlns:a16="http://schemas.microsoft.com/office/drawing/2014/main" id="{C22E63F9-8CD4-9745-802B-79481C51B51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55" name="1 Título">
            <a:extLst>
              <a:ext uri="{FF2B5EF4-FFF2-40B4-BE49-F238E27FC236}">
                <a16:creationId xmlns:a16="http://schemas.microsoft.com/office/drawing/2014/main" id="{815A5623-A124-114D-BC12-15F36D13EEF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66812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a:extLst>
              <a:ext uri="{FF2B5EF4-FFF2-40B4-BE49-F238E27FC236}">
                <a16:creationId xmlns:a16="http://schemas.microsoft.com/office/drawing/2014/main" id="{B9D25ADB-7D8D-6747-97D2-809FA0530791}"/>
              </a:ext>
            </a:extLst>
          </p:cNvPr>
          <p:cNvSpPr txBox="1">
            <a:spLocks/>
          </p:cNvSpPr>
          <p:nvPr/>
        </p:nvSpPr>
        <p:spPr bwMode="auto">
          <a:xfrm>
            <a:off x="739775" y="188913"/>
            <a:ext cx="764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17410" name="2 Subtítulo">
            <a:extLst>
              <a:ext uri="{FF2B5EF4-FFF2-40B4-BE49-F238E27FC236}">
                <a16:creationId xmlns:a16="http://schemas.microsoft.com/office/drawing/2014/main" id="{DFA1BB05-9043-F148-9423-60616C22B737}"/>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7411" name="1 Título">
            <a:extLst>
              <a:ext uri="{FF2B5EF4-FFF2-40B4-BE49-F238E27FC236}">
                <a16:creationId xmlns:a16="http://schemas.microsoft.com/office/drawing/2014/main" id="{8FEDD412-B953-1B4B-B947-E231973473C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6.1   </a:t>
            </a:r>
            <a:r>
              <a:rPr lang="zh-CN" altLang="en-US" sz="2400">
                <a:solidFill>
                  <a:srgbClr val="D9D9D9"/>
                </a:solidFill>
                <a:latin typeface="宋体" panose="02010600030101010101" pitchFamily="2" charset="-122"/>
              </a:rPr>
              <a:t>结构程序设计</a:t>
            </a:r>
          </a:p>
        </p:txBody>
      </p:sp>
      <p:pic>
        <p:nvPicPr>
          <p:cNvPr id="17412" name="Imagen 5">
            <a:extLst>
              <a:ext uri="{FF2B5EF4-FFF2-40B4-BE49-F238E27FC236}">
                <a16:creationId xmlns:a16="http://schemas.microsoft.com/office/drawing/2014/main" id="{5E34D8C7-88FE-3A49-A0D4-F2250B343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n 5">
            <a:extLst>
              <a:ext uri="{FF2B5EF4-FFF2-40B4-BE49-F238E27FC236}">
                <a16:creationId xmlns:a16="http://schemas.microsoft.com/office/drawing/2014/main" id="{24F08A10-C683-A24C-9D9E-BF9A5B980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3">
            <a:hlinkClick r:id="rId5" action="ppaction://hlinksldjump"/>
            <a:extLst>
              <a:ext uri="{FF2B5EF4-FFF2-40B4-BE49-F238E27FC236}">
                <a16:creationId xmlns:a16="http://schemas.microsoft.com/office/drawing/2014/main" id="{2429B373-CAE8-4E49-9B26-63E0B97DAA04}"/>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5" name="TextBox 4">
            <a:extLst>
              <a:ext uri="{FF2B5EF4-FFF2-40B4-BE49-F238E27FC236}">
                <a16:creationId xmlns:a16="http://schemas.microsoft.com/office/drawing/2014/main" id="{4D0E5B74-09D0-964B-8440-D2ECB1406427}"/>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6" name="TextBox 5">
            <a:extLst>
              <a:ext uri="{FF2B5EF4-FFF2-40B4-BE49-F238E27FC236}">
                <a16:creationId xmlns:a16="http://schemas.microsoft.com/office/drawing/2014/main" id="{5EABB7EE-DAE7-E041-A532-D2DFCC09A5F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7" name="TextBox 6">
            <a:extLst>
              <a:ext uri="{FF2B5EF4-FFF2-40B4-BE49-F238E27FC236}">
                <a16:creationId xmlns:a16="http://schemas.microsoft.com/office/drawing/2014/main" id="{570BD7DA-E866-434D-BE84-1CB41EC02CF8}"/>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8" name="Rectangle 3">
            <a:extLst>
              <a:ext uri="{FF2B5EF4-FFF2-40B4-BE49-F238E27FC236}">
                <a16:creationId xmlns:a16="http://schemas.microsoft.com/office/drawing/2014/main" id="{6915A109-DAD7-9343-9088-3529CD56852B}"/>
              </a:ext>
            </a:extLst>
          </p:cNvPr>
          <p:cNvSpPr txBox="1">
            <a:spLocks noChangeArrowheads="1"/>
          </p:cNvSpPr>
          <p:nvPr/>
        </p:nvSpPr>
        <p:spPr bwMode="auto">
          <a:xfrm>
            <a:off x="549275" y="1196975"/>
            <a:ext cx="8229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ts val="1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6.1   </a:t>
            </a:r>
            <a:r>
              <a:rPr kumimoji="1" lang="zh-CN" altLang="en-US" sz="2400" b="1">
                <a:latin typeface="宋体" panose="02010600030101010101" pitchFamily="2" charset="-122"/>
              </a:rPr>
              <a:t>结构程序设计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6.2   </a:t>
            </a:r>
            <a:r>
              <a:rPr kumimoji="1" lang="zh-CN" altLang="en-US" sz="2400" b="1">
                <a:latin typeface="宋体" panose="02010600030101010101" pitchFamily="2" charset="-122"/>
              </a:rPr>
              <a:t>人机界面设计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6.3   </a:t>
            </a:r>
            <a:r>
              <a:rPr kumimoji="1" lang="zh-CN" altLang="en-US" sz="2400" b="1">
                <a:latin typeface="宋体" panose="02010600030101010101" pitchFamily="2" charset="-122"/>
              </a:rPr>
              <a:t>过程设计的工具</a:t>
            </a: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6.4   </a:t>
            </a:r>
            <a:r>
              <a:rPr kumimoji="1" lang="zh-CN" altLang="en-US" sz="2400" b="1">
                <a:latin typeface="宋体" panose="02010600030101010101" pitchFamily="2" charset="-122"/>
              </a:rPr>
              <a:t>面向数据结构的设计方法</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6.5   </a:t>
            </a:r>
            <a:r>
              <a:rPr kumimoji="1" lang="zh-CN" altLang="en-US" sz="2400" b="1">
                <a:latin typeface="宋体" panose="02010600030101010101" pitchFamily="2" charset="-122"/>
              </a:rPr>
              <a:t>程序复杂程度的定量度量</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endParaRPr kumimoji="1" lang="en-US" altLang="zh-CN" sz="2400" b="1">
              <a:latin typeface="黑体" panose="02010609060101010101" pitchFamily="49" charset="-122"/>
              <a:ea typeface="黑体" panose="02010609060101010101" pitchFamily="49"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7419" name="1 Título">
            <a:extLst>
              <a:ext uri="{FF2B5EF4-FFF2-40B4-BE49-F238E27FC236}">
                <a16:creationId xmlns:a16="http://schemas.microsoft.com/office/drawing/2014/main" id="{4CE545F5-BEAF-7741-B210-B2CDEED1764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4" name="矩形 13">
            <a:extLst>
              <a:ext uri="{FF2B5EF4-FFF2-40B4-BE49-F238E27FC236}">
                <a16:creationId xmlns:a16="http://schemas.microsoft.com/office/drawing/2014/main" id="{6ADD6B79-E012-9F40-8F9B-AF4E47947B64}"/>
              </a:ext>
            </a:extLst>
          </p:cNvPr>
          <p:cNvSpPr/>
          <p:nvPr/>
        </p:nvSpPr>
        <p:spPr>
          <a:xfrm>
            <a:off x="862013" y="141763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A9E2DD81-C055-FA4D-A107-24838AC40A5A}"/>
              </a:ext>
            </a:extLst>
          </p:cNvPr>
          <p:cNvSpPr/>
          <p:nvPr/>
        </p:nvSpPr>
        <p:spPr>
          <a:xfrm rot="5400000">
            <a:off x="269875" y="1503363"/>
            <a:ext cx="538163"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uangstudy.oss-cn-beijing.aliyuncs.com/bbs/2021/02/21/kuangstudy13eae24f-c770-45e7-a03c-46519b9dd258.png">
            <a:extLst>
              <a:ext uri="{FF2B5EF4-FFF2-40B4-BE49-F238E27FC236}">
                <a16:creationId xmlns:a16="http://schemas.microsoft.com/office/drawing/2014/main" id="{8A08ED61-80ED-447E-803E-C8597293E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0848"/>
            <a:ext cx="4241800" cy="198613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946933A9-41CF-4455-B034-6AF5B455BD7D}"/>
              </a:ext>
            </a:extLst>
          </p:cNvPr>
          <p:cNvSpPr/>
          <p:nvPr/>
        </p:nvSpPr>
        <p:spPr>
          <a:xfrm>
            <a:off x="251520" y="1052736"/>
            <a:ext cx="2288381" cy="397801"/>
          </a:xfrm>
          <a:prstGeom prst="rect">
            <a:avLst/>
          </a:prstGeom>
        </p:spPr>
        <p:txBody>
          <a:bodyPr wrap="square">
            <a:spAutoFit/>
          </a:bodyPr>
          <a:lstStyle/>
          <a:p>
            <a:pPr fontAlgn="auto">
              <a:lnSpc>
                <a:spcPct val="150000"/>
              </a:lnSpc>
              <a:spcBef>
                <a:spcPts val="525"/>
              </a:spcBef>
            </a:pPr>
            <a:r>
              <a:rPr lang="zh-CN" altLang="en-US" sz="1500" b="1" dirty="0">
                <a:latin typeface="微软雅黑" panose="020B0503020204020204" pitchFamily="34" charset="-122"/>
                <a:ea typeface="微软雅黑" panose="020B0503020204020204" pitchFamily="34" charset="-122"/>
              </a:rPr>
              <a:t>设计的容错性</a:t>
            </a:r>
          </a:p>
        </p:txBody>
      </p:sp>
      <p:sp>
        <p:nvSpPr>
          <p:cNvPr id="2" name="文本框 1">
            <a:extLst>
              <a:ext uri="{FF2B5EF4-FFF2-40B4-BE49-F238E27FC236}">
                <a16:creationId xmlns:a16="http://schemas.microsoft.com/office/drawing/2014/main" id="{5591CCAC-7FF5-4057-9608-F80D1F424C1C}"/>
              </a:ext>
            </a:extLst>
          </p:cNvPr>
          <p:cNvSpPr txBox="1"/>
          <p:nvPr/>
        </p:nvSpPr>
        <p:spPr>
          <a:xfrm>
            <a:off x="219268" y="1558723"/>
            <a:ext cx="4241800" cy="3514039"/>
          </a:xfrm>
          <a:prstGeom prst="rect">
            <a:avLst/>
          </a:prstGeom>
          <a:noFill/>
        </p:spPr>
        <p:txBody>
          <a:bodyPr wrap="square" rtlCol="0">
            <a:spAutoFit/>
          </a:bodyPr>
          <a:lstStyle/>
          <a:p>
            <a:pPr>
              <a:lnSpc>
                <a:spcPct val="150000"/>
              </a:lnSpc>
            </a:pPr>
            <a:r>
              <a:rPr lang="zh-CN" altLang="en-US" sz="1500" dirty="0">
                <a:latin typeface="微软雅黑" panose="020B0503020204020204" pitchFamily="34" charset="-122"/>
                <a:ea typeface="微软雅黑" panose="020B0503020204020204" pitchFamily="34" charset="-122"/>
              </a:rPr>
              <a:t>      良好的“容错性”允许用户大胆地探索一个应用程序的所有功能</a:t>
            </a:r>
            <a:r>
              <a:rPr lang="en-US" altLang="zh-CN" sz="1500" dirty="0">
                <a:latin typeface="微软雅黑" panose="020B0503020204020204" pitchFamily="34" charset="-122"/>
                <a:ea typeface="微软雅黑" panose="020B0503020204020204" pitchFamily="34" charset="-122"/>
              </a:rPr>
              <a:t>——</a:t>
            </a:r>
            <a:r>
              <a:rPr lang="zh-CN" altLang="en-US" sz="1500" b="1" dirty="0">
                <a:solidFill>
                  <a:srgbClr val="F88562"/>
                </a:solidFill>
                <a:latin typeface="微软雅黑" panose="020B0503020204020204" pitchFamily="34" charset="-122"/>
                <a:ea typeface="微软雅黑" panose="020B0503020204020204" pitchFamily="34" charset="-122"/>
              </a:rPr>
              <a:t>因为绝大部分操作都是可逆的、非破坏性的</a:t>
            </a:r>
            <a:r>
              <a:rPr lang="zh-CN" altLang="en-US" sz="1500" dirty="0">
                <a:latin typeface="微软雅黑" panose="020B0503020204020204" pitchFamily="34" charset="-122"/>
                <a:ea typeface="微软雅黑" panose="020B0503020204020204" pitchFamily="34" charset="-122"/>
              </a:rPr>
              <a:t>。如果用户确信他们可以大胆地尝试每个按钮的用途而不用担心他们的操作系统或数据被损坏，应用程序的用户体验会大大提高。此外，良好的容错性也会让应用程序显得更加稳定、可靠。如果用户发现在一个应用程序中并不会因为无意中的操作就造成严重错误（如数据丢失或损毁），他们自然会更加信任这一应用程序。</a:t>
            </a:r>
          </a:p>
        </p:txBody>
      </p:sp>
      <p:cxnSp>
        <p:nvCxnSpPr>
          <p:cNvPr id="9" name="直接连接符 8">
            <a:extLst>
              <a:ext uri="{FF2B5EF4-FFF2-40B4-BE49-F238E27FC236}">
                <a16:creationId xmlns:a16="http://schemas.microsoft.com/office/drawing/2014/main" id="{04DC6B70-D62D-904D-809D-531725D7BF09}"/>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0" name="标题 3">
            <a:extLst>
              <a:ext uri="{FF2B5EF4-FFF2-40B4-BE49-F238E27FC236}">
                <a16:creationId xmlns:a16="http://schemas.microsoft.com/office/drawing/2014/main" id="{47B56889-22F3-9D4C-A6B4-2AE04DF4C2D1}"/>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1" name="1 Título">
            <a:extLst>
              <a:ext uri="{FF2B5EF4-FFF2-40B4-BE49-F238E27FC236}">
                <a16:creationId xmlns:a16="http://schemas.microsoft.com/office/drawing/2014/main" id="{AA41E896-D649-9B46-BCEF-4E92661BF90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6.2.3 </a:t>
            </a:r>
            <a:r>
              <a:rPr lang="zh-CN" altLang="en-US" sz="2400">
                <a:solidFill>
                  <a:srgbClr val="D9D9D9"/>
                </a:solidFill>
                <a:latin typeface="宋体" panose="02010600030101010101" pitchFamily="2" charset="-122"/>
              </a:rPr>
              <a:t>人机界面设计指南</a:t>
            </a:r>
          </a:p>
        </p:txBody>
      </p:sp>
      <p:sp>
        <p:nvSpPr>
          <p:cNvPr id="12" name="1 Título">
            <a:extLst>
              <a:ext uri="{FF2B5EF4-FFF2-40B4-BE49-F238E27FC236}">
                <a16:creationId xmlns:a16="http://schemas.microsoft.com/office/drawing/2014/main" id="{92CC5FCF-A051-1043-AB88-687E01F33E9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240902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40</a:t>
            </a:fld>
            <a:endParaRPr lang="zh-CN" altLang="en-US"/>
          </a:p>
        </p:txBody>
      </p:sp>
      <p:sp>
        <p:nvSpPr>
          <p:cNvPr id="11" name="文本占位符 14">
            <a:extLst>
              <a:ext uri="{FF2B5EF4-FFF2-40B4-BE49-F238E27FC236}">
                <a16:creationId xmlns:a16="http://schemas.microsoft.com/office/drawing/2014/main" id="{C7084C9F-F834-4AF0-BA34-4A37E9FCF36E}"/>
              </a:ext>
            </a:extLst>
          </p:cNvPr>
          <p:cNvSpPr txBox="1"/>
          <p:nvPr/>
        </p:nvSpPr>
        <p:spPr>
          <a:xfrm>
            <a:off x="238826" y="1176949"/>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dirty="0">
                <a:solidFill>
                  <a:srgbClr val="2F637E"/>
                </a:solidFill>
                <a:latin typeface="微软雅黑" panose="020B0503020204020204" charset="-122"/>
                <a:ea typeface="微软雅黑" panose="020B0503020204020204" charset="-122"/>
                <a:sym typeface="+mn-ea"/>
              </a:rPr>
              <a:t>界面设计</a:t>
            </a:r>
          </a:p>
        </p:txBody>
      </p:sp>
      <p:sp>
        <p:nvSpPr>
          <p:cNvPr id="2" name="矩形 1">
            <a:extLst>
              <a:ext uri="{FF2B5EF4-FFF2-40B4-BE49-F238E27FC236}">
                <a16:creationId xmlns:a16="http://schemas.microsoft.com/office/drawing/2014/main" id="{FB8FB351-E880-4A85-A412-8CD8088A5D89}"/>
              </a:ext>
            </a:extLst>
          </p:cNvPr>
          <p:cNvSpPr/>
          <p:nvPr/>
        </p:nvSpPr>
        <p:spPr>
          <a:xfrm>
            <a:off x="216228" y="1551503"/>
            <a:ext cx="4643804" cy="3375539"/>
          </a:xfrm>
          <a:prstGeom prst="rect">
            <a:avLst/>
          </a:prstGeom>
        </p:spPr>
        <p:txBody>
          <a:bodyPr wrap="square">
            <a:spAutoFit/>
          </a:bodyPr>
          <a:lstStyle/>
          <a:p>
            <a:pPr fontAlgn="auto">
              <a:lnSpc>
                <a:spcPct val="150000"/>
              </a:lnSpc>
            </a:pPr>
            <a:r>
              <a:rPr lang="zh-CN" altLang="en-US" sz="1500" dirty="0">
                <a:latin typeface="微软雅黑" panose="020B0503020204020204" pitchFamily="34" charset="-122"/>
                <a:ea typeface="微软雅黑" panose="020B0503020204020204" pitchFamily="34" charset="-122"/>
              </a:rPr>
              <a:t>     </a:t>
            </a:r>
            <a:r>
              <a:rPr lang="zh-CN" altLang="en-US" sz="1500" dirty="0">
                <a:solidFill>
                  <a:srgbClr val="F88562"/>
                </a:solidFill>
                <a:latin typeface="微软雅黑" panose="020B0503020204020204" pitchFamily="34" charset="-122"/>
                <a:ea typeface="微软雅黑" panose="020B0503020204020204" pitchFamily="34" charset="-122"/>
              </a:rPr>
              <a:t>界面设计</a:t>
            </a:r>
            <a:r>
              <a:rPr lang="zh-CN" altLang="en-US" sz="1500" dirty="0">
                <a:latin typeface="微软雅黑" panose="020B0503020204020204" pitchFamily="34" charset="-122"/>
                <a:ea typeface="微软雅黑" panose="020B0503020204020204" pitchFamily="34" charset="-122"/>
              </a:rPr>
              <a:t>是接口设计中的重要组成部分。用户界面的设计要求在研究技术问题的同时对人加以研究。</a:t>
            </a:r>
            <a:r>
              <a:rPr lang="en-US" altLang="zh-CN" sz="1500" dirty="0">
                <a:latin typeface="微软雅黑" panose="020B0503020204020204" pitchFamily="34" charset="-122"/>
                <a:ea typeface="微软雅黑" panose="020B0503020204020204" pitchFamily="34" charset="-122"/>
              </a:rPr>
              <a:t>Theo Mandel</a:t>
            </a:r>
            <a:r>
              <a:rPr lang="zh-CN" altLang="en-US" sz="1500" dirty="0">
                <a:latin typeface="微软雅黑" panose="020B0503020204020204" pitchFamily="34" charset="-122"/>
                <a:ea typeface="微软雅黑" panose="020B0503020204020204" pitchFamily="34" charset="-122"/>
              </a:rPr>
              <a:t>在其关于界面设计的著作中提出了</a:t>
            </a:r>
            <a:r>
              <a:rPr lang="en-US" altLang="zh-CN" sz="1500" b="1" dirty="0">
                <a:solidFill>
                  <a:srgbClr val="F88562"/>
                </a:solidFill>
                <a:latin typeface="微软雅黑" panose="020B0503020204020204" pitchFamily="34" charset="-122"/>
                <a:ea typeface="微软雅黑" panose="020B0503020204020204" pitchFamily="34" charset="-122"/>
              </a:rPr>
              <a:t>3</a:t>
            </a:r>
            <a:r>
              <a:rPr lang="zh-CN" altLang="en-US" sz="1500" b="1" dirty="0">
                <a:solidFill>
                  <a:srgbClr val="F88562"/>
                </a:solidFill>
                <a:latin typeface="微软雅黑" panose="020B0503020204020204" pitchFamily="34" charset="-122"/>
                <a:ea typeface="微软雅黑" panose="020B0503020204020204" pitchFamily="34" charset="-122"/>
              </a:rPr>
              <a:t>条“黄金原则”</a:t>
            </a:r>
            <a:r>
              <a:rPr lang="zh-CN" altLang="en-US" sz="1500" dirty="0">
                <a:latin typeface="微软雅黑" panose="020B0503020204020204" pitchFamily="34" charset="-122"/>
                <a:ea typeface="微软雅黑" panose="020B0503020204020204" pitchFamily="34" charset="-122"/>
              </a:rPr>
              <a:t>。</a:t>
            </a:r>
          </a:p>
          <a:p>
            <a:pPr lvl="1">
              <a:lnSpc>
                <a:spcPct val="150000"/>
              </a:lnSpc>
            </a:pPr>
            <a:r>
              <a:rPr lang="en-US" altLang="zh-CN" dirty="0">
                <a:latin typeface="微软雅黑" panose="020B0503020204020204" pitchFamily="34" charset="-122"/>
                <a:ea typeface="微软雅黑" panose="020B0503020204020204" pitchFamily="34" charset="-122"/>
              </a:rPr>
              <a:t>1) </a:t>
            </a:r>
            <a:r>
              <a:rPr lang="zh-CN" altLang="en-US" dirty="0">
                <a:latin typeface="微软雅黑" panose="020B0503020204020204" pitchFamily="34" charset="-122"/>
                <a:ea typeface="微软雅黑" panose="020B0503020204020204" pitchFamily="34" charset="-122"/>
              </a:rPr>
              <a:t>置用户于控制之下</a:t>
            </a:r>
            <a:endParaRPr lang="en-US" altLang="zh-CN" dirty="0">
              <a:latin typeface="微软雅黑" panose="020B0503020204020204" pitchFamily="34" charset="-122"/>
              <a:ea typeface="微软雅黑" panose="020B0503020204020204" pitchFamily="34" charset="-122"/>
            </a:endParaRPr>
          </a:p>
          <a:p>
            <a:pPr lvl="1">
              <a:lnSpc>
                <a:spcPct val="150000"/>
              </a:lnSpc>
            </a:pP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减少用户的记忆负担</a:t>
            </a:r>
          </a:p>
          <a:p>
            <a:pPr lvl="1">
              <a:lnSpc>
                <a:spcPct val="150000"/>
              </a:lnSpc>
            </a:pPr>
            <a:r>
              <a:rPr lang="en-US" altLang="zh-CN"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保持界面一致</a:t>
            </a:r>
            <a:endParaRPr lang="en-US" altLang="zh-CN" sz="1500" dirty="0">
              <a:latin typeface="微软雅黑" panose="020B0503020204020204" pitchFamily="34" charset="-122"/>
              <a:ea typeface="微软雅黑" panose="020B0503020204020204" pitchFamily="34" charset="-122"/>
            </a:endParaRPr>
          </a:p>
          <a:p>
            <a:pPr fontAlgn="auto">
              <a:lnSpc>
                <a:spcPct val="150000"/>
              </a:lnSpc>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这些黄金原则实际上构成了指导用户界面设计活动的基本原则。</a:t>
            </a:r>
          </a:p>
        </p:txBody>
      </p:sp>
      <p:pic>
        <p:nvPicPr>
          <p:cNvPr id="1026" name="Picture 2" descr="购物APP界面设计 UI |UI|APP界面|Human_Van - 原创作品 - 站酷 (ZCOOL)">
            <a:extLst>
              <a:ext uri="{FF2B5EF4-FFF2-40B4-BE49-F238E27FC236}">
                <a16:creationId xmlns:a16="http://schemas.microsoft.com/office/drawing/2014/main" id="{3D60EB2F-C10D-42F9-B742-E7845D77D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859" y="2446135"/>
            <a:ext cx="3212651" cy="2409488"/>
          </a:xfrm>
          <a:prstGeom prst="rect">
            <a:avLst/>
          </a:prstGeom>
          <a:noFill/>
          <a:effectLst>
            <a:reflection blurRad="38100" stA="55000" endPos="34000" dist="203200" dir="5400000" sy="-100000" algn="bl" rotWithShape="0"/>
            <a:softEdge rad="50800"/>
          </a:effectLst>
          <a:extLst>
            <a:ext uri="{909E8E84-426E-40DD-AFC4-6F175D3DCCD1}">
              <a14:hiddenFill xmlns:a14="http://schemas.microsoft.com/office/drawing/2010/main">
                <a:solidFill>
                  <a:srgbClr val="FFFFFF"/>
                </a:solidFill>
              </a14:hiddenFill>
            </a:ext>
          </a:extLst>
        </p:spPr>
      </p:pic>
      <p:cxnSp>
        <p:nvCxnSpPr>
          <p:cNvPr id="10" name="直接连接符 8">
            <a:extLst>
              <a:ext uri="{FF2B5EF4-FFF2-40B4-BE49-F238E27FC236}">
                <a16:creationId xmlns:a16="http://schemas.microsoft.com/office/drawing/2014/main" id="{AA57F6BD-2602-C94E-AD92-53428CD40E7F}"/>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2" name="标题 3">
            <a:extLst>
              <a:ext uri="{FF2B5EF4-FFF2-40B4-BE49-F238E27FC236}">
                <a16:creationId xmlns:a16="http://schemas.microsoft.com/office/drawing/2014/main" id="{AE4319E0-0E82-4D49-8397-0865713DFC2D}"/>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3" name="1 Título">
            <a:extLst>
              <a:ext uri="{FF2B5EF4-FFF2-40B4-BE49-F238E27FC236}">
                <a16:creationId xmlns:a16="http://schemas.microsoft.com/office/drawing/2014/main" id="{506BE221-AA3C-CC4B-AD9F-34E6DCB0934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dirty="0">
                <a:solidFill>
                  <a:srgbClr val="D9D9D9"/>
                </a:solidFill>
                <a:latin typeface="宋体" panose="02010600030101010101" pitchFamily="2" charset="-122"/>
              </a:rPr>
              <a:t>第</a:t>
            </a:r>
            <a:r>
              <a:rPr lang="en-US" altLang="zh-CN" sz="2400" dirty="0">
                <a:solidFill>
                  <a:srgbClr val="D9D9D9"/>
                </a:solidFill>
                <a:latin typeface="宋体" panose="02010600030101010101" pitchFamily="2" charset="-122"/>
              </a:rPr>
              <a:t>6</a:t>
            </a:r>
            <a:r>
              <a:rPr lang="zh-CN" altLang="en-US" sz="2400" dirty="0">
                <a:solidFill>
                  <a:srgbClr val="D9D9D9"/>
                </a:solidFill>
                <a:latin typeface="宋体" panose="02010600030101010101" pitchFamily="2" charset="-122"/>
              </a:rPr>
              <a:t>章　</a:t>
            </a:r>
            <a:endParaRPr lang="en-US" altLang="zh-CN" sz="2400" dirty="0">
              <a:solidFill>
                <a:srgbClr val="D9D9D9"/>
              </a:solidFill>
              <a:latin typeface="宋体" panose="02010600030101010101" pitchFamily="2" charset="-122"/>
            </a:endParaRPr>
          </a:p>
          <a:p>
            <a:pPr algn="ctr" eaLnBrk="1" hangingPunct="1">
              <a:spcBef>
                <a:spcPct val="0"/>
              </a:spcBef>
              <a:buFontTx/>
              <a:buNone/>
            </a:pPr>
            <a:r>
              <a:rPr lang="zh-CN" altLang="en-US" sz="2400" dirty="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111948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41</a:t>
            </a:fld>
            <a:endParaRPr lang="zh-CN" altLang="en-US"/>
          </a:p>
        </p:txBody>
      </p:sp>
      <p:sp>
        <p:nvSpPr>
          <p:cNvPr id="11" name="文本占位符 14">
            <a:extLst>
              <a:ext uri="{FF2B5EF4-FFF2-40B4-BE49-F238E27FC236}">
                <a16:creationId xmlns:a16="http://schemas.microsoft.com/office/drawing/2014/main" id="{C7084C9F-F834-4AF0-BA34-4A37E9FCF36E}"/>
              </a:ext>
            </a:extLst>
          </p:cNvPr>
          <p:cNvSpPr txBox="1"/>
          <p:nvPr/>
        </p:nvSpPr>
        <p:spPr>
          <a:xfrm>
            <a:off x="417741" y="1173794"/>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dirty="0">
                <a:solidFill>
                  <a:srgbClr val="2F637E"/>
                </a:solidFill>
                <a:latin typeface="微软雅黑" panose="020B0503020204020204" charset="-122"/>
                <a:ea typeface="微软雅黑" panose="020B0503020204020204" charset="-122"/>
                <a:sym typeface="+mn-ea"/>
              </a:rPr>
              <a:t>界面设计</a:t>
            </a:r>
          </a:p>
        </p:txBody>
      </p:sp>
      <p:grpSp>
        <p:nvGrpSpPr>
          <p:cNvPr id="4" name="组合 3">
            <a:extLst>
              <a:ext uri="{FF2B5EF4-FFF2-40B4-BE49-F238E27FC236}">
                <a16:creationId xmlns:a16="http://schemas.microsoft.com/office/drawing/2014/main" id="{A64AA063-0E4E-41C5-A332-6175B35B5AAA}"/>
              </a:ext>
            </a:extLst>
          </p:cNvPr>
          <p:cNvGrpSpPr/>
          <p:nvPr/>
        </p:nvGrpSpPr>
        <p:grpSpPr>
          <a:xfrm>
            <a:off x="827584" y="2348880"/>
            <a:ext cx="6966630" cy="2742749"/>
            <a:chOff x="1642849" y="2257578"/>
            <a:chExt cx="9288840" cy="3656999"/>
          </a:xfrm>
        </p:grpSpPr>
        <p:sp>
          <p:nvSpPr>
            <p:cNvPr id="12" name="六边形 75">
              <a:extLst>
                <a:ext uri="{FF2B5EF4-FFF2-40B4-BE49-F238E27FC236}">
                  <a16:creationId xmlns:a16="http://schemas.microsoft.com/office/drawing/2014/main" id="{E8A38174-FE2C-4807-B733-20D936491B9A}"/>
                </a:ext>
              </a:extLst>
            </p:cNvPr>
            <p:cNvSpPr>
              <a:spLocks noChangeArrowheads="1"/>
            </p:cNvSpPr>
            <p:nvPr/>
          </p:nvSpPr>
          <p:spPr bwMode="auto">
            <a:xfrm>
              <a:off x="1679356" y="3603602"/>
              <a:ext cx="1777768" cy="1531739"/>
            </a:xfrm>
            <a:prstGeom prst="hexagon">
              <a:avLst>
                <a:gd name="adj" fmla="val 25012"/>
                <a:gd name="vf" fmla="val 115470"/>
              </a:avLst>
            </a:prstGeom>
            <a:solidFill>
              <a:srgbClr val="018989"/>
            </a:solidFill>
            <a:ln>
              <a:noFill/>
            </a:ln>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六边形 76">
              <a:extLst>
                <a:ext uri="{FF2B5EF4-FFF2-40B4-BE49-F238E27FC236}">
                  <a16:creationId xmlns:a16="http://schemas.microsoft.com/office/drawing/2014/main" id="{EB77C0EE-41F3-49E5-BEC3-A7F30B5BA702}"/>
                </a:ext>
              </a:extLst>
            </p:cNvPr>
            <p:cNvSpPr>
              <a:spLocks noChangeArrowheads="1"/>
            </p:cNvSpPr>
            <p:nvPr/>
          </p:nvSpPr>
          <p:spPr bwMode="auto">
            <a:xfrm>
              <a:off x="3099984" y="2808370"/>
              <a:ext cx="1777768" cy="1533325"/>
            </a:xfrm>
            <a:prstGeom prst="hexagon">
              <a:avLst>
                <a:gd name="adj" fmla="val 24987"/>
                <a:gd name="vf" fmla="val 115470"/>
              </a:avLst>
            </a:prstGeom>
            <a:solidFill>
              <a:srgbClr val="F04E3F"/>
            </a:solidFill>
            <a:ln>
              <a:noFill/>
            </a:ln>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六边形 77">
              <a:extLst>
                <a:ext uri="{FF2B5EF4-FFF2-40B4-BE49-F238E27FC236}">
                  <a16:creationId xmlns:a16="http://schemas.microsoft.com/office/drawing/2014/main" id="{0C51CA40-BFA1-454E-A1DD-FBC0237EC1C2}"/>
                </a:ext>
              </a:extLst>
            </p:cNvPr>
            <p:cNvSpPr>
              <a:spLocks noChangeArrowheads="1"/>
            </p:cNvSpPr>
            <p:nvPr/>
          </p:nvSpPr>
          <p:spPr bwMode="auto">
            <a:xfrm>
              <a:off x="4520611" y="3548048"/>
              <a:ext cx="1777768" cy="1531738"/>
            </a:xfrm>
            <a:prstGeom prst="hexagon">
              <a:avLst>
                <a:gd name="adj" fmla="val 25012"/>
                <a:gd name="vf" fmla="val 115470"/>
              </a:avLst>
            </a:prstGeom>
            <a:solidFill>
              <a:srgbClr val="018989"/>
            </a:solidFill>
            <a:ln>
              <a:noFill/>
            </a:ln>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六边形 78">
              <a:extLst>
                <a:ext uri="{FF2B5EF4-FFF2-40B4-BE49-F238E27FC236}">
                  <a16:creationId xmlns:a16="http://schemas.microsoft.com/office/drawing/2014/main" id="{768405F0-84C8-42D9-B775-A1A1FDA596DC}"/>
                </a:ext>
              </a:extLst>
            </p:cNvPr>
            <p:cNvSpPr>
              <a:spLocks noChangeArrowheads="1"/>
            </p:cNvSpPr>
            <p:nvPr/>
          </p:nvSpPr>
          <p:spPr bwMode="auto">
            <a:xfrm>
              <a:off x="5968223" y="2781385"/>
              <a:ext cx="1777768" cy="1533325"/>
            </a:xfrm>
            <a:prstGeom prst="hexagon">
              <a:avLst>
                <a:gd name="adj" fmla="val 24987"/>
                <a:gd name="vf" fmla="val 115470"/>
              </a:avLst>
            </a:prstGeom>
            <a:solidFill>
              <a:srgbClr val="F04E3F"/>
            </a:solidFill>
            <a:ln>
              <a:noFill/>
            </a:ln>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六边形 79">
              <a:extLst>
                <a:ext uri="{FF2B5EF4-FFF2-40B4-BE49-F238E27FC236}">
                  <a16:creationId xmlns:a16="http://schemas.microsoft.com/office/drawing/2014/main" id="{F41E3FB9-670B-486F-8AC2-1B593F2381AB}"/>
                </a:ext>
              </a:extLst>
            </p:cNvPr>
            <p:cNvSpPr>
              <a:spLocks noChangeArrowheads="1"/>
            </p:cNvSpPr>
            <p:nvPr/>
          </p:nvSpPr>
          <p:spPr bwMode="auto">
            <a:xfrm>
              <a:off x="7396787" y="3548048"/>
              <a:ext cx="1777768" cy="1531738"/>
            </a:xfrm>
            <a:prstGeom prst="hexagon">
              <a:avLst>
                <a:gd name="adj" fmla="val 25012"/>
                <a:gd name="vf" fmla="val 115470"/>
              </a:avLst>
            </a:prstGeom>
            <a:solidFill>
              <a:srgbClr val="018989"/>
            </a:solidFill>
            <a:ln>
              <a:noFill/>
            </a:ln>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六边形 80">
              <a:extLst>
                <a:ext uri="{FF2B5EF4-FFF2-40B4-BE49-F238E27FC236}">
                  <a16:creationId xmlns:a16="http://schemas.microsoft.com/office/drawing/2014/main" id="{592A36A6-A52B-4396-9B9A-9410834C87EA}"/>
                </a:ext>
              </a:extLst>
            </p:cNvPr>
            <p:cNvSpPr>
              <a:spLocks noChangeArrowheads="1"/>
            </p:cNvSpPr>
            <p:nvPr/>
          </p:nvSpPr>
          <p:spPr bwMode="auto">
            <a:xfrm>
              <a:off x="8817415" y="2781385"/>
              <a:ext cx="1777768" cy="1533325"/>
            </a:xfrm>
            <a:prstGeom prst="hexagon">
              <a:avLst>
                <a:gd name="adj" fmla="val 24987"/>
                <a:gd name="vf" fmla="val 115470"/>
              </a:avLst>
            </a:prstGeom>
            <a:solidFill>
              <a:srgbClr val="F04E3F"/>
            </a:solidFill>
            <a:ln>
              <a:noFill/>
            </a:ln>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48">
              <a:extLst>
                <a:ext uri="{FF2B5EF4-FFF2-40B4-BE49-F238E27FC236}">
                  <a16:creationId xmlns:a16="http://schemas.microsoft.com/office/drawing/2014/main" id="{F9130493-49F1-4E3D-AAF9-7DAB7CE06E98}"/>
                </a:ext>
              </a:extLst>
            </p:cNvPr>
            <p:cNvSpPr>
              <a:spLocks noChangeArrowheads="1"/>
            </p:cNvSpPr>
            <p:nvPr/>
          </p:nvSpPr>
          <p:spPr bwMode="auto">
            <a:xfrm>
              <a:off x="8003133" y="4363917"/>
              <a:ext cx="565076" cy="56507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49">
              <a:extLst>
                <a:ext uri="{FF2B5EF4-FFF2-40B4-BE49-F238E27FC236}">
                  <a16:creationId xmlns:a16="http://schemas.microsoft.com/office/drawing/2014/main" id="{8EF67C14-6419-4081-9F81-18FCB703236B}"/>
                </a:ext>
              </a:extLst>
            </p:cNvPr>
            <p:cNvGrpSpPr/>
            <p:nvPr/>
          </p:nvGrpSpPr>
          <p:grpSpPr bwMode="auto">
            <a:xfrm>
              <a:off x="2268243" y="4389314"/>
              <a:ext cx="565076" cy="566663"/>
              <a:chOff x="0" y="0"/>
              <a:chExt cx="566057" cy="566057"/>
            </a:xfrm>
          </p:grpSpPr>
          <p:sp>
            <p:nvSpPr>
              <p:cNvPr id="20" name="椭圆 73">
                <a:extLst>
                  <a:ext uri="{FF2B5EF4-FFF2-40B4-BE49-F238E27FC236}">
                    <a16:creationId xmlns:a16="http://schemas.microsoft.com/office/drawing/2014/main" id="{E3FD7E0C-C3D4-484F-B14E-DC7648F215CF}"/>
                  </a:ext>
                </a:extLst>
              </p:cNvPr>
              <p:cNvSpPr>
                <a:spLocks noChangeArrowheads="1"/>
              </p:cNvSpPr>
              <p:nvPr/>
            </p:nvSpPr>
            <p:spPr bwMode="auto">
              <a:xfrm>
                <a:off x="0" y="0"/>
                <a:ext cx="566057" cy="5660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95">
                <a:extLst>
                  <a:ext uri="{FF2B5EF4-FFF2-40B4-BE49-F238E27FC236}">
                    <a16:creationId xmlns:a16="http://schemas.microsoft.com/office/drawing/2014/main" id="{955DE0C0-0EF1-4FC1-83AF-98FCF069F8CC}"/>
                  </a:ext>
                </a:extLst>
              </p:cNvPr>
              <p:cNvSpPr>
                <a:spLocks noEditPoints="1"/>
              </p:cNvSpPr>
              <p:nvPr/>
            </p:nvSpPr>
            <p:spPr bwMode="auto">
              <a:xfrm>
                <a:off x="139887" y="126321"/>
                <a:ext cx="286284" cy="311268"/>
              </a:xfrm>
              <a:custGeom>
                <a:avLst/>
                <a:gdLst>
                  <a:gd name="T0" fmla="*/ 2147483647 w 176"/>
                  <a:gd name="T1" fmla="*/ 2147483647 h 192"/>
                  <a:gd name="T2" fmla="*/ 2147483647 w 176"/>
                  <a:gd name="T3" fmla="*/ 0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0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2147483647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lIns="60215" tIns="30107" rIns="60215" bIns="30107"/>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66">
              <a:extLst>
                <a:ext uri="{FF2B5EF4-FFF2-40B4-BE49-F238E27FC236}">
                  <a16:creationId xmlns:a16="http://schemas.microsoft.com/office/drawing/2014/main" id="{1F010F0C-3401-4DAF-9356-1DE906AAF65A}"/>
                </a:ext>
              </a:extLst>
            </p:cNvPr>
            <p:cNvSpPr>
              <a:spLocks noChangeArrowheads="1"/>
            </p:cNvSpPr>
            <p:nvPr/>
          </p:nvSpPr>
          <p:spPr bwMode="auto">
            <a:xfrm>
              <a:off x="3687283" y="2981384"/>
              <a:ext cx="566663" cy="5666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组合 67">
              <a:extLst>
                <a:ext uri="{FF2B5EF4-FFF2-40B4-BE49-F238E27FC236}">
                  <a16:creationId xmlns:a16="http://schemas.microsoft.com/office/drawing/2014/main" id="{374D4633-1BA2-491C-8F2F-1C58E18B28A1}"/>
                </a:ext>
              </a:extLst>
            </p:cNvPr>
            <p:cNvPicPr>
              <a:picLocks noChangeArrowheads="1"/>
            </p:cNvPicPr>
            <p:nvPr/>
          </p:nvPicPr>
          <p:blipFill>
            <a:blip r:embed="rId2" cstate="screen"/>
            <a:srcRect/>
            <a:stretch>
              <a:fillRect/>
            </a:stretch>
          </p:blipFill>
          <p:spPr bwMode="auto">
            <a:xfrm>
              <a:off x="3809504" y="3140113"/>
              <a:ext cx="292062" cy="24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51">
              <a:extLst>
                <a:ext uri="{FF2B5EF4-FFF2-40B4-BE49-F238E27FC236}">
                  <a16:creationId xmlns:a16="http://schemas.microsoft.com/office/drawing/2014/main" id="{14AD8A7D-D674-4470-8BAC-11E5D9B10F1D}"/>
                </a:ext>
              </a:extLst>
            </p:cNvPr>
            <p:cNvSpPr>
              <a:spLocks noChangeArrowheads="1"/>
            </p:cNvSpPr>
            <p:nvPr/>
          </p:nvSpPr>
          <p:spPr bwMode="auto">
            <a:xfrm>
              <a:off x="9423761" y="2929003"/>
              <a:ext cx="565076" cy="56507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59">
              <a:extLst>
                <a:ext uri="{FF2B5EF4-FFF2-40B4-BE49-F238E27FC236}">
                  <a16:creationId xmlns:a16="http://schemas.microsoft.com/office/drawing/2014/main" id="{4EBF16DE-F020-43F1-A465-C7A84983CDF6}"/>
                </a:ext>
              </a:extLst>
            </p:cNvPr>
            <p:cNvSpPr>
              <a:spLocks noChangeArrowheads="1"/>
            </p:cNvSpPr>
            <p:nvPr/>
          </p:nvSpPr>
          <p:spPr bwMode="auto">
            <a:xfrm>
              <a:off x="5126957" y="4363917"/>
              <a:ext cx="565076" cy="56507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6" name="组合 60">
              <a:extLst>
                <a:ext uri="{FF2B5EF4-FFF2-40B4-BE49-F238E27FC236}">
                  <a16:creationId xmlns:a16="http://schemas.microsoft.com/office/drawing/2014/main" id="{05E9CE42-6C2A-494B-86B2-00A6F1822529}"/>
                </a:ext>
              </a:extLst>
            </p:cNvPr>
            <p:cNvPicPr>
              <a:picLocks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5272988" y="4505185"/>
              <a:ext cx="279364" cy="27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椭圆 53">
              <a:extLst>
                <a:ext uri="{FF2B5EF4-FFF2-40B4-BE49-F238E27FC236}">
                  <a16:creationId xmlns:a16="http://schemas.microsoft.com/office/drawing/2014/main" id="{27C63C84-0496-4C13-B357-75A294E83D73}"/>
                </a:ext>
              </a:extLst>
            </p:cNvPr>
            <p:cNvSpPr>
              <a:spLocks noChangeArrowheads="1"/>
            </p:cNvSpPr>
            <p:nvPr/>
          </p:nvSpPr>
          <p:spPr bwMode="auto">
            <a:xfrm>
              <a:off x="6574569" y="2922654"/>
              <a:ext cx="565076" cy="56507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8" name="组合 54">
              <a:extLst>
                <a:ext uri="{FF2B5EF4-FFF2-40B4-BE49-F238E27FC236}">
                  <a16:creationId xmlns:a16="http://schemas.microsoft.com/office/drawing/2014/main" id="{C4CEF649-20D1-422F-AF11-6C8385E30C3D}"/>
                </a:ext>
              </a:extLst>
            </p:cNvPr>
            <p:cNvPicPr>
              <a:picLocks noChangeArrowheads="1"/>
            </p:cNvPicPr>
            <p:nvPr/>
          </p:nvPicPr>
          <p:blipFill>
            <a:blip r:embed="rId5" cstate="print"/>
            <a:srcRect/>
            <a:stretch>
              <a:fillRect/>
            </a:stretch>
          </p:blipFill>
          <p:spPr bwMode="auto">
            <a:xfrm>
              <a:off x="6747585" y="3041701"/>
              <a:ext cx="280950" cy="31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6">
              <a:extLst>
                <a:ext uri="{FF2B5EF4-FFF2-40B4-BE49-F238E27FC236}">
                  <a16:creationId xmlns:a16="http://schemas.microsoft.com/office/drawing/2014/main" id="{F90C0EB8-E693-4986-93A9-DA4C4CDA65BF}"/>
                </a:ext>
              </a:extLst>
            </p:cNvPr>
            <p:cNvSpPr>
              <a:spLocks noEditPoints="1"/>
            </p:cNvSpPr>
            <p:nvPr/>
          </p:nvSpPr>
          <p:spPr bwMode="auto">
            <a:xfrm>
              <a:off x="8161862" y="4449630"/>
              <a:ext cx="236507" cy="404759"/>
            </a:xfrm>
            <a:custGeom>
              <a:avLst/>
              <a:gdLst>
                <a:gd name="T0" fmla="*/ 2147483647 w 112"/>
                <a:gd name="T1" fmla="*/ 0 h 192"/>
                <a:gd name="T2" fmla="*/ 2147483647 w 112"/>
                <a:gd name="T3" fmla="*/ 0 h 192"/>
                <a:gd name="T4" fmla="*/ 0 w 112"/>
                <a:gd name="T5" fmla="*/ 2147483647 h 192"/>
                <a:gd name="T6" fmla="*/ 0 w 112"/>
                <a:gd name="T7" fmla="*/ 2147483647 h 192"/>
                <a:gd name="T8" fmla="*/ 2147483647 w 112"/>
                <a:gd name="T9" fmla="*/ 2147483647 h 192"/>
                <a:gd name="T10" fmla="*/ 2147483647 w 112"/>
                <a:gd name="T11" fmla="*/ 2147483647 h 192"/>
                <a:gd name="T12" fmla="*/ 2147483647 w 112"/>
                <a:gd name="T13" fmla="*/ 2147483647 h 192"/>
                <a:gd name="T14" fmla="*/ 2147483647 w 112"/>
                <a:gd name="T15" fmla="*/ 2147483647 h 192"/>
                <a:gd name="T16" fmla="*/ 2147483647 w 112"/>
                <a:gd name="T17" fmla="*/ 0 h 192"/>
                <a:gd name="T18" fmla="*/ 2147483647 w 112"/>
                <a:gd name="T19" fmla="*/ 2147483647 h 192"/>
                <a:gd name="T20" fmla="*/ 2147483647 w 112"/>
                <a:gd name="T21" fmla="*/ 2147483647 h 192"/>
                <a:gd name="T22" fmla="*/ 2147483647 w 112"/>
                <a:gd name="T23" fmla="*/ 2147483647 h 192"/>
                <a:gd name="T24" fmla="*/ 2147483647 w 112"/>
                <a:gd name="T25" fmla="*/ 2147483647 h 192"/>
                <a:gd name="T26" fmla="*/ 2147483647 w 112"/>
                <a:gd name="T27" fmla="*/ 2147483647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2147483647 w 112"/>
                <a:gd name="T71" fmla="*/ 2147483647 h 192"/>
                <a:gd name="T72" fmla="*/ 2147483647 w 112"/>
                <a:gd name="T73" fmla="*/ 2147483647 h 192"/>
                <a:gd name="T74" fmla="*/ 2147483647 w 11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lumMod val="50000"/>
              </a:schemeClr>
            </a:solidFill>
            <a:ln>
              <a:noFill/>
            </a:ln>
          </p:spPr>
          <p:txBody>
            <a:bodyPr lIns="60215" tIns="30107" rIns="60215" bIns="30107"/>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94">
              <a:extLst>
                <a:ext uri="{FF2B5EF4-FFF2-40B4-BE49-F238E27FC236}">
                  <a16:creationId xmlns:a16="http://schemas.microsoft.com/office/drawing/2014/main" id="{28173B3D-3A75-4C1A-BEDD-082C0DC640E7}"/>
                </a:ext>
              </a:extLst>
            </p:cNvPr>
            <p:cNvSpPr/>
            <p:nvPr/>
          </p:nvSpPr>
          <p:spPr bwMode="auto">
            <a:xfrm>
              <a:off x="9517411" y="3041701"/>
              <a:ext cx="377776" cy="37936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0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0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2147483647 h 192"/>
                <a:gd name="T56" fmla="*/ 2147483647 w 192"/>
                <a:gd name="T57" fmla="*/ 2147483647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2147483647 w 192"/>
                <a:gd name="T77" fmla="*/ 2147483647 h 192"/>
                <a:gd name="T78" fmla="*/ 2147483647 w 192"/>
                <a:gd name="T79" fmla="*/ 2147483647 h 192"/>
                <a:gd name="T80" fmla="*/ 2147483647 w 192"/>
                <a:gd name="T81" fmla="*/ 2147483647 h 192"/>
                <a:gd name="T82" fmla="*/ 2147483647 w 192"/>
                <a:gd name="T83" fmla="*/ 2147483647 h 192"/>
                <a:gd name="T84" fmla="*/ 2147483647 w 192"/>
                <a:gd name="T85" fmla="*/ 2147483647 h 192"/>
                <a:gd name="T86" fmla="*/ 2147483647 w 192"/>
                <a:gd name="T87" fmla="*/ 2147483647 h 192"/>
                <a:gd name="T88" fmla="*/ 2147483647 w 192"/>
                <a:gd name="T89" fmla="*/ 2147483647 h 192"/>
                <a:gd name="T90" fmla="*/ 2147483647 w 192"/>
                <a:gd name="T91" fmla="*/ 2147483647 h 192"/>
                <a:gd name="T92" fmla="*/ 2147483647 w 192"/>
                <a:gd name="T93" fmla="*/ 2147483647 h 192"/>
                <a:gd name="T94" fmla="*/ 2147483647 w 192"/>
                <a:gd name="T95" fmla="*/ 2147483647 h 192"/>
                <a:gd name="T96" fmla="*/ 2147483647 w 192"/>
                <a:gd name="T97" fmla="*/ 2147483647 h 192"/>
                <a:gd name="T98" fmla="*/ 2147483647 w 192"/>
                <a:gd name="T99" fmla="*/ 2147483647 h 192"/>
                <a:gd name="T100" fmla="*/ 2147483647 w 192"/>
                <a:gd name="T101" fmla="*/ 2147483647 h 192"/>
                <a:gd name="T102" fmla="*/ 2147483647 w 192"/>
                <a:gd name="T103" fmla="*/ 2147483647 h 192"/>
                <a:gd name="T104" fmla="*/ 2147483647 w 192"/>
                <a:gd name="T105" fmla="*/ 2147483647 h 192"/>
                <a:gd name="T106" fmla="*/ 2147483647 w 192"/>
                <a:gd name="T107" fmla="*/ 2147483647 h 192"/>
                <a:gd name="T108" fmla="*/ 2147483647 w 192"/>
                <a:gd name="T109" fmla="*/ 2147483647 h 192"/>
                <a:gd name="T110" fmla="*/ 2147483647 w 192"/>
                <a:gd name="T111" fmla="*/ 2147483647 h 192"/>
                <a:gd name="T112" fmla="*/ 2147483647 w 192"/>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rgbClr val="777370"/>
            </a:solidFill>
            <a:ln>
              <a:noFill/>
            </a:ln>
            <a:extLst>
              <a:ext uri="{91240B29-F687-4F45-9708-019B960494DF}">
                <a14:hiddenLine xmlns:a14="http://schemas.microsoft.com/office/drawing/2010/main" w="9525">
                  <a:solidFill>
                    <a:srgbClr val="000000"/>
                  </a:solidFill>
                  <a:round/>
                </a14:hiddenLine>
              </a:ext>
            </a:extLst>
          </p:spPr>
          <p:txBody>
            <a:bodyPr lIns="60215" tIns="30107" rIns="60215" bIns="30107"/>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81">
              <a:extLst>
                <a:ext uri="{FF2B5EF4-FFF2-40B4-BE49-F238E27FC236}">
                  <a16:creationId xmlns:a16="http://schemas.microsoft.com/office/drawing/2014/main" id="{85A13707-9F8C-4C48-96EE-36BB9E4A83FA}"/>
                </a:ext>
              </a:extLst>
            </p:cNvPr>
            <p:cNvSpPr txBox="1">
              <a:spLocks noChangeArrowheads="1"/>
            </p:cNvSpPr>
            <p:nvPr/>
          </p:nvSpPr>
          <p:spPr bwMode="auto">
            <a:xfrm>
              <a:off x="2387232" y="3819402"/>
              <a:ext cx="4364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1</a:t>
              </a:r>
              <a:endParaRPr lang="zh-CN" altLang="en-US"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7" name="直接连接符 87">
              <a:extLst>
                <a:ext uri="{FF2B5EF4-FFF2-40B4-BE49-F238E27FC236}">
                  <a16:creationId xmlns:a16="http://schemas.microsoft.com/office/drawing/2014/main" id="{2DD250A5-C30C-4045-A315-62601544EEDF}"/>
                </a:ext>
              </a:extLst>
            </p:cNvPr>
            <p:cNvCxnSpPr>
              <a:cxnSpLocks noChangeShapeType="1"/>
            </p:cNvCxnSpPr>
            <p:nvPr/>
          </p:nvCxnSpPr>
          <p:spPr bwMode="auto">
            <a:xfrm>
              <a:off x="3471411" y="4395662"/>
              <a:ext cx="1063486" cy="0"/>
            </a:xfrm>
            <a:prstGeom prst="line">
              <a:avLst/>
            </a:prstGeom>
            <a:noFill/>
            <a:ln w="28575">
              <a:solidFill>
                <a:srgbClr val="F04E3F"/>
              </a:solidFill>
              <a:round/>
            </a:ln>
            <a:extLst>
              <a:ext uri="{909E8E84-426E-40DD-AFC4-6F175D3DCCD1}">
                <a14:hiddenFill xmlns:a14="http://schemas.microsoft.com/office/drawing/2010/main">
                  <a:noFill/>
                </a14:hiddenFill>
              </a:ext>
            </a:extLst>
          </p:spPr>
        </p:cxnSp>
        <p:cxnSp>
          <p:nvCxnSpPr>
            <p:cNvPr id="38" name="直接连接符 88">
              <a:extLst>
                <a:ext uri="{FF2B5EF4-FFF2-40B4-BE49-F238E27FC236}">
                  <a16:creationId xmlns:a16="http://schemas.microsoft.com/office/drawing/2014/main" id="{51B83F16-F514-4619-AC55-8E06B779438E}"/>
                </a:ext>
              </a:extLst>
            </p:cNvPr>
            <p:cNvCxnSpPr>
              <a:cxnSpLocks noChangeShapeType="1"/>
            </p:cNvCxnSpPr>
            <p:nvPr/>
          </p:nvCxnSpPr>
          <p:spPr bwMode="auto">
            <a:xfrm>
              <a:off x="6325365" y="4370266"/>
              <a:ext cx="1063486" cy="0"/>
            </a:xfrm>
            <a:prstGeom prst="line">
              <a:avLst/>
            </a:prstGeom>
            <a:noFill/>
            <a:ln w="28575">
              <a:solidFill>
                <a:srgbClr val="F04E3F"/>
              </a:solidFill>
              <a:round/>
            </a:ln>
            <a:extLst>
              <a:ext uri="{909E8E84-426E-40DD-AFC4-6F175D3DCCD1}">
                <a14:hiddenFill xmlns:a14="http://schemas.microsoft.com/office/drawing/2010/main">
                  <a:noFill/>
                </a14:hiddenFill>
              </a:ext>
            </a:extLst>
          </p:spPr>
        </p:cxnSp>
        <p:cxnSp>
          <p:nvCxnSpPr>
            <p:cNvPr id="39" name="直接连接符 89">
              <a:extLst>
                <a:ext uri="{FF2B5EF4-FFF2-40B4-BE49-F238E27FC236}">
                  <a16:creationId xmlns:a16="http://schemas.microsoft.com/office/drawing/2014/main" id="{CE567839-8336-48DC-A545-69681ED24D48}"/>
                </a:ext>
              </a:extLst>
            </p:cNvPr>
            <p:cNvCxnSpPr>
              <a:cxnSpLocks noChangeShapeType="1"/>
            </p:cNvCxnSpPr>
            <p:nvPr/>
          </p:nvCxnSpPr>
          <p:spPr bwMode="auto">
            <a:xfrm>
              <a:off x="9174556" y="4363916"/>
              <a:ext cx="1063486" cy="0"/>
            </a:xfrm>
            <a:prstGeom prst="line">
              <a:avLst/>
            </a:prstGeom>
            <a:noFill/>
            <a:ln w="28575">
              <a:solidFill>
                <a:srgbClr val="F04E3F"/>
              </a:solidFill>
              <a:round/>
            </a:ln>
            <a:extLst>
              <a:ext uri="{909E8E84-426E-40DD-AFC4-6F175D3DCCD1}">
                <a14:hiddenFill xmlns:a14="http://schemas.microsoft.com/office/drawing/2010/main">
                  <a:noFill/>
                </a14:hiddenFill>
              </a:ext>
            </a:extLst>
          </p:spPr>
        </p:cxnSp>
        <p:cxnSp>
          <p:nvCxnSpPr>
            <p:cNvPr id="40" name="直接连接符 90">
              <a:extLst>
                <a:ext uri="{FF2B5EF4-FFF2-40B4-BE49-F238E27FC236}">
                  <a16:creationId xmlns:a16="http://schemas.microsoft.com/office/drawing/2014/main" id="{3EB5FDA3-C925-4D6C-923C-FA5F920DA356}"/>
                </a:ext>
              </a:extLst>
            </p:cNvPr>
            <p:cNvCxnSpPr>
              <a:cxnSpLocks noChangeShapeType="1"/>
            </p:cNvCxnSpPr>
            <p:nvPr/>
          </p:nvCxnSpPr>
          <p:spPr bwMode="auto">
            <a:xfrm>
              <a:off x="2019038" y="3548048"/>
              <a:ext cx="1063486" cy="0"/>
            </a:xfrm>
            <a:prstGeom prst="line">
              <a:avLst/>
            </a:prstGeom>
            <a:noFill/>
            <a:ln w="28575">
              <a:solidFill>
                <a:srgbClr val="018989"/>
              </a:solidFill>
              <a:round/>
            </a:ln>
            <a:extLst>
              <a:ext uri="{909E8E84-426E-40DD-AFC4-6F175D3DCCD1}">
                <a14:hiddenFill xmlns:a14="http://schemas.microsoft.com/office/drawing/2010/main">
                  <a:noFill/>
                </a14:hiddenFill>
              </a:ext>
            </a:extLst>
          </p:spPr>
        </p:cxnSp>
        <p:cxnSp>
          <p:nvCxnSpPr>
            <p:cNvPr id="41" name="直接连接符 91">
              <a:extLst>
                <a:ext uri="{FF2B5EF4-FFF2-40B4-BE49-F238E27FC236}">
                  <a16:creationId xmlns:a16="http://schemas.microsoft.com/office/drawing/2014/main" id="{F8C6EE79-3B1E-4BB7-9EB5-5AF7604964AC}"/>
                </a:ext>
              </a:extLst>
            </p:cNvPr>
            <p:cNvCxnSpPr>
              <a:cxnSpLocks noChangeShapeType="1"/>
            </p:cNvCxnSpPr>
            <p:nvPr/>
          </p:nvCxnSpPr>
          <p:spPr bwMode="auto">
            <a:xfrm>
              <a:off x="4877753" y="3511539"/>
              <a:ext cx="1063486" cy="0"/>
            </a:xfrm>
            <a:prstGeom prst="line">
              <a:avLst/>
            </a:prstGeom>
            <a:noFill/>
            <a:ln w="28575">
              <a:solidFill>
                <a:srgbClr val="018989"/>
              </a:solidFill>
              <a:round/>
            </a:ln>
            <a:extLst>
              <a:ext uri="{909E8E84-426E-40DD-AFC4-6F175D3DCCD1}">
                <a14:hiddenFill xmlns:a14="http://schemas.microsoft.com/office/drawing/2010/main">
                  <a:noFill/>
                </a14:hiddenFill>
              </a:ext>
            </a:extLst>
          </p:spPr>
        </p:cxnSp>
        <p:cxnSp>
          <p:nvCxnSpPr>
            <p:cNvPr id="42" name="直接连接符 92">
              <a:extLst>
                <a:ext uri="{FF2B5EF4-FFF2-40B4-BE49-F238E27FC236}">
                  <a16:creationId xmlns:a16="http://schemas.microsoft.com/office/drawing/2014/main" id="{748B7839-2097-4F28-B60F-3BBF69E61A97}"/>
                </a:ext>
              </a:extLst>
            </p:cNvPr>
            <p:cNvCxnSpPr>
              <a:cxnSpLocks noChangeShapeType="1"/>
            </p:cNvCxnSpPr>
            <p:nvPr/>
          </p:nvCxnSpPr>
          <p:spPr bwMode="auto">
            <a:xfrm>
              <a:off x="7758690" y="3517889"/>
              <a:ext cx="1063486" cy="0"/>
            </a:xfrm>
            <a:prstGeom prst="line">
              <a:avLst/>
            </a:prstGeom>
            <a:noFill/>
            <a:ln w="28575">
              <a:solidFill>
                <a:srgbClr val="018989"/>
              </a:solidFill>
              <a:round/>
            </a:ln>
            <a:extLst>
              <a:ext uri="{909E8E84-426E-40DD-AFC4-6F175D3DCCD1}">
                <a14:hiddenFill xmlns:a14="http://schemas.microsoft.com/office/drawing/2010/main">
                  <a:noFill/>
                </a14:hiddenFill>
              </a:ext>
            </a:extLst>
          </p:spPr>
        </p:cxnSp>
        <p:cxnSp>
          <p:nvCxnSpPr>
            <p:cNvPr id="43" name="直接箭头连接符 93">
              <a:extLst>
                <a:ext uri="{FF2B5EF4-FFF2-40B4-BE49-F238E27FC236}">
                  <a16:creationId xmlns:a16="http://schemas.microsoft.com/office/drawing/2014/main" id="{0156A219-0CF2-49EE-9908-011F5DD987A0}"/>
                </a:ext>
              </a:extLst>
            </p:cNvPr>
            <p:cNvCxnSpPr>
              <a:cxnSpLocks noChangeShapeType="1"/>
            </p:cNvCxnSpPr>
            <p:nvPr/>
          </p:nvCxnSpPr>
          <p:spPr bwMode="auto">
            <a:xfrm flipV="1">
              <a:off x="2568240" y="2981384"/>
              <a:ext cx="0" cy="566664"/>
            </a:xfrm>
            <a:prstGeom prst="straightConnector1">
              <a:avLst/>
            </a:prstGeom>
            <a:noFill/>
            <a:ln w="19050">
              <a:solidFill>
                <a:srgbClr val="018989"/>
              </a:solidFill>
              <a:round/>
              <a:tailEnd type="triangle" w="med" len="med"/>
            </a:ln>
            <a:extLst>
              <a:ext uri="{909E8E84-426E-40DD-AFC4-6F175D3DCCD1}">
                <a14:hiddenFill xmlns:a14="http://schemas.microsoft.com/office/drawing/2010/main">
                  <a:noFill/>
                </a14:hiddenFill>
              </a:ext>
            </a:extLst>
          </p:spPr>
        </p:cxnSp>
        <p:cxnSp>
          <p:nvCxnSpPr>
            <p:cNvPr id="44" name="直接箭头连接符 94">
              <a:extLst>
                <a:ext uri="{FF2B5EF4-FFF2-40B4-BE49-F238E27FC236}">
                  <a16:creationId xmlns:a16="http://schemas.microsoft.com/office/drawing/2014/main" id="{DF7A4A1C-8D17-47BA-8876-EC7253BC45A4}"/>
                </a:ext>
              </a:extLst>
            </p:cNvPr>
            <p:cNvCxnSpPr>
              <a:cxnSpLocks noChangeShapeType="1"/>
            </p:cNvCxnSpPr>
            <p:nvPr/>
          </p:nvCxnSpPr>
          <p:spPr bwMode="auto">
            <a:xfrm flipV="1">
              <a:off x="5392035" y="2944877"/>
              <a:ext cx="0" cy="566663"/>
            </a:xfrm>
            <a:prstGeom prst="straightConnector1">
              <a:avLst/>
            </a:prstGeom>
            <a:noFill/>
            <a:ln w="19050">
              <a:solidFill>
                <a:srgbClr val="018989"/>
              </a:solidFill>
              <a:round/>
              <a:tailEnd type="triangle" w="med" len="med"/>
            </a:ln>
            <a:extLst>
              <a:ext uri="{909E8E84-426E-40DD-AFC4-6F175D3DCCD1}">
                <a14:hiddenFill xmlns:a14="http://schemas.microsoft.com/office/drawing/2010/main">
                  <a:noFill/>
                </a14:hiddenFill>
              </a:ext>
            </a:extLst>
          </p:spPr>
        </p:cxnSp>
        <p:cxnSp>
          <p:nvCxnSpPr>
            <p:cNvPr id="45" name="直接箭头连接符 95">
              <a:extLst>
                <a:ext uri="{FF2B5EF4-FFF2-40B4-BE49-F238E27FC236}">
                  <a16:creationId xmlns:a16="http://schemas.microsoft.com/office/drawing/2014/main" id="{54340A38-21F7-4A38-BFC4-12DB021CA77F}"/>
                </a:ext>
              </a:extLst>
            </p:cNvPr>
            <p:cNvCxnSpPr>
              <a:cxnSpLocks noChangeShapeType="1"/>
            </p:cNvCxnSpPr>
            <p:nvPr/>
          </p:nvCxnSpPr>
          <p:spPr bwMode="auto">
            <a:xfrm flipV="1">
              <a:off x="8280909" y="2944877"/>
              <a:ext cx="0" cy="566663"/>
            </a:xfrm>
            <a:prstGeom prst="straightConnector1">
              <a:avLst/>
            </a:prstGeom>
            <a:noFill/>
            <a:ln w="19050">
              <a:solidFill>
                <a:srgbClr val="018989"/>
              </a:solidFill>
              <a:round/>
              <a:tailEnd type="triangle" w="med" len="med"/>
            </a:ln>
            <a:extLst>
              <a:ext uri="{909E8E84-426E-40DD-AFC4-6F175D3DCCD1}">
                <a14:hiddenFill xmlns:a14="http://schemas.microsoft.com/office/drawing/2010/main">
                  <a:noFill/>
                </a14:hiddenFill>
              </a:ext>
            </a:extLst>
          </p:spPr>
        </p:cxnSp>
        <p:cxnSp>
          <p:nvCxnSpPr>
            <p:cNvPr id="46" name="直接箭头连接符 96">
              <a:extLst>
                <a:ext uri="{FF2B5EF4-FFF2-40B4-BE49-F238E27FC236}">
                  <a16:creationId xmlns:a16="http://schemas.microsoft.com/office/drawing/2014/main" id="{3968AF9D-3AE1-4A34-A24F-BB1665BF6251}"/>
                </a:ext>
              </a:extLst>
            </p:cNvPr>
            <p:cNvCxnSpPr>
              <a:cxnSpLocks noChangeShapeType="1"/>
            </p:cNvCxnSpPr>
            <p:nvPr/>
          </p:nvCxnSpPr>
          <p:spPr bwMode="auto">
            <a:xfrm>
              <a:off x="4019026" y="4394075"/>
              <a:ext cx="0" cy="480950"/>
            </a:xfrm>
            <a:prstGeom prst="straightConnector1">
              <a:avLst/>
            </a:prstGeom>
            <a:noFill/>
            <a:ln w="19050">
              <a:solidFill>
                <a:srgbClr val="F04E3F"/>
              </a:solidFill>
              <a:round/>
              <a:tailEnd type="triangle" w="med" len="med"/>
            </a:ln>
            <a:extLst>
              <a:ext uri="{909E8E84-426E-40DD-AFC4-6F175D3DCCD1}">
                <a14:hiddenFill xmlns:a14="http://schemas.microsoft.com/office/drawing/2010/main">
                  <a:noFill/>
                </a14:hiddenFill>
              </a:ext>
            </a:extLst>
          </p:spPr>
        </p:cxnSp>
        <p:cxnSp>
          <p:nvCxnSpPr>
            <p:cNvPr id="47" name="直接箭头连接符 97">
              <a:extLst>
                <a:ext uri="{FF2B5EF4-FFF2-40B4-BE49-F238E27FC236}">
                  <a16:creationId xmlns:a16="http://schemas.microsoft.com/office/drawing/2014/main" id="{BEDF522C-ED7A-41BF-AAD9-764A99176D0D}"/>
                </a:ext>
              </a:extLst>
            </p:cNvPr>
            <p:cNvCxnSpPr>
              <a:cxnSpLocks noChangeShapeType="1"/>
            </p:cNvCxnSpPr>
            <p:nvPr/>
          </p:nvCxnSpPr>
          <p:spPr bwMode="auto">
            <a:xfrm>
              <a:off x="6842822" y="4367091"/>
              <a:ext cx="0" cy="479363"/>
            </a:xfrm>
            <a:prstGeom prst="straightConnector1">
              <a:avLst/>
            </a:prstGeom>
            <a:noFill/>
            <a:ln w="19050">
              <a:solidFill>
                <a:srgbClr val="F04E3F"/>
              </a:solidFill>
              <a:round/>
              <a:tailEnd type="triangle" w="med" len="med"/>
            </a:ln>
            <a:extLst>
              <a:ext uri="{909E8E84-426E-40DD-AFC4-6F175D3DCCD1}">
                <a14:hiddenFill xmlns:a14="http://schemas.microsoft.com/office/drawing/2010/main">
                  <a:noFill/>
                </a14:hiddenFill>
              </a:ext>
            </a:extLst>
          </p:spPr>
        </p:cxnSp>
        <p:cxnSp>
          <p:nvCxnSpPr>
            <p:cNvPr id="48" name="直接箭头连接符 98">
              <a:extLst>
                <a:ext uri="{FF2B5EF4-FFF2-40B4-BE49-F238E27FC236}">
                  <a16:creationId xmlns:a16="http://schemas.microsoft.com/office/drawing/2014/main" id="{E7D89D32-7AEC-46CE-BF9D-33D0FFF27F42}"/>
                </a:ext>
              </a:extLst>
            </p:cNvPr>
            <p:cNvCxnSpPr>
              <a:cxnSpLocks noChangeShapeType="1"/>
            </p:cNvCxnSpPr>
            <p:nvPr/>
          </p:nvCxnSpPr>
          <p:spPr bwMode="auto">
            <a:xfrm>
              <a:off x="9733282" y="4363917"/>
              <a:ext cx="0" cy="479363"/>
            </a:xfrm>
            <a:prstGeom prst="straightConnector1">
              <a:avLst/>
            </a:prstGeom>
            <a:noFill/>
            <a:ln w="19050">
              <a:solidFill>
                <a:srgbClr val="F04E3F"/>
              </a:solidFill>
              <a:round/>
              <a:tailEnd type="triangle" w="med" len="med"/>
            </a:ln>
            <a:extLst>
              <a:ext uri="{909E8E84-426E-40DD-AFC4-6F175D3DCCD1}">
                <a14:hiddenFill xmlns:a14="http://schemas.microsoft.com/office/drawing/2010/main">
                  <a:noFill/>
                </a14:hiddenFill>
              </a:ext>
            </a:extLst>
          </p:spPr>
        </p:cxnSp>
        <p:sp>
          <p:nvSpPr>
            <p:cNvPr id="49" name="矩形 99">
              <a:extLst>
                <a:ext uri="{FF2B5EF4-FFF2-40B4-BE49-F238E27FC236}">
                  <a16:creationId xmlns:a16="http://schemas.microsoft.com/office/drawing/2014/main" id="{0E44E47C-431D-415E-856E-B70940787F7A}"/>
                </a:ext>
              </a:extLst>
            </p:cNvPr>
            <p:cNvSpPr>
              <a:spLocks noChangeArrowheads="1"/>
            </p:cNvSpPr>
            <p:nvPr/>
          </p:nvSpPr>
          <p:spPr bwMode="auto">
            <a:xfrm>
              <a:off x="1642849" y="2437741"/>
              <a:ext cx="18857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solidFill>
                    <a:schemeClr val="bg1">
                      <a:lumMod val="50000"/>
                    </a:schemeClr>
                  </a:solidFill>
                  <a:ea typeface="微软雅黑" panose="020B0503020204020204" pitchFamily="34" charset="-122"/>
                  <a:sym typeface="Arial" panose="020B0604020202020204" pitchFamily="34" charset="0"/>
                </a:rPr>
                <a:t>创建系统功能的外部模型</a:t>
              </a:r>
              <a:endParaRPr lang="en-US" altLang="zh-CN" sz="1200" b="1" dirty="0">
                <a:solidFill>
                  <a:schemeClr val="bg1">
                    <a:lumMod val="50000"/>
                  </a:schemeClr>
                </a:solidFill>
                <a:ea typeface="微软雅黑" panose="020B0503020204020204" pitchFamily="34" charset="-122"/>
                <a:sym typeface="Arial" panose="020B0604020202020204" pitchFamily="34" charset="0"/>
              </a:endParaRPr>
            </a:p>
          </p:txBody>
        </p:sp>
        <p:sp>
          <p:nvSpPr>
            <p:cNvPr id="50" name="矩形 100">
              <a:extLst>
                <a:ext uri="{FF2B5EF4-FFF2-40B4-BE49-F238E27FC236}">
                  <a16:creationId xmlns:a16="http://schemas.microsoft.com/office/drawing/2014/main" id="{7D8CD56F-CD73-4222-9F7C-48623FD9A1A2}"/>
                </a:ext>
              </a:extLst>
            </p:cNvPr>
            <p:cNvSpPr>
              <a:spLocks noChangeArrowheads="1"/>
            </p:cNvSpPr>
            <p:nvPr/>
          </p:nvSpPr>
          <p:spPr bwMode="auto">
            <a:xfrm>
              <a:off x="3114269" y="5052802"/>
              <a:ext cx="188570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solidFill>
                    <a:schemeClr val="bg1">
                      <a:lumMod val="50000"/>
                    </a:schemeClr>
                  </a:solidFill>
                  <a:ea typeface="微软雅黑" panose="020B0503020204020204" pitchFamily="34" charset="-122"/>
                </a:rPr>
                <a:t>确定为完成此系统功能人和计算机应分别完成的任务</a:t>
              </a:r>
              <a:endParaRPr lang="en-US" altLang="zh-CN" sz="1200" b="1" dirty="0">
                <a:solidFill>
                  <a:schemeClr val="bg1">
                    <a:lumMod val="50000"/>
                  </a:schemeClr>
                </a:solidFill>
                <a:ea typeface="微软雅黑" panose="020B0503020204020204" pitchFamily="34" charset="-122"/>
                <a:sym typeface="Arial" panose="020B0604020202020204" pitchFamily="34" charset="0"/>
              </a:endParaRPr>
            </a:p>
          </p:txBody>
        </p:sp>
        <p:sp>
          <p:nvSpPr>
            <p:cNvPr id="51" name="矩形 101">
              <a:extLst>
                <a:ext uri="{FF2B5EF4-FFF2-40B4-BE49-F238E27FC236}">
                  <a16:creationId xmlns:a16="http://schemas.microsoft.com/office/drawing/2014/main" id="{0FB4CEED-FD28-495F-8DDB-0E215FB2674D}"/>
                </a:ext>
              </a:extLst>
            </p:cNvPr>
            <p:cNvSpPr>
              <a:spLocks noChangeArrowheads="1"/>
            </p:cNvSpPr>
            <p:nvPr/>
          </p:nvSpPr>
          <p:spPr bwMode="auto">
            <a:xfrm>
              <a:off x="4382521" y="2257578"/>
              <a:ext cx="18857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solidFill>
                    <a:schemeClr val="bg1">
                      <a:lumMod val="50000"/>
                    </a:schemeClr>
                  </a:solidFill>
                  <a:ea typeface="微软雅黑" panose="020B0503020204020204" pitchFamily="34" charset="-122"/>
                </a:rPr>
                <a:t>考虑界面设计中的典型问题</a:t>
              </a:r>
              <a:endParaRPr lang="en-US" altLang="zh-CN" sz="1200" b="1" dirty="0">
                <a:solidFill>
                  <a:schemeClr val="bg1">
                    <a:lumMod val="50000"/>
                  </a:schemeClr>
                </a:solidFill>
                <a:ea typeface="微软雅黑" panose="020B0503020204020204" pitchFamily="34" charset="-122"/>
                <a:sym typeface="Arial" panose="020B0604020202020204" pitchFamily="34" charset="0"/>
              </a:endParaRPr>
            </a:p>
          </p:txBody>
        </p:sp>
        <p:sp>
          <p:nvSpPr>
            <p:cNvPr id="52" name="矩形 102">
              <a:extLst>
                <a:ext uri="{FF2B5EF4-FFF2-40B4-BE49-F238E27FC236}">
                  <a16:creationId xmlns:a16="http://schemas.microsoft.com/office/drawing/2014/main" id="{CEF80389-0851-4C8F-86DC-30F037FCD339}"/>
                </a:ext>
              </a:extLst>
            </p:cNvPr>
            <p:cNvSpPr>
              <a:spLocks noChangeArrowheads="1"/>
            </p:cNvSpPr>
            <p:nvPr/>
          </p:nvSpPr>
          <p:spPr bwMode="auto">
            <a:xfrm>
              <a:off x="5934306" y="5009901"/>
              <a:ext cx="18857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solidFill>
                    <a:schemeClr val="bg1">
                      <a:lumMod val="50000"/>
                    </a:schemeClr>
                  </a:solidFill>
                  <a:ea typeface="微软雅黑" panose="020B0503020204020204" pitchFamily="34" charset="-122"/>
                  <a:sym typeface="Arial" panose="020B0604020202020204" pitchFamily="34" charset="0"/>
                </a:rPr>
                <a:t>借助</a:t>
              </a:r>
              <a:r>
                <a:rPr lang="en-US" altLang="zh-CN" sz="1200" b="1" dirty="0">
                  <a:solidFill>
                    <a:schemeClr val="bg1">
                      <a:lumMod val="50000"/>
                    </a:schemeClr>
                  </a:solidFill>
                  <a:ea typeface="微软雅黑" panose="020B0503020204020204" pitchFamily="34" charset="-122"/>
                  <a:sym typeface="Arial" panose="020B0604020202020204" pitchFamily="34" charset="0"/>
                </a:rPr>
                <a:t>CASE</a:t>
              </a:r>
              <a:r>
                <a:rPr lang="zh-CN" altLang="en-US" sz="1200" b="1" dirty="0">
                  <a:solidFill>
                    <a:schemeClr val="bg1">
                      <a:lumMod val="50000"/>
                    </a:schemeClr>
                  </a:solidFill>
                  <a:ea typeface="微软雅黑" panose="020B0503020204020204" pitchFamily="34" charset="-122"/>
                  <a:sym typeface="Arial" panose="020B0604020202020204" pitchFamily="34" charset="0"/>
                </a:rPr>
                <a:t>工具构造界面原型</a:t>
              </a:r>
              <a:endParaRPr lang="en-US" altLang="zh-CN" sz="1200" b="1" dirty="0">
                <a:solidFill>
                  <a:schemeClr val="bg1">
                    <a:lumMod val="50000"/>
                  </a:schemeClr>
                </a:solidFill>
                <a:ea typeface="微软雅黑" panose="020B0503020204020204" pitchFamily="34" charset="-122"/>
                <a:sym typeface="Arial" panose="020B0604020202020204" pitchFamily="34" charset="0"/>
              </a:endParaRPr>
            </a:p>
          </p:txBody>
        </p:sp>
        <p:sp>
          <p:nvSpPr>
            <p:cNvPr id="53" name="矩形 103">
              <a:extLst>
                <a:ext uri="{FF2B5EF4-FFF2-40B4-BE49-F238E27FC236}">
                  <a16:creationId xmlns:a16="http://schemas.microsoft.com/office/drawing/2014/main" id="{B8E836F0-FBAD-4519-A49E-B416018F66E9}"/>
                </a:ext>
              </a:extLst>
            </p:cNvPr>
            <p:cNvSpPr>
              <a:spLocks noChangeArrowheads="1"/>
            </p:cNvSpPr>
            <p:nvPr/>
          </p:nvSpPr>
          <p:spPr bwMode="auto">
            <a:xfrm>
              <a:off x="7099925" y="2578545"/>
              <a:ext cx="188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b="1" dirty="0">
                  <a:solidFill>
                    <a:schemeClr val="bg1">
                      <a:lumMod val="50000"/>
                    </a:schemeClr>
                  </a:solidFill>
                  <a:ea typeface="微软雅黑" panose="020B0503020204020204" pitchFamily="34" charset="-122"/>
                </a:rPr>
                <a:t>实现设计模型</a:t>
              </a:r>
              <a:endParaRPr lang="en-US" altLang="zh-CN" sz="1200" b="1" dirty="0">
                <a:solidFill>
                  <a:schemeClr val="bg1">
                    <a:lumMod val="50000"/>
                  </a:schemeClr>
                </a:solidFill>
                <a:ea typeface="微软雅黑" panose="020B0503020204020204" pitchFamily="34" charset="-122"/>
                <a:sym typeface="Arial" panose="020B0604020202020204" pitchFamily="34" charset="0"/>
              </a:endParaRPr>
            </a:p>
          </p:txBody>
        </p:sp>
        <p:sp>
          <p:nvSpPr>
            <p:cNvPr id="54" name="矩形 104">
              <a:extLst>
                <a:ext uri="{FF2B5EF4-FFF2-40B4-BE49-F238E27FC236}">
                  <a16:creationId xmlns:a16="http://schemas.microsoft.com/office/drawing/2014/main" id="{227E78E4-B1B0-4616-945C-3DD01ED1EF57}"/>
                </a:ext>
              </a:extLst>
            </p:cNvPr>
            <p:cNvSpPr>
              <a:spLocks noChangeArrowheads="1"/>
            </p:cNvSpPr>
            <p:nvPr/>
          </p:nvSpPr>
          <p:spPr bwMode="auto">
            <a:xfrm>
              <a:off x="9045985" y="4876798"/>
              <a:ext cx="188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lumMod val="50000"/>
                    </a:schemeClr>
                  </a:solidFill>
                  <a:ea typeface="微软雅黑" panose="020B0503020204020204" pitchFamily="34" charset="-122"/>
                </a:rPr>
                <a:t>评估界面质量</a:t>
              </a:r>
              <a:endParaRPr lang="en-US" altLang="zh-CN" sz="1200" b="1" dirty="0">
                <a:solidFill>
                  <a:schemeClr val="bg1">
                    <a:lumMod val="50000"/>
                  </a:schemeClr>
                </a:solidFill>
                <a:ea typeface="微软雅黑" panose="020B0503020204020204" pitchFamily="34" charset="-122"/>
                <a:sym typeface="Arial" panose="020B0604020202020204" pitchFamily="34" charset="0"/>
              </a:endParaRPr>
            </a:p>
          </p:txBody>
        </p:sp>
        <p:sp>
          <p:nvSpPr>
            <p:cNvPr id="55" name="文本框 81">
              <a:extLst>
                <a:ext uri="{FF2B5EF4-FFF2-40B4-BE49-F238E27FC236}">
                  <a16:creationId xmlns:a16="http://schemas.microsoft.com/office/drawing/2014/main" id="{EFE5B69C-044A-46EA-81B4-EF9AF108CDF2}"/>
                </a:ext>
              </a:extLst>
            </p:cNvPr>
            <p:cNvSpPr txBox="1">
              <a:spLocks noChangeArrowheads="1"/>
            </p:cNvSpPr>
            <p:nvPr/>
          </p:nvSpPr>
          <p:spPr bwMode="auto">
            <a:xfrm>
              <a:off x="3790444" y="3731737"/>
              <a:ext cx="4364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2</a:t>
              </a:r>
              <a:endParaRPr lang="zh-CN" altLang="en-US"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文本框 81">
              <a:extLst>
                <a:ext uri="{FF2B5EF4-FFF2-40B4-BE49-F238E27FC236}">
                  <a16:creationId xmlns:a16="http://schemas.microsoft.com/office/drawing/2014/main" id="{15D13EBE-65A7-4CBC-8C01-85150A8D6795}"/>
                </a:ext>
              </a:extLst>
            </p:cNvPr>
            <p:cNvSpPr txBox="1">
              <a:spLocks noChangeArrowheads="1"/>
            </p:cNvSpPr>
            <p:nvPr/>
          </p:nvSpPr>
          <p:spPr bwMode="auto">
            <a:xfrm>
              <a:off x="5205125" y="3819402"/>
              <a:ext cx="4364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3</a:t>
              </a:r>
              <a:endParaRPr lang="zh-CN" altLang="en-US"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文本框 81">
              <a:extLst>
                <a:ext uri="{FF2B5EF4-FFF2-40B4-BE49-F238E27FC236}">
                  <a16:creationId xmlns:a16="http://schemas.microsoft.com/office/drawing/2014/main" id="{02525DEF-38BE-42BF-A1D4-B7D876796B1F}"/>
                </a:ext>
              </a:extLst>
            </p:cNvPr>
            <p:cNvSpPr txBox="1">
              <a:spLocks noChangeArrowheads="1"/>
            </p:cNvSpPr>
            <p:nvPr/>
          </p:nvSpPr>
          <p:spPr bwMode="auto">
            <a:xfrm>
              <a:off x="6665433" y="3741295"/>
              <a:ext cx="4364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4</a:t>
              </a:r>
              <a:endParaRPr lang="zh-CN" altLang="en-US"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文本框 81">
              <a:extLst>
                <a:ext uri="{FF2B5EF4-FFF2-40B4-BE49-F238E27FC236}">
                  <a16:creationId xmlns:a16="http://schemas.microsoft.com/office/drawing/2014/main" id="{C6530D6E-8AC0-489B-AF66-4CA93070FE0B}"/>
                </a:ext>
              </a:extLst>
            </p:cNvPr>
            <p:cNvSpPr txBox="1">
              <a:spLocks noChangeArrowheads="1"/>
            </p:cNvSpPr>
            <p:nvPr/>
          </p:nvSpPr>
          <p:spPr bwMode="auto">
            <a:xfrm>
              <a:off x="8085874" y="3819402"/>
              <a:ext cx="4364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文本框 81">
              <a:extLst>
                <a:ext uri="{FF2B5EF4-FFF2-40B4-BE49-F238E27FC236}">
                  <a16:creationId xmlns:a16="http://schemas.microsoft.com/office/drawing/2014/main" id="{5C068E65-1CBF-48E3-A17B-977502BFCB49}"/>
                </a:ext>
              </a:extLst>
            </p:cNvPr>
            <p:cNvSpPr txBox="1">
              <a:spLocks noChangeArrowheads="1"/>
            </p:cNvSpPr>
            <p:nvPr/>
          </p:nvSpPr>
          <p:spPr bwMode="auto">
            <a:xfrm>
              <a:off x="9528928" y="3731527"/>
              <a:ext cx="4364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endParaRPr lang="zh-CN" altLang="en-US"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 name="矩形 2">
            <a:extLst>
              <a:ext uri="{FF2B5EF4-FFF2-40B4-BE49-F238E27FC236}">
                <a16:creationId xmlns:a16="http://schemas.microsoft.com/office/drawing/2014/main" id="{A42F17C1-A98F-4AEA-AC62-74048C33FB9F}"/>
              </a:ext>
            </a:extLst>
          </p:cNvPr>
          <p:cNvSpPr/>
          <p:nvPr/>
        </p:nvSpPr>
        <p:spPr>
          <a:xfrm>
            <a:off x="417741" y="1554539"/>
            <a:ext cx="5032147" cy="458908"/>
          </a:xfrm>
          <a:prstGeom prst="rect">
            <a:avLst/>
          </a:prstGeom>
        </p:spPr>
        <p:txBody>
          <a:bodyPr wrap="none">
            <a:spAutoFit/>
          </a:bodyPr>
          <a:lstStyle/>
          <a:p>
            <a:pPr>
              <a:lnSpc>
                <a:spcPct val="150000"/>
              </a:lnSpc>
            </a:pPr>
            <a:r>
              <a:rPr lang="zh-CN" altLang="en-US" dirty="0">
                <a:latin typeface="微软雅黑" panose="020B0503020204020204" pitchFamily="34" charset="-122"/>
                <a:ea typeface="微软雅黑" panose="020B0503020204020204" pitchFamily="34" charset="-122"/>
              </a:rPr>
              <a:t>界面设计是一个</a:t>
            </a:r>
            <a:r>
              <a:rPr lang="zh-CN" altLang="en-US" b="1" dirty="0">
                <a:solidFill>
                  <a:srgbClr val="F88562"/>
                </a:solidFill>
                <a:latin typeface="微软雅黑" panose="020B0503020204020204" pitchFamily="34" charset="-122"/>
                <a:ea typeface="微软雅黑" panose="020B0503020204020204" pitchFamily="34" charset="-122"/>
              </a:rPr>
              <a:t>迭代</a:t>
            </a:r>
            <a:r>
              <a:rPr lang="zh-CN" altLang="en-US" dirty="0">
                <a:latin typeface="微软雅黑" panose="020B0503020204020204" pitchFamily="34" charset="-122"/>
                <a:ea typeface="微软雅黑" panose="020B0503020204020204" pitchFamily="34" charset="-122"/>
              </a:rPr>
              <a:t>的过程，其核心活动包括：</a:t>
            </a:r>
          </a:p>
        </p:txBody>
      </p:sp>
      <p:cxnSp>
        <p:nvCxnSpPr>
          <p:cNvPr id="60" name="直接连接符 8">
            <a:extLst>
              <a:ext uri="{FF2B5EF4-FFF2-40B4-BE49-F238E27FC236}">
                <a16:creationId xmlns:a16="http://schemas.microsoft.com/office/drawing/2014/main" id="{9DFEDA47-F646-4542-B306-1EB8B5DA8210}"/>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61" name="标题 3">
            <a:extLst>
              <a:ext uri="{FF2B5EF4-FFF2-40B4-BE49-F238E27FC236}">
                <a16:creationId xmlns:a16="http://schemas.microsoft.com/office/drawing/2014/main" id="{B3CE90B6-D0F7-B445-B76D-78F00E017EB9}"/>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62" name="1 Título">
            <a:extLst>
              <a:ext uri="{FF2B5EF4-FFF2-40B4-BE49-F238E27FC236}">
                <a16:creationId xmlns:a16="http://schemas.microsoft.com/office/drawing/2014/main" id="{09DD3BAA-A166-2F4B-8201-282363BD4C0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196541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42</a:t>
            </a:fld>
            <a:endParaRPr lang="zh-CN" altLang="en-US"/>
          </a:p>
        </p:txBody>
      </p:sp>
      <p:sp>
        <p:nvSpPr>
          <p:cNvPr id="11" name="文本占位符 14">
            <a:extLst>
              <a:ext uri="{FF2B5EF4-FFF2-40B4-BE49-F238E27FC236}">
                <a16:creationId xmlns:a16="http://schemas.microsoft.com/office/drawing/2014/main" id="{C7084C9F-F834-4AF0-BA34-4A37E9FCF36E}"/>
              </a:ext>
            </a:extLst>
          </p:cNvPr>
          <p:cNvSpPr txBox="1"/>
          <p:nvPr/>
        </p:nvSpPr>
        <p:spPr>
          <a:xfrm>
            <a:off x="453967" y="1207657"/>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dirty="0">
                <a:solidFill>
                  <a:srgbClr val="2F637E"/>
                </a:solidFill>
                <a:latin typeface="微软雅黑" panose="020B0503020204020204" charset="-122"/>
                <a:ea typeface="微软雅黑" panose="020B0503020204020204" charset="-122"/>
                <a:sym typeface="+mn-ea"/>
              </a:rPr>
              <a:t>界面设计</a:t>
            </a:r>
          </a:p>
        </p:txBody>
      </p:sp>
      <p:sp>
        <p:nvSpPr>
          <p:cNvPr id="2" name="矩形 1">
            <a:extLst>
              <a:ext uri="{FF2B5EF4-FFF2-40B4-BE49-F238E27FC236}">
                <a16:creationId xmlns:a16="http://schemas.microsoft.com/office/drawing/2014/main" id="{745A0598-16D0-490F-A57C-7E9C6B05477D}"/>
              </a:ext>
            </a:extLst>
          </p:cNvPr>
          <p:cNvSpPr/>
          <p:nvPr/>
        </p:nvSpPr>
        <p:spPr>
          <a:xfrm>
            <a:off x="406747" y="1761860"/>
            <a:ext cx="3881191"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在界面的设计过程中先后涉及</a:t>
            </a:r>
            <a:r>
              <a:rPr lang="en-US" altLang="zh-CN" sz="1500" b="1" dirty="0">
                <a:solidFill>
                  <a:srgbClr val="F88562"/>
                </a:solidFill>
                <a:latin typeface="微软雅黑" panose="020B0503020204020204" pitchFamily="34" charset="-122"/>
                <a:ea typeface="微软雅黑" panose="020B0503020204020204" pitchFamily="34" charset="-122"/>
              </a:rPr>
              <a:t>4</a:t>
            </a:r>
            <a:r>
              <a:rPr lang="zh-CN" altLang="en-US" sz="1500" b="1" dirty="0">
                <a:solidFill>
                  <a:srgbClr val="F88562"/>
                </a:solidFill>
                <a:latin typeface="微软雅黑" panose="020B0503020204020204" pitchFamily="34" charset="-122"/>
                <a:ea typeface="微软雅黑" panose="020B0503020204020204" pitchFamily="34" charset="-122"/>
              </a:rPr>
              <a:t>个模型</a:t>
            </a:r>
            <a:endParaRPr lang="zh-CN" altLang="en-US" b="1" dirty="0">
              <a:solidFill>
                <a:srgbClr val="F88562"/>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D9CCFC28-C3CF-41AF-A328-4A028484E5FE}"/>
              </a:ext>
            </a:extLst>
          </p:cNvPr>
          <p:cNvGrpSpPr/>
          <p:nvPr/>
        </p:nvGrpSpPr>
        <p:grpSpPr>
          <a:xfrm>
            <a:off x="827584" y="2458021"/>
            <a:ext cx="7280297" cy="3052852"/>
            <a:chOff x="1464466" y="2320322"/>
            <a:chExt cx="9707062" cy="4070469"/>
          </a:xfrm>
        </p:grpSpPr>
        <p:sp>
          <p:nvSpPr>
            <p:cNvPr id="60" name="Freeform 7">
              <a:extLst>
                <a:ext uri="{FF2B5EF4-FFF2-40B4-BE49-F238E27FC236}">
                  <a16:creationId xmlns:a16="http://schemas.microsoft.com/office/drawing/2014/main" id="{DC8F8FA8-7EDE-4628-B420-4B0DAA88B154}"/>
                </a:ext>
              </a:extLst>
            </p:cNvPr>
            <p:cNvSpPr/>
            <p:nvPr/>
          </p:nvSpPr>
          <p:spPr bwMode="auto">
            <a:xfrm rot="18900000">
              <a:off x="5278482" y="2349598"/>
              <a:ext cx="1649753" cy="1650231"/>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sp>
          <p:nvSpPr>
            <p:cNvPr id="61" name="Freeform 6">
              <a:extLst>
                <a:ext uri="{FF2B5EF4-FFF2-40B4-BE49-F238E27FC236}">
                  <a16:creationId xmlns:a16="http://schemas.microsoft.com/office/drawing/2014/main" id="{94DEC59D-1896-4B01-9BCB-E2B605E6B19F}"/>
                </a:ext>
              </a:extLst>
            </p:cNvPr>
            <p:cNvSpPr/>
            <p:nvPr/>
          </p:nvSpPr>
          <p:spPr bwMode="auto">
            <a:xfrm rot="18900000">
              <a:off x="5893560" y="3544565"/>
              <a:ext cx="1652692" cy="1650231"/>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sp>
          <p:nvSpPr>
            <p:cNvPr id="62" name="Freeform 5">
              <a:extLst>
                <a:ext uri="{FF2B5EF4-FFF2-40B4-BE49-F238E27FC236}">
                  <a16:creationId xmlns:a16="http://schemas.microsoft.com/office/drawing/2014/main" id="{C582B3ED-157D-4722-9FF1-D414B9CBC810}"/>
                </a:ext>
              </a:extLst>
            </p:cNvPr>
            <p:cNvSpPr/>
            <p:nvPr/>
          </p:nvSpPr>
          <p:spPr bwMode="auto">
            <a:xfrm rot="18900000">
              <a:off x="4701446" y="4162331"/>
              <a:ext cx="1649753" cy="1650231"/>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sp>
          <p:nvSpPr>
            <p:cNvPr id="63" name="Freeform 8">
              <a:extLst>
                <a:ext uri="{FF2B5EF4-FFF2-40B4-BE49-F238E27FC236}">
                  <a16:creationId xmlns:a16="http://schemas.microsoft.com/office/drawing/2014/main" id="{92B4319E-E5F7-4B18-BCF9-CF1603367823}"/>
                </a:ext>
              </a:extLst>
            </p:cNvPr>
            <p:cNvSpPr/>
            <p:nvPr/>
          </p:nvSpPr>
          <p:spPr bwMode="auto">
            <a:xfrm rot="18900000">
              <a:off x="4084900" y="2967361"/>
              <a:ext cx="1649753" cy="1650231"/>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88" tIns="32393" rIns="64788" bIns="32393" numCol="1" spcCol="0" rtlCol="0" fromWordArt="0" anchor="ctr" anchorCtr="0" forceAA="0" compatLnSpc="1">
              <a:noAutofit/>
            </a:bodyPr>
            <a:lstStyle/>
            <a:p>
              <a:pPr algn="ctr"/>
              <a:endParaRPr lang="ko-KR" altLang="en-US" sz="1796" dirty="0">
                <a:latin typeface="Arial" panose="020B0604020202020204" pitchFamily="34" charset="0"/>
                <a:sym typeface="Arial" panose="020B0604020202020204" pitchFamily="34" charset="0"/>
              </a:endParaRPr>
            </a:p>
          </p:txBody>
        </p:sp>
        <p:cxnSp>
          <p:nvCxnSpPr>
            <p:cNvPr id="64" name="직선 연결선 250">
              <a:extLst>
                <a:ext uri="{FF2B5EF4-FFF2-40B4-BE49-F238E27FC236}">
                  <a16:creationId xmlns:a16="http://schemas.microsoft.com/office/drawing/2014/main" id="{5CE5D8D9-53CE-4824-AC93-E76DBE6E9D8E}"/>
                </a:ext>
              </a:extLst>
            </p:cNvPr>
            <p:cNvCxnSpPr/>
            <p:nvPr/>
          </p:nvCxnSpPr>
          <p:spPr>
            <a:xfrm>
              <a:off x="3743221" y="3477884"/>
              <a:ext cx="308273"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5" name="직선 연결선 250">
              <a:extLst>
                <a:ext uri="{FF2B5EF4-FFF2-40B4-BE49-F238E27FC236}">
                  <a16:creationId xmlns:a16="http://schemas.microsoft.com/office/drawing/2014/main" id="{A0156D29-00A2-4C61-A301-457627950A26}"/>
                </a:ext>
              </a:extLst>
            </p:cNvPr>
            <p:cNvCxnSpPr/>
            <p:nvPr/>
          </p:nvCxnSpPr>
          <p:spPr>
            <a:xfrm>
              <a:off x="3810818" y="5620418"/>
              <a:ext cx="1125988"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6" name="직선 연결선 250">
              <a:extLst>
                <a:ext uri="{FF2B5EF4-FFF2-40B4-BE49-F238E27FC236}">
                  <a16:creationId xmlns:a16="http://schemas.microsoft.com/office/drawing/2014/main" id="{89989DB4-86D1-405D-B0BE-FD0CEE596785}"/>
                </a:ext>
              </a:extLst>
            </p:cNvPr>
            <p:cNvCxnSpPr/>
            <p:nvPr/>
          </p:nvCxnSpPr>
          <p:spPr>
            <a:xfrm flipH="1">
              <a:off x="6646502" y="2562054"/>
              <a:ext cx="1347351"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7" name="직선 연결선 250">
              <a:extLst>
                <a:ext uri="{FF2B5EF4-FFF2-40B4-BE49-F238E27FC236}">
                  <a16:creationId xmlns:a16="http://schemas.microsoft.com/office/drawing/2014/main" id="{2412336C-6FEF-4DE3-AC2C-4B39AD4672ED}"/>
                </a:ext>
              </a:extLst>
            </p:cNvPr>
            <p:cNvCxnSpPr/>
            <p:nvPr/>
          </p:nvCxnSpPr>
          <p:spPr>
            <a:xfrm flipH="1">
              <a:off x="7565469" y="4707710"/>
              <a:ext cx="428383"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68" name="矩形 10">
              <a:extLst>
                <a:ext uri="{FF2B5EF4-FFF2-40B4-BE49-F238E27FC236}">
                  <a16:creationId xmlns:a16="http://schemas.microsoft.com/office/drawing/2014/main" id="{1FAF09F4-C00B-4B7D-9323-95AE0848D505}"/>
                </a:ext>
              </a:extLst>
            </p:cNvPr>
            <p:cNvSpPr>
              <a:spLocks noChangeArrowheads="1"/>
            </p:cNvSpPr>
            <p:nvPr/>
          </p:nvSpPr>
          <p:spPr bwMode="auto">
            <a:xfrm>
              <a:off x="8139027" y="2320322"/>
              <a:ext cx="2968526" cy="902320"/>
            </a:xfrm>
            <a:prstGeom prst="rect">
              <a:avLst/>
            </a:prstGeom>
            <a:noFill/>
            <a:ln w="9525">
              <a:noFill/>
              <a:miter lim="800000"/>
            </a:ln>
          </p:spPr>
          <p:txBody>
            <a:bodyPr wrap="square" lIns="64788" tIns="32393" rIns="64788" bIns="32393">
              <a:spAutoFit/>
            </a:bodyPr>
            <a:lstStyle/>
            <a:p>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终端用户对未来系统的假想（</a:t>
              </a:r>
              <a:r>
                <a:rPr lang="en-US" altLang="zh-CN" sz="1324" dirty="0">
                  <a:solidFill>
                    <a:schemeClr val="tx1">
                      <a:lumMod val="65000"/>
                      <a:lumOff val="35000"/>
                    </a:schemeClr>
                  </a:solidFill>
                  <a:ea typeface="微软雅黑" panose="020B0503020204020204" pitchFamily="34" charset="-122"/>
                  <a:sym typeface="Arial" panose="020B0604020202020204" pitchFamily="34" charset="0"/>
                </a:rPr>
                <a:t>system perception</a:t>
              </a:r>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或</a:t>
              </a:r>
              <a:r>
                <a:rPr lang="en-US" altLang="zh-CN" sz="1324" dirty="0">
                  <a:solidFill>
                    <a:schemeClr val="tx1">
                      <a:lumMod val="65000"/>
                      <a:lumOff val="35000"/>
                    </a:schemeClr>
                  </a:solidFill>
                  <a:ea typeface="微软雅黑" panose="020B0503020204020204" pitchFamily="34" charset="-122"/>
                  <a:sym typeface="Arial" panose="020B0604020202020204" pitchFamily="34" charset="0"/>
                </a:rPr>
                <a:t>user's model</a:t>
              </a:r>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a:t>
              </a:r>
            </a:p>
          </p:txBody>
        </p:sp>
        <p:sp>
          <p:nvSpPr>
            <p:cNvPr id="69" name="矩形 10">
              <a:extLst>
                <a:ext uri="{FF2B5EF4-FFF2-40B4-BE49-F238E27FC236}">
                  <a16:creationId xmlns:a16="http://schemas.microsoft.com/office/drawing/2014/main" id="{1E367FCA-C0C9-4DD9-8F8A-C0F65715FE8C}"/>
                </a:ext>
              </a:extLst>
            </p:cNvPr>
            <p:cNvSpPr>
              <a:spLocks noChangeArrowheads="1"/>
            </p:cNvSpPr>
            <p:nvPr/>
          </p:nvSpPr>
          <p:spPr bwMode="auto">
            <a:xfrm>
              <a:off x="1464466" y="5216773"/>
              <a:ext cx="2346352" cy="1174018"/>
            </a:xfrm>
            <a:prstGeom prst="rect">
              <a:avLst/>
            </a:prstGeom>
            <a:noFill/>
            <a:ln w="9525">
              <a:noFill/>
              <a:miter lim="800000"/>
            </a:ln>
          </p:spPr>
          <p:txBody>
            <a:bodyPr wrap="square" lIns="64788" tIns="32393" rIns="64788" bIns="32393">
              <a:spAutoFit/>
            </a:bodyPr>
            <a:lstStyle/>
            <a:p>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由人机工程师（或软件工程师）创建的用户模型（</a:t>
              </a:r>
              <a:r>
                <a:rPr lang="en-US" altLang="zh-CN" sz="1324" dirty="0">
                  <a:solidFill>
                    <a:schemeClr val="tx1">
                      <a:lumMod val="65000"/>
                      <a:lumOff val="35000"/>
                    </a:schemeClr>
                  </a:solidFill>
                  <a:ea typeface="微软雅黑" panose="020B0503020204020204" pitchFamily="34" charset="-122"/>
                  <a:sym typeface="Arial" panose="020B0604020202020204" pitchFamily="34" charset="0"/>
                </a:rPr>
                <a:t>user model</a:t>
              </a:r>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a:t>
              </a:r>
            </a:p>
          </p:txBody>
        </p:sp>
        <p:sp>
          <p:nvSpPr>
            <p:cNvPr id="70" name="矩形 10">
              <a:extLst>
                <a:ext uri="{FF2B5EF4-FFF2-40B4-BE49-F238E27FC236}">
                  <a16:creationId xmlns:a16="http://schemas.microsoft.com/office/drawing/2014/main" id="{525219C4-C883-44EB-A80B-69528F1B21D3}"/>
                </a:ext>
              </a:extLst>
            </p:cNvPr>
            <p:cNvSpPr>
              <a:spLocks noChangeArrowheads="1"/>
            </p:cNvSpPr>
            <p:nvPr/>
          </p:nvSpPr>
          <p:spPr bwMode="auto">
            <a:xfrm>
              <a:off x="8203002" y="4463636"/>
              <a:ext cx="2968526" cy="630621"/>
            </a:xfrm>
            <a:prstGeom prst="rect">
              <a:avLst/>
            </a:prstGeom>
            <a:noFill/>
            <a:ln w="9525">
              <a:noFill/>
              <a:miter lim="800000"/>
            </a:ln>
          </p:spPr>
          <p:txBody>
            <a:bodyPr wrap="square" lIns="64788" tIns="32393" rIns="64788" bIns="32393">
              <a:spAutoFit/>
            </a:bodyPr>
            <a:lstStyle/>
            <a:p>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系统实现后得到的系统映象（</a:t>
              </a:r>
              <a:r>
                <a:rPr lang="en-US" altLang="zh-CN" sz="1324" dirty="0">
                  <a:solidFill>
                    <a:schemeClr val="tx1">
                      <a:lumMod val="65000"/>
                      <a:lumOff val="35000"/>
                    </a:schemeClr>
                  </a:solidFill>
                  <a:ea typeface="微软雅黑" panose="020B0503020204020204" pitchFamily="34" charset="-122"/>
                  <a:sym typeface="Arial" panose="020B0604020202020204" pitchFamily="34" charset="0"/>
                </a:rPr>
                <a:t>system image</a:t>
              </a:r>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a:t>
              </a:r>
            </a:p>
          </p:txBody>
        </p:sp>
        <p:sp>
          <p:nvSpPr>
            <p:cNvPr id="71" name="矩形 10">
              <a:extLst>
                <a:ext uri="{FF2B5EF4-FFF2-40B4-BE49-F238E27FC236}">
                  <a16:creationId xmlns:a16="http://schemas.microsoft.com/office/drawing/2014/main" id="{B346A0C9-BDA3-4469-8125-1AB23B0408C7}"/>
                </a:ext>
              </a:extLst>
            </p:cNvPr>
            <p:cNvSpPr>
              <a:spLocks noChangeArrowheads="1"/>
            </p:cNvSpPr>
            <p:nvPr/>
          </p:nvSpPr>
          <p:spPr bwMode="auto">
            <a:xfrm>
              <a:off x="1667781" y="3112387"/>
              <a:ext cx="2074235" cy="902320"/>
            </a:xfrm>
            <a:prstGeom prst="rect">
              <a:avLst/>
            </a:prstGeom>
            <a:noFill/>
            <a:ln w="9525">
              <a:noFill/>
              <a:miter lim="800000"/>
            </a:ln>
          </p:spPr>
          <p:txBody>
            <a:bodyPr wrap="square" lIns="64788" tIns="32393" rIns="64788" bIns="32393">
              <a:spAutoFit/>
            </a:bodyPr>
            <a:lstStyle/>
            <a:p>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由软件工程师创建的设计模型（</a:t>
              </a:r>
              <a:r>
                <a:rPr lang="en-US" altLang="zh-CN" sz="1324" dirty="0">
                  <a:solidFill>
                    <a:schemeClr val="tx1">
                      <a:lumMod val="65000"/>
                      <a:lumOff val="35000"/>
                    </a:schemeClr>
                  </a:solidFill>
                  <a:ea typeface="微软雅黑" panose="020B0503020204020204" pitchFamily="34" charset="-122"/>
                  <a:sym typeface="Arial" panose="020B0604020202020204" pitchFamily="34" charset="0"/>
                </a:rPr>
                <a:t>design model</a:t>
              </a:r>
              <a:r>
                <a:rPr lang="zh-CN" altLang="en-US" sz="1324" dirty="0">
                  <a:solidFill>
                    <a:schemeClr val="tx1">
                      <a:lumMod val="65000"/>
                      <a:lumOff val="35000"/>
                    </a:schemeClr>
                  </a:solidFill>
                  <a:ea typeface="微软雅黑" panose="020B0503020204020204" pitchFamily="34" charset="-122"/>
                  <a:sym typeface="Arial" panose="020B0604020202020204" pitchFamily="34" charset="0"/>
                </a:rPr>
                <a:t>）</a:t>
              </a:r>
            </a:p>
          </p:txBody>
        </p:sp>
        <p:sp>
          <p:nvSpPr>
            <p:cNvPr id="5" name="文本框 4">
              <a:extLst>
                <a:ext uri="{FF2B5EF4-FFF2-40B4-BE49-F238E27FC236}">
                  <a16:creationId xmlns:a16="http://schemas.microsoft.com/office/drawing/2014/main" id="{5FF1E636-D3AE-4DCF-BB14-EE7B2E9FFEC0}"/>
                </a:ext>
              </a:extLst>
            </p:cNvPr>
            <p:cNvSpPr txBox="1"/>
            <p:nvPr/>
          </p:nvSpPr>
          <p:spPr>
            <a:xfrm>
              <a:off x="4713572" y="3685393"/>
              <a:ext cx="462012" cy="553997"/>
            </a:xfrm>
            <a:prstGeom prst="rect">
              <a:avLst/>
            </a:prstGeom>
            <a:no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a16="http://schemas.microsoft.com/office/drawing/2014/main" id="{B73A6656-A370-4532-918C-C7D292B7AA63}"/>
                </a:ext>
              </a:extLst>
            </p:cNvPr>
            <p:cNvSpPr txBox="1"/>
            <p:nvPr/>
          </p:nvSpPr>
          <p:spPr>
            <a:xfrm>
              <a:off x="5509160" y="4733316"/>
              <a:ext cx="462012" cy="553997"/>
            </a:xfrm>
            <a:prstGeom prst="rect">
              <a:avLst/>
            </a:prstGeom>
            <a:no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2</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E2E2D6C5-D6A9-429E-B470-16A12BFEB4A5}"/>
                </a:ext>
              </a:extLst>
            </p:cNvPr>
            <p:cNvSpPr txBox="1"/>
            <p:nvPr/>
          </p:nvSpPr>
          <p:spPr>
            <a:xfrm>
              <a:off x="5759660" y="2934479"/>
              <a:ext cx="462012" cy="553997"/>
            </a:xfrm>
            <a:prstGeom prst="rect">
              <a:avLst/>
            </a:prstGeom>
            <a:no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C8055B54-5CD9-471D-95CD-F5C8C1DE421C}"/>
                </a:ext>
              </a:extLst>
            </p:cNvPr>
            <p:cNvSpPr txBox="1"/>
            <p:nvPr/>
          </p:nvSpPr>
          <p:spPr>
            <a:xfrm>
              <a:off x="6505023" y="4079825"/>
              <a:ext cx="462012" cy="553997"/>
            </a:xfrm>
            <a:prstGeom prst="rect">
              <a:avLst/>
            </a:prstGeom>
            <a:no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4</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cxnSp>
        <p:nvCxnSpPr>
          <p:cNvPr id="24" name="直接连接符 8">
            <a:extLst>
              <a:ext uri="{FF2B5EF4-FFF2-40B4-BE49-F238E27FC236}">
                <a16:creationId xmlns:a16="http://schemas.microsoft.com/office/drawing/2014/main" id="{98C45DBF-B2D3-CA49-BF97-11FE5C6721B0}"/>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25" name="标题 3">
            <a:extLst>
              <a:ext uri="{FF2B5EF4-FFF2-40B4-BE49-F238E27FC236}">
                <a16:creationId xmlns:a16="http://schemas.microsoft.com/office/drawing/2014/main" id="{3D59887B-AF71-834F-AA68-861C7FD410BA}"/>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26" name="1 Título">
            <a:extLst>
              <a:ext uri="{FF2B5EF4-FFF2-40B4-BE49-F238E27FC236}">
                <a16:creationId xmlns:a16="http://schemas.microsoft.com/office/drawing/2014/main" id="{2C187A09-B8BB-FE41-9381-29D85568143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153990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43</a:t>
            </a:fld>
            <a:endParaRPr lang="zh-CN" altLang="en-US"/>
          </a:p>
        </p:txBody>
      </p:sp>
      <p:sp>
        <p:nvSpPr>
          <p:cNvPr id="11" name="文本占位符 14">
            <a:extLst>
              <a:ext uri="{FF2B5EF4-FFF2-40B4-BE49-F238E27FC236}">
                <a16:creationId xmlns:a16="http://schemas.microsoft.com/office/drawing/2014/main" id="{C7084C9F-F834-4AF0-BA34-4A37E9FCF36E}"/>
              </a:ext>
            </a:extLst>
          </p:cNvPr>
          <p:cNvSpPr txBox="1"/>
          <p:nvPr/>
        </p:nvSpPr>
        <p:spPr>
          <a:xfrm>
            <a:off x="457200" y="1225345"/>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dirty="0">
                <a:solidFill>
                  <a:srgbClr val="2F637E"/>
                </a:solidFill>
                <a:latin typeface="微软雅黑" panose="020B0503020204020204" charset="-122"/>
                <a:ea typeface="微软雅黑" panose="020B0503020204020204" charset="-122"/>
                <a:sym typeface="+mn-ea"/>
              </a:rPr>
              <a:t>界面设计</a:t>
            </a:r>
          </a:p>
        </p:txBody>
      </p:sp>
      <p:sp>
        <p:nvSpPr>
          <p:cNvPr id="3" name="矩形 2">
            <a:extLst>
              <a:ext uri="{FF2B5EF4-FFF2-40B4-BE49-F238E27FC236}">
                <a16:creationId xmlns:a16="http://schemas.microsoft.com/office/drawing/2014/main" id="{7D276321-B7BB-4BDC-B68F-A1F84D000191}"/>
              </a:ext>
            </a:extLst>
          </p:cNvPr>
          <p:cNvSpPr/>
          <p:nvPr/>
        </p:nvSpPr>
        <p:spPr>
          <a:xfrm>
            <a:off x="386635" y="1493817"/>
            <a:ext cx="8388636" cy="3752822"/>
          </a:xfrm>
          <a:prstGeom prst="rect">
            <a:avLst/>
          </a:prstGeom>
        </p:spPr>
        <p:txBody>
          <a:bodyPr wrap="square">
            <a:spAutoFit/>
          </a:bodyPr>
          <a:lstStyle/>
          <a:p>
            <a:pPr fontAlgn="auto">
              <a:lnSpc>
                <a:spcPct val="150000"/>
              </a:lnSpc>
            </a:pPr>
            <a:r>
              <a:rPr lang="zh-CN" altLang="en-US" dirty="0">
                <a:latin typeface="微软雅黑" panose="020B0503020204020204" pitchFamily="34" charset="-122"/>
                <a:ea typeface="微软雅黑" panose="020B0503020204020204" pitchFamily="34" charset="-122"/>
              </a:rPr>
              <a:t>在界面设计中，应该考虑</a:t>
            </a:r>
            <a:r>
              <a:rPr lang="en-US" altLang="zh-CN" b="1" dirty="0">
                <a:solidFill>
                  <a:srgbClr val="F88562"/>
                </a:solidFill>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个问题。</a:t>
            </a:r>
          </a:p>
          <a:p>
            <a:pPr lvl="1">
              <a:lnSpc>
                <a:spcPct val="150000"/>
              </a:lnSpc>
            </a:pPr>
            <a:r>
              <a:rPr lang="en-US" altLang="zh-CN" sz="1166" dirty="0">
                <a:latin typeface="微软雅黑" panose="020B0503020204020204" pitchFamily="34" charset="-122"/>
                <a:ea typeface="微软雅黑" panose="020B0503020204020204" pitchFamily="34" charset="-122"/>
              </a:rPr>
              <a:t>1) </a:t>
            </a:r>
            <a:r>
              <a:rPr lang="zh-CN" altLang="en-US" b="1" dirty="0">
                <a:solidFill>
                  <a:srgbClr val="F88562"/>
                </a:solidFill>
                <a:latin typeface="微软雅黑" panose="020B0503020204020204" pitchFamily="34" charset="-122"/>
                <a:ea typeface="微软雅黑" panose="020B0503020204020204" pitchFamily="34" charset="-122"/>
              </a:rPr>
              <a:t>系统响应时间</a:t>
            </a:r>
            <a:r>
              <a:rPr lang="zh-CN" altLang="en-US" sz="1166" dirty="0">
                <a:latin typeface="微软雅黑" panose="020B0503020204020204" pitchFamily="34" charset="-122"/>
                <a:ea typeface="微软雅黑" panose="020B0503020204020204" pitchFamily="34" charset="-122"/>
              </a:rPr>
              <a:t>：指当用户执行了某个控制动作后（如，点击鼠标器等），系统做出反应的时间（指输出信息或执行对应的动作）。系统响应时间过长、不同命令在响应时间上的差别过于悬殊，用户将难以接受。</a:t>
            </a:r>
          </a:p>
          <a:p>
            <a:pPr lvl="1">
              <a:lnSpc>
                <a:spcPct val="150000"/>
              </a:lnSpc>
            </a:pPr>
            <a:r>
              <a:rPr lang="en-US" altLang="zh-CN" sz="1166" dirty="0">
                <a:latin typeface="微软雅黑" panose="020B0503020204020204" pitchFamily="34" charset="-122"/>
                <a:ea typeface="微软雅黑" panose="020B0503020204020204" pitchFamily="34" charset="-122"/>
              </a:rPr>
              <a:t>2) </a:t>
            </a:r>
            <a:r>
              <a:rPr lang="zh-CN" altLang="en-US" b="1" dirty="0">
                <a:solidFill>
                  <a:srgbClr val="F88562"/>
                </a:solidFill>
                <a:latin typeface="微软雅黑" panose="020B0503020204020204" pitchFamily="34" charset="-122"/>
                <a:ea typeface="微软雅黑" panose="020B0503020204020204" pitchFamily="34" charset="-122"/>
              </a:rPr>
              <a:t>用户求助机制</a:t>
            </a:r>
            <a:r>
              <a:rPr lang="zh-CN" altLang="en-US" sz="1166" dirty="0">
                <a:latin typeface="微软雅黑" panose="020B0503020204020204" pitchFamily="34" charset="-122"/>
                <a:ea typeface="微软雅黑" panose="020B0503020204020204" pitchFamily="34" charset="-122"/>
              </a:rPr>
              <a:t>：用户都希望得到联机帮助，联机帮助系统有两类，集成式和叠加式，此外，还要考虑诸如帮助范围（仅考虑部分还是全部功能）、用户求助的途径、帮助信息的显示、用户如何返回正常交互工作及帮助信息本身如何组织等一系列问题。</a:t>
            </a:r>
          </a:p>
          <a:p>
            <a:pPr lvl="1">
              <a:lnSpc>
                <a:spcPct val="150000"/>
              </a:lnSpc>
            </a:pPr>
            <a:r>
              <a:rPr lang="en-US" altLang="zh-CN" sz="1166" dirty="0">
                <a:latin typeface="微软雅黑" panose="020B0503020204020204" pitchFamily="34" charset="-122"/>
                <a:ea typeface="微软雅黑" panose="020B0503020204020204" pitchFamily="34" charset="-122"/>
              </a:rPr>
              <a:t>3) </a:t>
            </a:r>
            <a:r>
              <a:rPr lang="zh-CN" altLang="en-US" b="1" dirty="0">
                <a:solidFill>
                  <a:srgbClr val="F88562"/>
                </a:solidFill>
                <a:latin typeface="微软雅黑" panose="020B0503020204020204" pitchFamily="34" charset="-122"/>
                <a:ea typeface="微软雅黑" panose="020B0503020204020204" pitchFamily="34" charset="-122"/>
              </a:rPr>
              <a:t>出错信息</a:t>
            </a:r>
            <a:r>
              <a:rPr lang="zh-CN" altLang="en-US" sz="1166" dirty="0">
                <a:latin typeface="微软雅黑" panose="020B0503020204020204" pitchFamily="34" charset="-122"/>
                <a:ea typeface="微软雅黑" panose="020B0503020204020204" pitchFamily="34" charset="-122"/>
              </a:rPr>
              <a:t>：应选用用户明了、含义准确的术语描述，同时还应尽可能提供一些有关错误恢复的建议。此外，显示出错信息时，若辅以听觉（如铃声）、视觉（专用颜色）刺激，则效果更佳。</a:t>
            </a:r>
          </a:p>
          <a:p>
            <a:pPr lvl="1">
              <a:lnSpc>
                <a:spcPct val="150000"/>
              </a:lnSpc>
            </a:pPr>
            <a:r>
              <a:rPr lang="en-US" altLang="zh-CN" sz="1166" dirty="0">
                <a:latin typeface="微软雅黑" panose="020B0503020204020204" pitchFamily="34" charset="-122"/>
                <a:ea typeface="微软雅黑" panose="020B0503020204020204" pitchFamily="34" charset="-122"/>
              </a:rPr>
              <a:t>4) </a:t>
            </a:r>
            <a:r>
              <a:rPr lang="zh-CN" altLang="en-US" b="1" dirty="0">
                <a:solidFill>
                  <a:srgbClr val="F88562"/>
                </a:solidFill>
                <a:latin typeface="微软雅黑" panose="020B0503020204020204" pitchFamily="34" charset="-122"/>
                <a:ea typeface="微软雅黑" panose="020B0503020204020204" pitchFamily="34" charset="-122"/>
              </a:rPr>
              <a:t>命令方式</a:t>
            </a:r>
            <a:r>
              <a:rPr lang="zh-CN" altLang="en-US" sz="1166" dirty="0">
                <a:latin typeface="微软雅黑" panose="020B0503020204020204" pitchFamily="34" charset="-122"/>
                <a:ea typeface="微软雅黑" panose="020B0503020204020204" pitchFamily="34" charset="-122"/>
              </a:rPr>
              <a:t>：键盘命令曾经一度是用户与软件系统之间最通用的交互方式，随着面向窗口的点选界面的出现，键盘命令虽不再是唯一的交互形式，但许多有经验的熟练的软件人员仍喜爱这一方式，更多的情形是菜单与键盘命令并存，供用户自由选用。</a:t>
            </a:r>
          </a:p>
        </p:txBody>
      </p:sp>
      <p:cxnSp>
        <p:nvCxnSpPr>
          <p:cNvPr id="10" name="直接连接符 8">
            <a:extLst>
              <a:ext uri="{FF2B5EF4-FFF2-40B4-BE49-F238E27FC236}">
                <a16:creationId xmlns:a16="http://schemas.microsoft.com/office/drawing/2014/main" id="{FDABD9F9-FE18-844E-9903-C5A9D292DB84}"/>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2" name="标题 3">
            <a:extLst>
              <a:ext uri="{FF2B5EF4-FFF2-40B4-BE49-F238E27FC236}">
                <a16:creationId xmlns:a16="http://schemas.microsoft.com/office/drawing/2014/main" id="{A056C6E6-1DCE-E54D-9860-877EF38718A4}"/>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3" name="1 Título">
            <a:extLst>
              <a:ext uri="{FF2B5EF4-FFF2-40B4-BE49-F238E27FC236}">
                <a16:creationId xmlns:a16="http://schemas.microsoft.com/office/drawing/2014/main" id="{68DDEC36-580C-4749-AE12-043D51C7803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559902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4">
            <a:extLst>
              <a:ext uri="{FF2B5EF4-FFF2-40B4-BE49-F238E27FC236}">
                <a16:creationId xmlns:a16="http://schemas.microsoft.com/office/drawing/2014/main" id="{0A2CCDAE-717B-46D8-B3C8-65949CACFF0E}"/>
              </a:ext>
            </a:extLst>
          </p:cNvPr>
          <p:cNvSpPr txBox="1"/>
          <p:nvPr/>
        </p:nvSpPr>
        <p:spPr>
          <a:xfrm>
            <a:off x="457200" y="1240230"/>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500" dirty="0">
                <a:solidFill>
                  <a:srgbClr val="93C3D3"/>
                </a:solidFill>
                <a:latin typeface="微软雅黑" panose="020B0503020204020204" charset="-122"/>
                <a:ea typeface="微软雅黑" panose="020B0503020204020204" charset="-122"/>
                <a:sym typeface="+mn-ea"/>
              </a:rPr>
              <a:t>UX</a:t>
            </a:r>
            <a:r>
              <a:rPr lang="zh-CN" altLang="en-US" sz="1500" dirty="0">
                <a:solidFill>
                  <a:srgbClr val="93C3D3"/>
                </a:solidFill>
                <a:latin typeface="微软雅黑" panose="020B0503020204020204" charset="-122"/>
                <a:ea typeface="微软雅黑" panose="020B0503020204020204" charset="-122"/>
                <a:sym typeface="+mn-ea"/>
              </a:rPr>
              <a:t>设计与</a:t>
            </a:r>
            <a:r>
              <a:rPr lang="en-US" altLang="zh-CN" sz="1500" dirty="0">
                <a:solidFill>
                  <a:srgbClr val="93C3D3"/>
                </a:solidFill>
                <a:latin typeface="微软雅黑" panose="020B0503020204020204" charset="-122"/>
                <a:ea typeface="微软雅黑" panose="020B0503020204020204" charset="-122"/>
                <a:sym typeface="+mn-ea"/>
              </a:rPr>
              <a:t>UI</a:t>
            </a:r>
            <a:r>
              <a:rPr lang="zh-CN" altLang="en-US" sz="1500" dirty="0">
                <a:solidFill>
                  <a:srgbClr val="93C3D3"/>
                </a:solidFill>
                <a:latin typeface="微软雅黑" panose="020B0503020204020204" charset="-122"/>
                <a:ea typeface="微软雅黑" panose="020B0503020204020204" charset="-122"/>
                <a:sym typeface="+mn-ea"/>
              </a:rPr>
              <a:t>设计的区别</a:t>
            </a:r>
          </a:p>
        </p:txBody>
      </p:sp>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44</a:t>
            </a:fld>
            <a:endParaRPr lang="zh-CN" altLang="en-US"/>
          </a:p>
        </p:txBody>
      </p:sp>
      <p:pic>
        <p:nvPicPr>
          <p:cNvPr id="12" name="图片 10" descr="C:\Users\lyx\AppData\Local\Temp\Rar$DIa18740.47274\6-26.tif">
            <a:extLst>
              <a:ext uri="{FF2B5EF4-FFF2-40B4-BE49-F238E27FC236}">
                <a16:creationId xmlns:a16="http://schemas.microsoft.com/office/drawing/2014/main" id="{800B7C77-2A74-4C9E-B922-F8D95CFCB7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263277" y="2918702"/>
            <a:ext cx="6409079" cy="1815127"/>
          </a:xfrm>
          <a:prstGeom prst="rect">
            <a:avLst/>
          </a:prstGeom>
          <a:noFill/>
          <a:ln>
            <a:noFill/>
          </a:ln>
        </p:spPr>
      </p:pic>
      <p:graphicFrame>
        <p:nvGraphicFramePr>
          <p:cNvPr id="4" name="图表 3">
            <a:extLst>
              <a:ext uri="{FF2B5EF4-FFF2-40B4-BE49-F238E27FC236}">
                <a16:creationId xmlns:a16="http://schemas.microsoft.com/office/drawing/2014/main" id="{7D5A546A-4161-4FF8-A9B9-9CA7904C3A6A}"/>
              </a:ext>
            </a:extLst>
          </p:cNvPr>
          <p:cNvGraphicFramePr/>
          <p:nvPr/>
        </p:nvGraphicFramePr>
        <p:xfrm>
          <a:off x="1203544" y="2665196"/>
          <a:ext cx="3038256"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a:extLst>
              <a:ext uri="{FF2B5EF4-FFF2-40B4-BE49-F238E27FC236}">
                <a16:creationId xmlns:a16="http://schemas.microsoft.com/office/drawing/2014/main" id="{0331FF0F-819B-4FFC-B37A-4BCCCC1E067D}"/>
              </a:ext>
            </a:extLst>
          </p:cNvPr>
          <p:cNvGraphicFramePr/>
          <p:nvPr/>
        </p:nvGraphicFramePr>
        <p:xfrm>
          <a:off x="4883151" y="2646145"/>
          <a:ext cx="3089321" cy="230505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直接连接符 8">
            <a:extLst>
              <a:ext uri="{FF2B5EF4-FFF2-40B4-BE49-F238E27FC236}">
                <a16:creationId xmlns:a16="http://schemas.microsoft.com/office/drawing/2014/main" id="{8D377674-9320-EA46-920E-DB2E011AA2CD}"/>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4" name="标题 3">
            <a:extLst>
              <a:ext uri="{FF2B5EF4-FFF2-40B4-BE49-F238E27FC236}">
                <a16:creationId xmlns:a16="http://schemas.microsoft.com/office/drawing/2014/main" id="{0453F35D-85FB-6B44-BCA0-C5E61316531F}"/>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5" name="1 Título">
            <a:extLst>
              <a:ext uri="{FF2B5EF4-FFF2-40B4-BE49-F238E27FC236}">
                <a16:creationId xmlns:a16="http://schemas.microsoft.com/office/drawing/2014/main" id="{A9B48B2A-B338-CF48-A1F2-9F2C01F5E64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434972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4">
            <a:extLst>
              <a:ext uri="{FF2B5EF4-FFF2-40B4-BE49-F238E27FC236}">
                <a16:creationId xmlns:a16="http://schemas.microsoft.com/office/drawing/2014/main" id="{0A2CCDAE-717B-46D8-B3C8-65949CACFF0E}"/>
              </a:ext>
            </a:extLst>
          </p:cNvPr>
          <p:cNvSpPr txBox="1"/>
          <p:nvPr/>
        </p:nvSpPr>
        <p:spPr>
          <a:xfrm>
            <a:off x="185907" y="1156529"/>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500" dirty="0">
                <a:solidFill>
                  <a:srgbClr val="93C3D3"/>
                </a:solidFill>
                <a:latin typeface="微软雅黑" panose="020B0503020204020204" charset="-122"/>
                <a:ea typeface="微软雅黑" panose="020B0503020204020204" charset="-122"/>
                <a:sym typeface="+mn-ea"/>
              </a:rPr>
              <a:t>UX</a:t>
            </a:r>
            <a:r>
              <a:rPr lang="zh-CN" altLang="en-US" sz="1500" dirty="0">
                <a:solidFill>
                  <a:srgbClr val="93C3D3"/>
                </a:solidFill>
                <a:latin typeface="微软雅黑" panose="020B0503020204020204" charset="-122"/>
                <a:ea typeface="微软雅黑" panose="020B0503020204020204" charset="-122"/>
                <a:sym typeface="+mn-ea"/>
              </a:rPr>
              <a:t>设计与</a:t>
            </a:r>
            <a:r>
              <a:rPr lang="en-US" altLang="zh-CN" sz="1500" dirty="0">
                <a:solidFill>
                  <a:srgbClr val="93C3D3"/>
                </a:solidFill>
                <a:latin typeface="微软雅黑" panose="020B0503020204020204" charset="-122"/>
                <a:ea typeface="微软雅黑" panose="020B0503020204020204" charset="-122"/>
                <a:sym typeface="+mn-ea"/>
              </a:rPr>
              <a:t>UI</a:t>
            </a:r>
            <a:r>
              <a:rPr lang="zh-CN" altLang="en-US" sz="1500" dirty="0">
                <a:solidFill>
                  <a:srgbClr val="93C3D3"/>
                </a:solidFill>
                <a:latin typeface="微软雅黑" panose="020B0503020204020204" charset="-122"/>
                <a:ea typeface="微软雅黑" panose="020B0503020204020204" charset="-122"/>
                <a:sym typeface="+mn-ea"/>
              </a:rPr>
              <a:t>设计的区别</a:t>
            </a:r>
          </a:p>
        </p:txBody>
      </p:sp>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45</a:t>
            </a:fld>
            <a:endParaRPr lang="zh-CN" altLang="en-US"/>
          </a:p>
        </p:txBody>
      </p:sp>
      <p:sp>
        <p:nvSpPr>
          <p:cNvPr id="13" name="矩形 12">
            <a:extLst>
              <a:ext uri="{FF2B5EF4-FFF2-40B4-BE49-F238E27FC236}">
                <a16:creationId xmlns:a16="http://schemas.microsoft.com/office/drawing/2014/main" id="{FE067A3E-B3B9-44A9-ABB4-AD2DF9E79A24}"/>
              </a:ext>
            </a:extLst>
          </p:cNvPr>
          <p:cNvSpPr/>
          <p:nvPr/>
        </p:nvSpPr>
        <p:spPr>
          <a:xfrm>
            <a:off x="0" y="1306570"/>
            <a:ext cx="5397056" cy="4844724"/>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 用户体验（ </a:t>
            </a:r>
            <a:r>
              <a:rPr lang="zh-CN" altLang="en-US" b="1" dirty="0">
                <a:solidFill>
                  <a:srgbClr val="F88562"/>
                </a:solidFill>
                <a:latin typeface="微软雅黑" panose="020B0503020204020204" pitchFamily="34" charset="-122"/>
                <a:ea typeface="微软雅黑" panose="020B0503020204020204" pitchFamily="34" charset="-122"/>
              </a:rPr>
              <a:t>UX</a:t>
            </a:r>
            <a:r>
              <a:rPr lang="zh-CN" altLang="en-US" sz="1500" b="1" dirty="0">
                <a:solidFill>
                  <a:srgbClr val="F88562"/>
                </a:solidFill>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）设计：</a:t>
            </a:r>
          </a:p>
          <a:p>
            <a:pPr lvl="1">
              <a:lnSpc>
                <a:spcPct val="150000"/>
              </a:lnSpc>
              <a:spcBef>
                <a:spcPts val="563"/>
              </a:spcBef>
            </a:pPr>
            <a:r>
              <a:rPr lang="zh-CN" altLang="en-US" dirty="0">
                <a:latin typeface="微软雅黑" panose="020B0503020204020204" pitchFamily="34" charset="-122"/>
                <a:ea typeface="微软雅黑" panose="020B0503020204020204" pitchFamily="34" charset="-122"/>
              </a:rPr>
              <a:t>1) 用户体验设计与视觉或模型无关，</a:t>
            </a:r>
            <a:r>
              <a:rPr lang="zh-CN" altLang="en-US" dirty="0">
                <a:solidFill>
                  <a:srgbClr val="F88562"/>
                </a:solidFill>
                <a:latin typeface="微软雅黑" panose="020B0503020204020204" pitchFamily="34" charset="-122"/>
                <a:ea typeface="微软雅黑" panose="020B0503020204020204" pitchFamily="34" charset="-122"/>
              </a:rPr>
              <a:t>它着眼于整个流程/服务流程、可用性和体验</a:t>
            </a:r>
            <a:r>
              <a:rPr lang="zh-CN" altLang="en-US" dirty="0">
                <a:latin typeface="微软雅黑" panose="020B0503020204020204" pitchFamily="34" charset="-122"/>
                <a:ea typeface="微软雅黑" panose="020B0503020204020204" pitchFamily="34" charset="-122"/>
              </a:rPr>
              <a:t>。用户体验设计师创造这些体验，思考这种体验如何给用户带来感觉，以及用户完成他们想要的任务有多容易。</a:t>
            </a:r>
          </a:p>
          <a:p>
            <a:pPr lvl="1">
              <a:lnSpc>
                <a:spcPct val="150000"/>
              </a:lnSpc>
              <a:spcBef>
                <a:spcPts val="563"/>
              </a:spcBef>
            </a:pPr>
            <a:r>
              <a:rPr lang="zh-CN" altLang="en-US" dirty="0">
                <a:latin typeface="微软雅黑" panose="020B0503020204020204" pitchFamily="34" charset="-122"/>
                <a:ea typeface="微软雅黑" panose="020B0503020204020204" pitchFamily="34" charset="-122"/>
              </a:rPr>
              <a:t>2) 用户体验设计时开发和提高用户与企业各方面</a:t>
            </a:r>
            <a:r>
              <a:rPr lang="zh-CN" altLang="en-US" dirty="0">
                <a:solidFill>
                  <a:srgbClr val="F88562"/>
                </a:solidFill>
                <a:latin typeface="微软雅黑" panose="020B0503020204020204" pitchFamily="34" charset="-122"/>
                <a:ea typeface="微软雅黑" panose="020B0503020204020204" pitchFamily="34" charset="-122"/>
              </a:rPr>
              <a:t>互动质量</a:t>
            </a:r>
            <a:r>
              <a:rPr lang="zh-CN" altLang="en-US" dirty="0">
                <a:latin typeface="微软雅黑" panose="020B0503020204020204" pitchFamily="34" charset="-122"/>
                <a:ea typeface="微软雅黑" panose="020B0503020204020204" pitchFamily="34" charset="-122"/>
              </a:rPr>
              <a:t>的过程。</a:t>
            </a:r>
          </a:p>
          <a:p>
            <a:pPr lvl="1">
              <a:lnSpc>
                <a:spcPct val="150000"/>
              </a:lnSpc>
              <a:spcBef>
                <a:spcPts val="563"/>
              </a:spcBef>
            </a:pPr>
            <a:r>
              <a:rPr lang="zh-CN" altLang="en-US" dirty="0">
                <a:latin typeface="微软雅黑" panose="020B0503020204020204" pitchFamily="34" charset="-122"/>
                <a:ea typeface="微软雅黑" panose="020B0503020204020204" pitchFamily="34" charset="-122"/>
              </a:rPr>
              <a:t>3) 用户体验设计的最终目的是为用户创造</a:t>
            </a:r>
            <a:r>
              <a:rPr lang="zh-CN" altLang="en-US" dirty="0">
                <a:solidFill>
                  <a:srgbClr val="F88562"/>
                </a:solidFill>
                <a:latin typeface="微软雅黑" panose="020B0503020204020204" pitchFamily="34" charset="-122"/>
                <a:ea typeface="微软雅黑" panose="020B0503020204020204" pitchFamily="34" charset="-122"/>
              </a:rPr>
              <a:t>可用的、高效的、相关的、简单的、全方位的愉悦体验</a:t>
            </a:r>
            <a:r>
              <a:rPr lang="zh-CN" altLang="en-US"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pic>
        <p:nvPicPr>
          <p:cNvPr id="1026" name="Picture 2" descr="人机交互原则是什么？交互设计的历史起源是什么？_HMI设计">
            <a:extLst>
              <a:ext uri="{FF2B5EF4-FFF2-40B4-BE49-F238E27FC236}">
                <a16:creationId xmlns:a16="http://schemas.microsoft.com/office/drawing/2014/main" id="{E817BBE6-3887-40A7-B751-BEDB914A5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941" y="1156529"/>
            <a:ext cx="2938859" cy="2480801"/>
          </a:xfrm>
          <a:prstGeom prst="rect">
            <a:avLst/>
          </a:prstGeom>
          <a:noFill/>
          <a:effectLst>
            <a:reflection blurRad="177800" stA="60000" endPos="65000" dist="203200" dir="5400000" sy="-100000" algn="bl" rotWithShape="0"/>
            <a:softEdge rad="25400"/>
          </a:effectLst>
          <a:extLst>
            <a:ext uri="{909E8E84-426E-40DD-AFC4-6F175D3DCCD1}">
              <a14:hiddenFill xmlns:a14="http://schemas.microsoft.com/office/drawing/2010/main">
                <a:solidFill>
                  <a:srgbClr val="FFFFFF"/>
                </a:solidFill>
              </a14:hiddenFill>
            </a:ext>
          </a:extLst>
        </p:spPr>
      </p:pic>
      <p:cxnSp>
        <p:nvCxnSpPr>
          <p:cNvPr id="11" name="直接连接符 8">
            <a:extLst>
              <a:ext uri="{FF2B5EF4-FFF2-40B4-BE49-F238E27FC236}">
                <a16:creationId xmlns:a16="http://schemas.microsoft.com/office/drawing/2014/main" id="{3F92029E-7872-B44F-AE6F-265E4BF74A36}"/>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2" name="标题 3">
            <a:extLst>
              <a:ext uri="{FF2B5EF4-FFF2-40B4-BE49-F238E27FC236}">
                <a16:creationId xmlns:a16="http://schemas.microsoft.com/office/drawing/2014/main" id="{307C2968-EB9C-7E4A-9CB6-424A8388D70A}"/>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4" name="1 Título">
            <a:extLst>
              <a:ext uri="{FF2B5EF4-FFF2-40B4-BE49-F238E27FC236}">
                <a16:creationId xmlns:a16="http://schemas.microsoft.com/office/drawing/2014/main" id="{9432A069-E7C2-1A4B-86D2-7427B3B8F10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2104858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4">
            <a:extLst>
              <a:ext uri="{FF2B5EF4-FFF2-40B4-BE49-F238E27FC236}">
                <a16:creationId xmlns:a16="http://schemas.microsoft.com/office/drawing/2014/main" id="{0A2CCDAE-717B-46D8-B3C8-65949CACFF0E}"/>
              </a:ext>
            </a:extLst>
          </p:cNvPr>
          <p:cNvSpPr txBox="1"/>
          <p:nvPr/>
        </p:nvSpPr>
        <p:spPr>
          <a:xfrm>
            <a:off x="216349" y="1137800"/>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500" dirty="0">
                <a:solidFill>
                  <a:srgbClr val="93C3D3"/>
                </a:solidFill>
                <a:latin typeface="微软雅黑" panose="020B0503020204020204" charset="-122"/>
                <a:ea typeface="微软雅黑" panose="020B0503020204020204" charset="-122"/>
                <a:sym typeface="+mn-ea"/>
              </a:rPr>
              <a:t>UX</a:t>
            </a:r>
            <a:r>
              <a:rPr lang="zh-CN" altLang="en-US" sz="1500" dirty="0">
                <a:solidFill>
                  <a:srgbClr val="93C3D3"/>
                </a:solidFill>
                <a:latin typeface="微软雅黑" panose="020B0503020204020204" charset="-122"/>
                <a:ea typeface="微软雅黑" panose="020B0503020204020204" charset="-122"/>
                <a:sym typeface="+mn-ea"/>
              </a:rPr>
              <a:t>设计与</a:t>
            </a:r>
            <a:r>
              <a:rPr lang="en-US" altLang="zh-CN" sz="1500" dirty="0">
                <a:solidFill>
                  <a:srgbClr val="93C3D3"/>
                </a:solidFill>
                <a:latin typeface="微软雅黑" panose="020B0503020204020204" charset="-122"/>
                <a:ea typeface="微软雅黑" panose="020B0503020204020204" charset="-122"/>
                <a:sym typeface="+mn-ea"/>
              </a:rPr>
              <a:t>UI</a:t>
            </a:r>
            <a:r>
              <a:rPr lang="zh-CN" altLang="en-US" sz="1500" dirty="0">
                <a:solidFill>
                  <a:srgbClr val="93C3D3"/>
                </a:solidFill>
                <a:latin typeface="微软雅黑" panose="020B0503020204020204" charset="-122"/>
                <a:ea typeface="微软雅黑" panose="020B0503020204020204" charset="-122"/>
                <a:sym typeface="+mn-ea"/>
              </a:rPr>
              <a:t>设计的区别</a:t>
            </a:r>
          </a:p>
        </p:txBody>
      </p:sp>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46</a:t>
            </a:fld>
            <a:endParaRPr lang="zh-CN" altLang="en-US"/>
          </a:p>
        </p:txBody>
      </p:sp>
      <p:sp>
        <p:nvSpPr>
          <p:cNvPr id="11" name="矩形 10">
            <a:extLst>
              <a:ext uri="{FF2B5EF4-FFF2-40B4-BE49-F238E27FC236}">
                <a16:creationId xmlns:a16="http://schemas.microsoft.com/office/drawing/2014/main" id="{0A3C7F47-0F8F-499D-982A-F6E3757C545D}"/>
              </a:ext>
            </a:extLst>
          </p:cNvPr>
          <p:cNvSpPr/>
          <p:nvPr/>
        </p:nvSpPr>
        <p:spPr>
          <a:xfrm>
            <a:off x="4333909" y="988219"/>
            <a:ext cx="4408057" cy="5098640"/>
          </a:xfrm>
          <a:prstGeom prst="rect">
            <a:avLst/>
          </a:prstGeom>
        </p:spPr>
        <p:txBody>
          <a:bodyPr wrap="square">
            <a:spAutoFit/>
          </a:bodyPr>
          <a:lstStyle/>
          <a:p>
            <a:pPr fontAlgn="auto">
              <a:lnSpc>
                <a:spcPct val="150000"/>
              </a:lnSpc>
            </a:pPr>
            <a:r>
              <a:rPr lang="zh-CN" altLang="en-US" sz="1500" dirty="0">
                <a:latin typeface="微软雅黑" panose="020B0503020204020204" pitchFamily="34" charset="-122"/>
                <a:ea typeface="微软雅黑" panose="020B0503020204020204" pitchFamily="34" charset="-122"/>
              </a:rPr>
              <a:t> 用户界面（ </a:t>
            </a:r>
            <a:r>
              <a:rPr lang="en-US" altLang="zh-CN" sz="2100" b="1" dirty="0">
                <a:solidFill>
                  <a:srgbClr val="F88562"/>
                </a:solidFill>
                <a:latin typeface="微软雅黑" panose="020B0503020204020204" pitchFamily="34" charset="-122"/>
                <a:ea typeface="微软雅黑" panose="020B0503020204020204" pitchFamily="34" charset="-122"/>
              </a:rPr>
              <a:t>UI </a:t>
            </a:r>
            <a:r>
              <a:rPr lang="zh-CN" altLang="en-US" sz="1500" dirty="0">
                <a:latin typeface="微软雅黑" panose="020B0503020204020204" pitchFamily="34" charset="-122"/>
                <a:ea typeface="微软雅黑" panose="020B0503020204020204" pitchFamily="34" charset="-122"/>
              </a:rPr>
              <a:t>）设计：</a:t>
            </a:r>
          </a:p>
          <a:p>
            <a:pPr lvl="1">
              <a:lnSpc>
                <a:spcPct val="150000"/>
              </a:lnSpc>
            </a:pPr>
            <a:r>
              <a:rPr lang="en-US" altLang="zh-CN" dirty="0">
                <a:latin typeface="微软雅黑" panose="020B0503020204020204" pitchFamily="34" charset="-122"/>
                <a:ea typeface="微软雅黑" panose="020B0503020204020204" pitchFamily="34" charset="-122"/>
              </a:rPr>
              <a:t>1) </a:t>
            </a:r>
            <a:r>
              <a:rPr lang="zh-CN" altLang="en-US" dirty="0">
                <a:latin typeface="微软雅黑" panose="020B0503020204020204" pitchFamily="34" charset="-122"/>
                <a:ea typeface="微软雅黑" panose="020B0503020204020204" pitchFamily="34" charset="-122"/>
              </a:rPr>
              <a:t>用户界面设计将品牌的优势和视觉的优点传达到产品的界面上，确保设计是</a:t>
            </a:r>
            <a:r>
              <a:rPr lang="zh-CN" altLang="en-US" dirty="0">
                <a:solidFill>
                  <a:srgbClr val="F88562"/>
                </a:solidFill>
                <a:latin typeface="微软雅黑" panose="020B0503020204020204" pitchFamily="34" charset="-122"/>
                <a:ea typeface="微软雅黑" panose="020B0503020204020204" pitchFamily="34" charset="-122"/>
              </a:rPr>
              <a:t>一致的、连贯的、美观的</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lvl="1">
              <a:lnSpc>
                <a:spcPct val="150000"/>
              </a:lnSpc>
            </a:pP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用户界面设计考虑了产品界面的所有视觉和交互元素</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包括图标、间距、按钮、配色方案、排版和响应式设计。</a:t>
            </a:r>
          </a:p>
          <a:p>
            <a:pPr lvl="1">
              <a:lnSpc>
                <a:spcPct val="150000"/>
              </a:lnSpc>
            </a:pPr>
            <a:r>
              <a:rPr lang="en-US" altLang="zh-CN"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sym typeface="+mn-ea"/>
              </a:rPr>
              <a:t>用户界面设计的最终目标是通过产品的界面以视觉的方式引导用户，</a:t>
            </a:r>
            <a:r>
              <a:rPr lang="zh-CN" altLang="en-US" dirty="0">
                <a:solidFill>
                  <a:srgbClr val="F88562"/>
                </a:solidFill>
                <a:latin typeface="微软雅黑" panose="020B0503020204020204" pitchFamily="34" charset="-122"/>
                <a:ea typeface="微软雅黑" panose="020B0503020204020204" pitchFamily="34" charset="-122"/>
                <a:sym typeface="+mn-ea"/>
              </a:rPr>
              <a:t>创造一种不需要用户过多思考的直观体验</a:t>
            </a:r>
            <a:r>
              <a:rPr lang="zh-CN" altLang="en-US" dirty="0">
                <a:latin typeface="微软雅黑" panose="020B0503020204020204" pitchFamily="34" charset="-122"/>
                <a:ea typeface="微软雅黑" panose="020B0503020204020204" pitchFamily="34" charset="-122"/>
              </a:rPr>
              <a:t>。</a:t>
            </a:r>
          </a:p>
        </p:txBody>
      </p:sp>
      <p:pic>
        <p:nvPicPr>
          <p:cNvPr id="2050" name="Picture 2" descr="现在流行的ui设计风格有哪些？简单的ui设计风格是怎样的？_ui设计">
            <a:extLst>
              <a:ext uri="{FF2B5EF4-FFF2-40B4-BE49-F238E27FC236}">
                <a16:creationId xmlns:a16="http://schemas.microsoft.com/office/drawing/2014/main" id="{A9BFBF68-4008-40EF-A009-948B64893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28" y="1608009"/>
            <a:ext cx="4197896" cy="2098948"/>
          </a:xfrm>
          <a:prstGeom prst="rect">
            <a:avLst/>
          </a:prstGeom>
          <a:noFill/>
          <a:effectLst>
            <a:reflection blurRad="127000" stA="45000" endPos="28000" dist="177800" dir="5400000" sy="-100000" algn="bl" rotWithShape="0"/>
          </a:effectLst>
          <a:extLst>
            <a:ext uri="{909E8E84-426E-40DD-AFC4-6F175D3DCCD1}">
              <a14:hiddenFill xmlns:a14="http://schemas.microsoft.com/office/drawing/2010/main">
                <a:solidFill>
                  <a:srgbClr val="FFFFFF"/>
                </a:solidFill>
              </a14:hiddenFill>
            </a:ext>
          </a:extLst>
        </p:spPr>
      </p:pic>
      <p:cxnSp>
        <p:nvCxnSpPr>
          <p:cNvPr id="12" name="直接连接符 8">
            <a:extLst>
              <a:ext uri="{FF2B5EF4-FFF2-40B4-BE49-F238E27FC236}">
                <a16:creationId xmlns:a16="http://schemas.microsoft.com/office/drawing/2014/main" id="{339863B8-5E68-F84D-8B16-6A03836F976A}"/>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3" name="标题 3">
            <a:extLst>
              <a:ext uri="{FF2B5EF4-FFF2-40B4-BE49-F238E27FC236}">
                <a16:creationId xmlns:a16="http://schemas.microsoft.com/office/drawing/2014/main" id="{D436D49E-66AF-C94D-8714-0187DF94969D}"/>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4" name="1 Título">
            <a:extLst>
              <a:ext uri="{FF2B5EF4-FFF2-40B4-BE49-F238E27FC236}">
                <a16:creationId xmlns:a16="http://schemas.microsoft.com/office/drawing/2014/main" id="{80F6BC4B-9A4F-014B-A742-EAB8A487221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621580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4">
            <a:extLst>
              <a:ext uri="{FF2B5EF4-FFF2-40B4-BE49-F238E27FC236}">
                <a16:creationId xmlns:a16="http://schemas.microsoft.com/office/drawing/2014/main" id="{0A2CCDAE-717B-46D8-B3C8-65949CACFF0E}"/>
              </a:ext>
            </a:extLst>
          </p:cNvPr>
          <p:cNvSpPr txBox="1"/>
          <p:nvPr/>
        </p:nvSpPr>
        <p:spPr>
          <a:xfrm>
            <a:off x="251520" y="1174281"/>
            <a:ext cx="3369725" cy="300082"/>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500" dirty="0">
                <a:solidFill>
                  <a:srgbClr val="93C3D3"/>
                </a:solidFill>
                <a:latin typeface="微软雅黑" panose="020B0503020204020204" charset="-122"/>
                <a:ea typeface="微软雅黑" panose="020B0503020204020204" charset="-122"/>
                <a:sym typeface="+mn-ea"/>
              </a:rPr>
              <a:t>UX</a:t>
            </a:r>
            <a:r>
              <a:rPr lang="zh-CN" altLang="en-US" sz="1500" dirty="0">
                <a:solidFill>
                  <a:srgbClr val="93C3D3"/>
                </a:solidFill>
                <a:latin typeface="微软雅黑" panose="020B0503020204020204" charset="-122"/>
                <a:ea typeface="微软雅黑" panose="020B0503020204020204" charset="-122"/>
                <a:sym typeface="+mn-ea"/>
              </a:rPr>
              <a:t>设计与</a:t>
            </a:r>
            <a:r>
              <a:rPr lang="en-US" altLang="zh-CN" sz="1500" dirty="0">
                <a:solidFill>
                  <a:srgbClr val="93C3D3"/>
                </a:solidFill>
                <a:latin typeface="微软雅黑" panose="020B0503020204020204" charset="-122"/>
                <a:ea typeface="微软雅黑" panose="020B0503020204020204" charset="-122"/>
                <a:sym typeface="+mn-ea"/>
              </a:rPr>
              <a:t>UI</a:t>
            </a:r>
            <a:r>
              <a:rPr lang="zh-CN" altLang="en-US" sz="1500" dirty="0">
                <a:solidFill>
                  <a:srgbClr val="93C3D3"/>
                </a:solidFill>
                <a:latin typeface="微软雅黑" panose="020B0503020204020204" charset="-122"/>
                <a:ea typeface="微软雅黑" panose="020B0503020204020204" charset="-122"/>
                <a:sym typeface="+mn-ea"/>
              </a:rPr>
              <a:t>设计的区别</a:t>
            </a:r>
          </a:p>
        </p:txBody>
      </p:sp>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47</a:t>
            </a:fld>
            <a:endParaRPr lang="zh-CN" altLang="en-US"/>
          </a:p>
        </p:txBody>
      </p:sp>
      <p:sp>
        <p:nvSpPr>
          <p:cNvPr id="13" name="矩形 12">
            <a:extLst>
              <a:ext uri="{FF2B5EF4-FFF2-40B4-BE49-F238E27FC236}">
                <a16:creationId xmlns:a16="http://schemas.microsoft.com/office/drawing/2014/main" id="{6DBCA261-8872-4D63-B8FE-1C517ED53F84}"/>
              </a:ext>
            </a:extLst>
          </p:cNvPr>
          <p:cNvSpPr/>
          <p:nvPr/>
        </p:nvSpPr>
        <p:spPr>
          <a:xfrm>
            <a:off x="141137" y="1474363"/>
            <a:ext cx="8877267" cy="3623877"/>
          </a:xfrm>
          <a:prstGeom prst="rect">
            <a:avLst/>
          </a:prstGeom>
        </p:spPr>
        <p:txBody>
          <a:bodyPr wrap="square">
            <a:spAutoFit/>
          </a:bodyPr>
          <a:lstStyle/>
          <a:p>
            <a:pPr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 就功能而言，</a:t>
            </a:r>
            <a:r>
              <a:rPr lang="en-US" altLang="zh-CN" b="1" dirty="0">
                <a:solidFill>
                  <a:srgbClr val="F88562"/>
                </a:solidFill>
                <a:latin typeface="微软雅黑" panose="020B0503020204020204" pitchFamily="34" charset="-122"/>
                <a:ea typeface="微软雅黑" panose="020B0503020204020204" pitchFamily="34" charset="-122"/>
              </a:rPr>
              <a:t>UX</a:t>
            </a:r>
            <a:r>
              <a:rPr lang="zh-CN" altLang="en-US" b="1" dirty="0">
                <a:solidFill>
                  <a:srgbClr val="F88562"/>
                </a:solidFill>
                <a:latin typeface="微软雅黑" panose="020B0503020204020204" pitchFamily="34" charset="-122"/>
                <a:ea typeface="微软雅黑" panose="020B0503020204020204" pitchFamily="34" charset="-122"/>
              </a:rPr>
              <a:t>是事物的工作方式</a:t>
            </a:r>
            <a:r>
              <a:rPr lang="zh-CN" altLang="en-US" dirty="0">
                <a:latin typeface="微软雅黑" panose="020B0503020204020204" pitchFamily="34" charset="-122"/>
                <a:ea typeface="微软雅黑" panose="020B0503020204020204" pitchFamily="34" charset="-122"/>
              </a:rPr>
              <a:t>，</a:t>
            </a:r>
            <a:r>
              <a:rPr lang="en-US" altLang="zh-CN" b="1" dirty="0">
                <a:solidFill>
                  <a:srgbClr val="F88562"/>
                </a:solidFill>
                <a:latin typeface="微软雅黑" panose="020B0503020204020204" pitchFamily="34" charset="-122"/>
                <a:ea typeface="微软雅黑" panose="020B0503020204020204" pitchFamily="34" charset="-122"/>
              </a:rPr>
              <a:t>UI</a:t>
            </a:r>
            <a:r>
              <a:rPr lang="zh-CN" altLang="en-US" b="1" dirty="0">
                <a:solidFill>
                  <a:srgbClr val="F88562"/>
                </a:solidFill>
                <a:latin typeface="微软雅黑" panose="020B0503020204020204" pitchFamily="34" charset="-122"/>
                <a:ea typeface="微软雅黑" panose="020B0503020204020204" pitchFamily="34" charset="-122"/>
              </a:rPr>
              <a:t>是事物的外观</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UX</a:t>
            </a:r>
            <a:r>
              <a:rPr lang="zh-CN" altLang="en-US" dirty="0">
                <a:latin typeface="微软雅黑" panose="020B0503020204020204" pitchFamily="34" charset="-122"/>
                <a:ea typeface="微软雅黑" panose="020B0503020204020204" pitchFamily="34" charset="-122"/>
              </a:rPr>
              <a:t>是一个过程，而</a:t>
            </a:r>
            <a:r>
              <a:rPr lang="en-US" altLang="zh-CN" dirty="0">
                <a:latin typeface="微软雅黑" panose="020B0503020204020204" pitchFamily="34" charset="-122"/>
                <a:ea typeface="微软雅黑" panose="020B0503020204020204" pitchFamily="34" charset="-122"/>
              </a:rPr>
              <a:t>UI</a:t>
            </a:r>
            <a:r>
              <a:rPr lang="zh-CN" altLang="en-US" dirty="0">
                <a:latin typeface="微软雅黑" panose="020B0503020204020204" pitchFamily="34" charset="-122"/>
                <a:ea typeface="微软雅黑" panose="020B0503020204020204" pitchFamily="34" charset="-122"/>
              </a:rPr>
              <a:t>是可交付的。</a:t>
            </a:r>
          </a:p>
          <a:p>
            <a:pPr>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       </a:t>
            </a:r>
            <a:r>
              <a:rPr lang="en-US" altLang="zh-CN" b="1" dirty="0">
                <a:solidFill>
                  <a:srgbClr val="F88562"/>
                </a:solidFill>
                <a:latin typeface="微软雅黑" panose="020B0503020204020204" pitchFamily="34" charset="-122"/>
                <a:ea typeface="微软雅黑" panose="020B0503020204020204" pitchFamily="34" charset="-122"/>
                <a:sym typeface="+mn-ea"/>
              </a:rPr>
              <a:t>UX</a:t>
            </a:r>
            <a:r>
              <a:rPr lang="zh-CN" altLang="en-US" b="1" dirty="0">
                <a:solidFill>
                  <a:srgbClr val="F88562"/>
                </a:solidFill>
                <a:latin typeface="微软雅黑" panose="020B0503020204020204" pitchFamily="34" charset="-122"/>
                <a:ea typeface="微软雅黑" panose="020B0503020204020204" pitchFamily="34" charset="-122"/>
                <a:sym typeface="+mn-ea"/>
              </a:rPr>
              <a:t>和</a:t>
            </a:r>
            <a:r>
              <a:rPr lang="en-US" altLang="zh-CN" b="1" dirty="0">
                <a:solidFill>
                  <a:srgbClr val="F88562"/>
                </a:solidFill>
                <a:latin typeface="微软雅黑" panose="020B0503020204020204" pitchFamily="34" charset="-122"/>
                <a:ea typeface="微软雅黑" panose="020B0503020204020204" pitchFamily="34" charset="-122"/>
                <a:sym typeface="+mn-ea"/>
              </a:rPr>
              <a:t>UI</a:t>
            </a:r>
            <a:r>
              <a:rPr lang="zh-CN" altLang="en-US" b="1" dirty="0">
                <a:solidFill>
                  <a:srgbClr val="F88562"/>
                </a:solidFill>
                <a:latin typeface="微软雅黑" panose="020B0503020204020204" pitchFamily="34" charset="-122"/>
                <a:ea typeface="微软雅黑" panose="020B0503020204020204" pitchFamily="34" charset="-122"/>
                <a:sym typeface="+mn-ea"/>
              </a:rPr>
              <a:t>是紧密相连的，不能只拥有其中一个</a:t>
            </a:r>
          </a:p>
          <a:p>
            <a:pPr>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       （</a:t>
            </a:r>
            <a:r>
              <a:rPr lang="en-US" altLang="zh-CN" dirty="0">
                <a:latin typeface="微软雅黑" panose="020B0503020204020204" pitchFamily="34" charset="-122"/>
                <a:ea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sym typeface="+mn-ea"/>
              </a:rPr>
              <a:t>）在产品开发过程中，</a:t>
            </a:r>
            <a:r>
              <a:rPr lang="en-US" altLang="zh-CN" dirty="0">
                <a:latin typeface="微软雅黑" panose="020B0503020204020204" pitchFamily="34" charset="-122"/>
                <a:ea typeface="微软雅黑" panose="020B0503020204020204" pitchFamily="34" charset="-122"/>
                <a:sym typeface="+mn-ea"/>
              </a:rPr>
              <a:t>UX</a:t>
            </a:r>
            <a:r>
              <a:rPr lang="zh-CN" altLang="en-US" dirty="0">
                <a:latin typeface="微软雅黑" panose="020B0503020204020204" pitchFamily="34" charset="-122"/>
                <a:ea typeface="微软雅黑" panose="020B0503020204020204" pitchFamily="34" charset="-122"/>
                <a:sym typeface="+mn-ea"/>
              </a:rPr>
              <a:t>设计通常是第一位的，其次是</a:t>
            </a:r>
            <a:r>
              <a:rPr lang="en-US" altLang="zh-CN" dirty="0">
                <a:latin typeface="微软雅黑" panose="020B0503020204020204" pitchFamily="34" charset="-122"/>
                <a:ea typeface="微软雅黑" panose="020B0503020204020204" pitchFamily="34" charset="-122"/>
                <a:sym typeface="+mn-ea"/>
              </a:rPr>
              <a:t>UI</a:t>
            </a:r>
            <a:r>
              <a:rPr lang="zh-CN" altLang="en-US" dirty="0">
                <a:latin typeface="微软雅黑" panose="020B0503020204020204" pitchFamily="34" charset="-122"/>
                <a:ea typeface="微软雅黑" panose="020B0503020204020204" pitchFamily="34" charset="-122"/>
                <a:sym typeface="+mn-ea"/>
              </a:rPr>
              <a:t>设计。</a:t>
            </a:r>
          </a:p>
          <a:p>
            <a:pPr>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       （</a:t>
            </a:r>
            <a:r>
              <a:rPr lang="en-US" altLang="zh-CN" dirty="0">
                <a:latin typeface="微软雅黑" panose="020B0503020204020204" pitchFamily="34" charset="-122"/>
                <a:ea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UX</a:t>
            </a:r>
            <a:r>
              <a:rPr lang="zh-CN" altLang="en-US" dirty="0">
                <a:latin typeface="微软雅黑" panose="020B0503020204020204" pitchFamily="34" charset="-122"/>
                <a:ea typeface="微软雅黑" panose="020B0503020204020204" pitchFamily="34" charset="-122"/>
                <a:sym typeface="+mn-ea"/>
              </a:rPr>
              <a:t>设计师绘制出用户体验的基本框架，而</a:t>
            </a:r>
            <a:r>
              <a:rPr lang="en-US" altLang="zh-CN" dirty="0">
                <a:latin typeface="微软雅黑" panose="020B0503020204020204" pitchFamily="34" charset="-122"/>
                <a:ea typeface="微软雅黑" panose="020B0503020204020204" pitchFamily="34" charset="-122"/>
                <a:sym typeface="+mn-ea"/>
              </a:rPr>
              <a:t>UI</a:t>
            </a:r>
            <a:r>
              <a:rPr lang="zh-CN" altLang="en-US" dirty="0">
                <a:latin typeface="微软雅黑" panose="020B0503020204020204" pitchFamily="34" charset="-122"/>
                <a:ea typeface="微软雅黑" panose="020B0503020204020204" pitchFamily="34" charset="-122"/>
                <a:sym typeface="+mn-ea"/>
              </a:rPr>
              <a:t>设计师则用视觉和交互元素填充其中。</a:t>
            </a:r>
          </a:p>
          <a:p>
            <a:pPr>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       （</a:t>
            </a:r>
            <a:r>
              <a:rPr lang="en-US" altLang="zh-CN" dirty="0">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UX</a:t>
            </a:r>
            <a:r>
              <a:rPr lang="zh-CN" altLang="en-US" dirty="0">
                <a:latin typeface="微软雅黑" panose="020B0503020204020204" pitchFamily="34" charset="-122"/>
                <a:ea typeface="微软雅黑" panose="020B0503020204020204" pitchFamily="34" charset="-122"/>
                <a:sym typeface="+mn-ea"/>
              </a:rPr>
              <a:t>设计是关于识别和解决用户问题的，而</a:t>
            </a:r>
            <a:r>
              <a:rPr lang="en-US" altLang="zh-CN" dirty="0">
                <a:latin typeface="微软雅黑" panose="020B0503020204020204" pitchFamily="34" charset="-122"/>
                <a:ea typeface="微软雅黑" panose="020B0503020204020204" pitchFamily="34" charset="-122"/>
                <a:sym typeface="+mn-ea"/>
              </a:rPr>
              <a:t>UI</a:t>
            </a:r>
            <a:r>
              <a:rPr lang="zh-CN" altLang="en-US" dirty="0">
                <a:latin typeface="微软雅黑" panose="020B0503020204020204" pitchFamily="34" charset="-122"/>
                <a:ea typeface="微软雅黑" panose="020B0503020204020204" pitchFamily="34" charset="-122"/>
                <a:sym typeface="+mn-ea"/>
              </a:rPr>
              <a:t>设计是关于创建直观和美观的交互界面的。</a:t>
            </a:r>
            <a:endParaRPr lang="zh-CN" altLang="en-US" dirty="0">
              <a:latin typeface="微软雅黑" panose="020B0503020204020204" pitchFamily="34" charset="-122"/>
              <a:ea typeface="微软雅黑" panose="020B0503020204020204" pitchFamily="34" charset="-122"/>
            </a:endParaRPr>
          </a:p>
        </p:txBody>
      </p:sp>
      <p:cxnSp>
        <p:nvCxnSpPr>
          <p:cNvPr id="11" name="直接连接符 8">
            <a:extLst>
              <a:ext uri="{FF2B5EF4-FFF2-40B4-BE49-F238E27FC236}">
                <a16:creationId xmlns:a16="http://schemas.microsoft.com/office/drawing/2014/main" id="{41AAB785-4B0F-9B41-8DDF-B6EAD938F6FF}"/>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2" name="标题 3">
            <a:extLst>
              <a:ext uri="{FF2B5EF4-FFF2-40B4-BE49-F238E27FC236}">
                <a16:creationId xmlns:a16="http://schemas.microsoft.com/office/drawing/2014/main" id="{2C7658DF-9357-1A49-B73A-8DF4C09AC85D}"/>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4" name="1 Título">
            <a:extLst>
              <a:ext uri="{FF2B5EF4-FFF2-40B4-BE49-F238E27FC236}">
                <a16:creationId xmlns:a16="http://schemas.microsoft.com/office/drawing/2014/main" id="{66C3271B-4CEB-0646-AEC5-0CB1A441008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563943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48</a:t>
            </a:fld>
            <a:endParaRPr lang="zh-CN" altLang="en-US"/>
          </a:p>
        </p:txBody>
      </p:sp>
      <p:sp>
        <p:nvSpPr>
          <p:cNvPr id="3" name="文本框 2">
            <a:extLst>
              <a:ext uri="{FF2B5EF4-FFF2-40B4-BE49-F238E27FC236}">
                <a16:creationId xmlns:a16="http://schemas.microsoft.com/office/drawing/2014/main" id="{B6B8A1DD-16FB-DB75-6EFE-E3DF99C3B267}"/>
              </a:ext>
            </a:extLst>
          </p:cNvPr>
          <p:cNvSpPr txBox="1"/>
          <p:nvPr/>
        </p:nvSpPr>
        <p:spPr>
          <a:xfrm>
            <a:off x="489209" y="1311252"/>
            <a:ext cx="7755631" cy="2120902"/>
          </a:xfrm>
          <a:prstGeom prst="rect">
            <a:avLst/>
          </a:prstGeom>
          <a:noFill/>
        </p:spPr>
        <p:txBody>
          <a:bodyPr wrap="square">
            <a:spAutoFit/>
          </a:bodyPr>
          <a:lstStyle/>
          <a:p>
            <a:pPr fontAlgn="auto">
              <a:lnSpc>
                <a:spcPct val="150000"/>
              </a:lnSpc>
            </a:pPr>
            <a:r>
              <a:rPr lang="zh-CN" altLang="en-US" dirty="0">
                <a:latin typeface="微软雅黑" panose="020B0503020204020204" pitchFamily="34" charset="-122"/>
                <a:ea typeface="微软雅黑" panose="020B0503020204020204" pitchFamily="34" charset="-122"/>
              </a:rPr>
              <a:t>     数据设计就是将需求分析阶段定义的数据对象（</a:t>
            </a:r>
            <a:r>
              <a:rPr lang="en-US" altLang="zh-CN" dirty="0">
                <a:latin typeface="微软雅黑" panose="020B0503020204020204" pitchFamily="34" charset="-122"/>
                <a:ea typeface="微软雅黑" panose="020B0503020204020204" pitchFamily="34" charset="-122"/>
              </a:rPr>
              <a:t>E-R</a:t>
            </a:r>
            <a:r>
              <a:rPr lang="zh-CN" altLang="en-US" dirty="0">
                <a:latin typeface="微软雅黑" panose="020B0503020204020204" pitchFamily="34" charset="-122"/>
                <a:ea typeface="微软雅黑" panose="020B0503020204020204" pitchFamily="34" charset="-122"/>
              </a:rPr>
              <a:t>图、数据字典）转换为设计阶段的数据结构和数据库，包括两个方面。</a:t>
            </a:r>
          </a:p>
          <a:p>
            <a:pPr lvl="1">
              <a:lnSpc>
                <a:spcPct val="150000"/>
              </a:lnSpc>
            </a:pPr>
            <a:r>
              <a:rPr lang="en-US" altLang="zh-CN" dirty="0">
                <a:latin typeface="微软雅黑" panose="020B0503020204020204" pitchFamily="34" charset="-122"/>
                <a:ea typeface="微软雅黑" panose="020B0503020204020204" pitchFamily="34" charset="-122"/>
              </a:rPr>
              <a:t>1) </a:t>
            </a:r>
            <a:r>
              <a:rPr lang="zh-CN" altLang="en-US" sz="1500" b="1" dirty="0">
                <a:solidFill>
                  <a:srgbClr val="F88562"/>
                </a:solidFill>
                <a:latin typeface="微软雅黑" panose="020B0503020204020204" pitchFamily="34" charset="-122"/>
                <a:ea typeface="微软雅黑" panose="020B0503020204020204" pitchFamily="34" charset="-122"/>
              </a:rPr>
              <a:t>程序级的数据结构设计</a:t>
            </a:r>
            <a:r>
              <a:rPr lang="zh-CN" altLang="en-US" dirty="0">
                <a:latin typeface="微软雅黑" panose="020B0503020204020204" pitchFamily="34" charset="-122"/>
                <a:ea typeface="微软雅黑" panose="020B0503020204020204" pitchFamily="34" charset="-122"/>
              </a:rPr>
              <a:t>：采用（伪）代码的方式定义数据结构（数据的组成、类型、缺省值等信息）；</a:t>
            </a:r>
          </a:p>
          <a:p>
            <a:pPr lvl="1">
              <a:lnSpc>
                <a:spcPct val="150000"/>
              </a:lnSpc>
            </a:pPr>
            <a:r>
              <a:rPr lang="en-US" altLang="zh-CN" dirty="0">
                <a:latin typeface="微软雅黑" panose="020B0503020204020204" pitchFamily="34" charset="-122"/>
                <a:ea typeface="微软雅黑" panose="020B0503020204020204" pitchFamily="34" charset="-122"/>
              </a:rPr>
              <a:t>2) </a:t>
            </a:r>
            <a:r>
              <a:rPr lang="zh-CN" altLang="en-US" sz="1500" b="1" dirty="0">
                <a:solidFill>
                  <a:srgbClr val="F88562"/>
                </a:solidFill>
                <a:latin typeface="微软雅黑" panose="020B0503020204020204" pitchFamily="34" charset="-122"/>
                <a:ea typeface="微软雅黑" panose="020B0503020204020204" pitchFamily="34" charset="-122"/>
              </a:rPr>
              <a:t>应用级的数据库设计</a:t>
            </a:r>
            <a:r>
              <a:rPr lang="zh-CN" altLang="en-US" dirty="0">
                <a:latin typeface="微软雅黑" panose="020B0503020204020204" pitchFamily="34" charset="-122"/>
                <a:ea typeface="微软雅黑" panose="020B0503020204020204" pitchFamily="34" charset="-122"/>
              </a:rPr>
              <a:t>：采用物理级的</a:t>
            </a:r>
            <a:r>
              <a:rPr lang="en-US" altLang="zh-CN" dirty="0">
                <a:latin typeface="微软雅黑" panose="020B0503020204020204" pitchFamily="34" charset="-122"/>
                <a:ea typeface="微软雅黑" panose="020B0503020204020204" pitchFamily="34" charset="-122"/>
              </a:rPr>
              <a:t>E-R</a:t>
            </a:r>
            <a:r>
              <a:rPr lang="zh-CN" altLang="en-US" dirty="0">
                <a:latin typeface="微软雅黑" panose="020B0503020204020204" pitchFamily="34" charset="-122"/>
                <a:ea typeface="微软雅黑" panose="020B0503020204020204" pitchFamily="34" charset="-122"/>
              </a:rPr>
              <a:t>图表示。</a:t>
            </a:r>
          </a:p>
        </p:txBody>
      </p:sp>
      <p:pic>
        <p:nvPicPr>
          <p:cNvPr id="4" name="图片 3">
            <a:extLst>
              <a:ext uri="{FF2B5EF4-FFF2-40B4-BE49-F238E27FC236}">
                <a16:creationId xmlns:a16="http://schemas.microsoft.com/office/drawing/2014/main" id="{11D1C3B4-A14B-465A-9082-F4EC468B551D}"/>
              </a:ext>
            </a:extLst>
          </p:cNvPr>
          <p:cNvPicPr>
            <a:picLocks noChangeAspect="1"/>
          </p:cNvPicPr>
          <p:nvPr/>
        </p:nvPicPr>
        <p:blipFill rotWithShape="1">
          <a:blip r:embed="rId2">
            <a:extLst>
              <a:ext uri="{28A0092B-C50C-407E-A947-70E740481C1C}">
                <a14:useLocalDpi xmlns:a14="http://schemas.microsoft.com/office/drawing/2010/main" val="0"/>
              </a:ext>
            </a:extLst>
          </a:blip>
          <a:srcRect r="6135" b="6450"/>
          <a:stretch/>
        </p:blipFill>
        <p:spPr>
          <a:xfrm>
            <a:off x="299411" y="3752586"/>
            <a:ext cx="4121576" cy="1980272"/>
          </a:xfrm>
          <a:prstGeom prst="rect">
            <a:avLst/>
          </a:prstGeom>
        </p:spPr>
      </p:pic>
      <p:sp>
        <p:nvSpPr>
          <p:cNvPr id="5" name="箭头: 右 4">
            <a:extLst>
              <a:ext uri="{FF2B5EF4-FFF2-40B4-BE49-F238E27FC236}">
                <a16:creationId xmlns:a16="http://schemas.microsoft.com/office/drawing/2014/main" id="{9D9E6BE8-D982-4C15-9646-4302A14EDD22}"/>
              </a:ext>
            </a:extLst>
          </p:cNvPr>
          <p:cNvSpPr/>
          <p:nvPr/>
        </p:nvSpPr>
        <p:spPr>
          <a:xfrm>
            <a:off x="4229100" y="4551652"/>
            <a:ext cx="716280" cy="347292"/>
          </a:xfrm>
          <a:prstGeom prst="rightArrow">
            <a:avLst/>
          </a:prstGeom>
          <a:solidFill>
            <a:srgbClr val="F8856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27724D41-1FA8-8E4A-69EB-B4069F118F72}"/>
              </a:ext>
            </a:extLst>
          </p:cNvPr>
          <p:cNvGrpSpPr/>
          <p:nvPr/>
        </p:nvGrpSpPr>
        <p:grpSpPr>
          <a:xfrm>
            <a:off x="5029200" y="4168710"/>
            <a:ext cx="1645402" cy="1427227"/>
            <a:chOff x="5547360" y="4557536"/>
            <a:chExt cx="1452880" cy="1283732"/>
          </a:xfrm>
        </p:grpSpPr>
        <p:pic>
          <p:nvPicPr>
            <p:cNvPr id="10" name="图形 9" descr="数据库 纯色填充">
              <a:extLst>
                <a:ext uri="{FF2B5EF4-FFF2-40B4-BE49-F238E27FC236}">
                  <a16:creationId xmlns:a16="http://schemas.microsoft.com/office/drawing/2014/main" id="{2139ABB8-0408-D213-6D29-2432984FC39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557536"/>
              <a:ext cx="914400" cy="914400"/>
            </a:xfrm>
            <a:prstGeom prst="rect">
              <a:avLst/>
            </a:prstGeom>
          </p:spPr>
        </p:pic>
        <p:sp>
          <p:nvSpPr>
            <p:cNvPr id="11" name="文本框 10">
              <a:extLst>
                <a:ext uri="{FF2B5EF4-FFF2-40B4-BE49-F238E27FC236}">
                  <a16:creationId xmlns:a16="http://schemas.microsoft.com/office/drawing/2014/main" id="{C963105E-1995-F070-C429-8B6B0BCB5FAC}"/>
                </a:ext>
              </a:extLst>
            </p:cNvPr>
            <p:cNvSpPr txBox="1"/>
            <p:nvPr/>
          </p:nvSpPr>
          <p:spPr>
            <a:xfrm>
              <a:off x="5547360" y="5471936"/>
              <a:ext cx="1452880" cy="369332"/>
            </a:xfrm>
            <a:prstGeom prst="rect">
              <a:avLst/>
            </a:prstGeom>
            <a:noFill/>
          </p:spPr>
          <p:txBody>
            <a:bodyPr wrap="square" rtlCol="0">
              <a:spAutoFit/>
            </a:bodyPr>
            <a:lstStyle/>
            <a:p>
              <a:r>
                <a:rPr lang="en-US" altLang="zh-CN" sz="1200" b="1" dirty="0" err="1">
                  <a:latin typeface="微软雅黑" panose="020B0503020204020204" pitchFamily="34" charset="-122"/>
                  <a:ea typeface="微软雅黑" panose="020B0503020204020204" pitchFamily="34" charset="-122"/>
                </a:rPr>
                <a:t>DataBase</a:t>
              </a:r>
              <a:endParaRPr lang="zh-CN" altLang="en-US" sz="1200" b="1" dirty="0">
                <a:latin typeface="微软雅黑" panose="020B0503020204020204" pitchFamily="34" charset="-122"/>
                <a:ea typeface="微软雅黑" panose="020B0503020204020204" pitchFamily="34" charset="-122"/>
              </a:endParaRPr>
            </a:p>
          </p:txBody>
        </p:sp>
      </p:grpSp>
      <p:grpSp>
        <p:nvGrpSpPr>
          <p:cNvPr id="14" name="组合 13">
            <a:extLst>
              <a:ext uri="{FF2B5EF4-FFF2-40B4-BE49-F238E27FC236}">
                <a16:creationId xmlns:a16="http://schemas.microsoft.com/office/drawing/2014/main" id="{A1AAF4A7-2253-7A02-06BE-0F1C7BABBA34}"/>
              </a:ext>
            </a:extLst>
          </p:cNvPr>
          <p:cNvGrpSpPr/>
          <p:nvPr/>
        </p:nvGrpSpPr>
        <p:grpSpPr>
          <a:xfrm>
            <a:off x="6674602" y="4166968"/>
            <a:ext cx="1844270" cy="1638291"/>
            <a:chOff x="7122160" y="4340006"/>
            <a:chExt cx="1544320" cy="1347131"/>
          </a:xfrm>
        </p:grpSpPr>
        <p:pic>
          <p:nvPicPr>
            <p:cNvPr id="1028" name="Picture 4" descr="数据结构之图-图结构的简介和引入（上）-学习笔记-62 | Bliner'Site">
              <a:extLst>
                <a:ext uri="{FF2B5EF4-FFF2-40B4-BE49-F238E27FC236}">
                  <a16:creationId xmlns:a16="http://schemas.microsoft.com/office/drawing/2014/main" id="{6F49E90F-1BC1-7BAD-49AE-442D60B79EB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122160" y="4340006"/>
              <a:ext cx="914400" cy="100005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D485073E-3C57-DCFF-EF01-8FA7CEB62C27}"/>
                </a:ext>
              </a:extLst>
            </p:cNvPr>
            <p:cNvSpPr txBox="1"/>
            <p:nvPr/>
          </p:nvSpPr>
          <p:spPr>
            <a:xfrm>
              <a:off x="7213600" y="5317805"/>
              <a:ext cx="1452880" cy="369332"/>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数据结构</a:t>
              </a:r>
            </a:p>
          </p:txBody>
        </p:sp>
      </p:grpSp>
      <p:cxnSp>
        <p:nvCxnSpPr>
          <p:cNvPr id="15" name="直接连接符 8">
            <a:extLst>
              <a:ext uri="{FF2B5EF4-FFF2-40B4-BE49-F238E27FC236}">
                <a16:creationId xmlns:a16="http://schemas.microsoft.com/office/drawing/2014/main" id="{7C045099-CB46-AA4F-8B41-756C3826B7B4}"/>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6" name="标题 3">
            <a:extLst>
              <a:ext uri="{FF2B5EF4-FFF2-40B4-BE49-F238E27FC236}">
                <a16:creationId xmlns:a16="http://schemas.microsoft.com/office/drawing/2014/main" id="{6555E5E8-2F73-5843-BDB3-7DDF7997C9ED}"/>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7" name="1 Título">
            <a:extLst>
              <a:ext uri="{FF2B5EF4-FFF2-40B4-BE49-F238E27FC236}">
                <a16:creationId xmlns:a16="http://schemas.microsoft.com/office/drawing/2014/main" id="{E71E45B0-2FD5-9543-A9CC-8CB170AC29E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79526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a:extLst>
              <a:ext uri="{FF2B5EF4-FFF2-40B4-BE49-F238E27FC236}">
                <a16:creationId xmlns:a16="http://schemas.microsoft.com/office/drawing/2014/main" id="{825058E9-6E44-D945-949B-0D632FA5B2E8}"/>
              </a:ext>
            </a:extLst>
          </p:cNvPr>
          <p:cNvSpPr>
            <a:spLocks noChangeArrowheads="1"/>
          </p:cNvSpPr>
          <p:nvPr/>
        </p:nvSpPr>
        <p:spPr bwMode="auto">
          <a:xfrm>
            <a:off x="1381125" y="2103438"/>
            <a:ext cx="5976938" cy="3240087"/>
          </a:xfrm>
          <a:prstGeom prst="rect">
            <a:avLst/>
          </a:prstGeom>
          <a:solidFill>
            <a:schemeClr val="bg1"/>
          </a:solidFill>
          <a:ln w="9525">
            <a:solidFill>
              <a:schemeClr val="tx1"/>
            </a:solidFill>
            <a:round/>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cxnSp>
        <p:nvCxnSpPr>
          <p:cNvPr id="5123" name="直接连接符 5">
            <a:extLst>
              <a:ext uri="{FF2B5EF4-FFF2-40B4-BE49-F238E27FC236}">
                <a16:creationId xmlns:a16="http://schemas.microsoft.com/office/drawing/2014/main" id="{D2C90EB6-F192-FD40-9DA6-F0D20642F2BC}"/>
              </a:ext>
            </a:extLst>
          </p:cNvPr>
          <p:cNvCxnSpPr>
            <a:cxnSpLocks noChangeShapeType="1"/>
          </p:cNvCxnSpPr>
          <p:nvPr/>
        </p:nvCxnSpPr>
        <p:spPr bwMode="auto">
          <a:xfrm flipV="1">
            <a:off x="440531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4" name="直接连接符 9">
            <a:extLst>
              <a:ext uri="{FF2B5EF4-FFF2-40B4-BE49-F238E27FC236}">
                <a16:creationId xmlns:a16="http://schemas.microsoft.com/office/drawing/2014/main" id="{516B69D6-2413-D64D-AC35-9879FF5E163A}"/>
              </a:ext>
            </a:extLst>
          </p:cNvPr>
          <p:cNvCxnSpPr>
            <a:cxnSpLocks noChangeShapeType="1"/>
          </p:cNvCxnSpPr>
          <p:nvPr/>
        </p:nvCxnSpPr>
        <p:spPr bwMode="auto">
          <a:xfrm flipV="1">
            <a:off x="3048000" y="852488"/>
            <a:ext cx="5678488" cy="26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5" name="直接连接符 12">
            <a:extLst>
              <a:ext uri="{FF2B5EF4-FFF2-40B4-BE49-F238E27FC236}">
                <a16:creationId xmlns:a16="http://schemas.microsoft.com/office/drawing/2014/main" id="{5911272C-A276-5849-8DFF-C329ED58680F}"/>
              </a:ext>
            </a:extLst>
          </p:cNvPr>
          <p:cNvCxnSpPr>
            <a:cxnSpLocks noChangeShapeType="1"/>
          </p:cNvCxnSpPr>
          <p:nvPr/>
        </p:nvCxnSpPr>
        <p:spPr bwMode="auto">
          <a:xfrm flipH="1">
            <a:off x="1454150" y="879475"/>
            <a:ext cx="15843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6" name="直接连接符 14">
            <a:extLst>
              <a:ext uri="{FF2B5EF4-FFF2-40B4-BE49-F238E27FC236}">
                <a16:creationId xmlns:a16="http://schemas.microsoft.com/office/drawing/2014/main" id="{E59A5472-277E-1B45-B275-1BC5949E49E0}"/>
              </a:ext>
            </a:extLst>
          </p:cNvPr>
          <p:cNvCxnSpPr>
            <a:cxnSpLocks noChangeShapeType="1"/>
          </p:cNvCxnSpPr>
          <p:nvPr/>
        </p:nvCxnSpPr>
        <p:spPr bwMode="auto">
          <a:xfrm flipH="1">
            <a:off x="735806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7" name="直接连接符 29">
            <a:extLst>
              <a:ext uri="{FF2B5EF4-FFF2-40B4-BE49-F238E27FC236}">
                <a16:creationId xmlns:a16="http://schemas.microsoft.com/office/drawing/2014/main" id="{89E457D0-12FF-824C-940A-E7FF077F0117}"/>
              </a:ext>
            </a:extLst>
          </p:cNvPr>
          <p:cNvCxnSpPr>
            <a:cxnSpLocks noChangeShapeType="1"/>
          </p:cNvCxnSpPr>
          <p:nvPr/>
        </p:nvCxnSpPr>
        <p:spPr bwMode="auto">
          <a:xfrm>
            <a:off x="8726488" y="879475"/>
            <a:ext cx="0" cy="3240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8" name="直接连接符 30">
            <a:extLst>
              <a:ext uri="{FF2B5EF4-FFF2-40B4-BE49-F238E27FC236}">
                <a16:creationId xmlns:a16="http://schemas.microsoft.com/office/drawing/2014/main" id="{E65BE1B9-3B5C-3B47-BB43-7C7A9AB42AA9}"/>
              </a:ext>
            </a:extLst>
          </p:cNvPr>
          <p:cNvCxnSpPr>
            <a:cxnSpLocks noChangeShapeType="1"/>
          </p:cNvCxnSpPr>
          <p:nvPr/>
        </p:nvCxnSpPr>
        <p:spPr bwMode="auto">
          <a:xfrm flipH="1">
            <a:off x="7358063" y="4119563"/>
            <a:ext cx="1368425" cy="1223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9" name="直接连接符 34">
            <a:extLst>
              <a:ext uri="{FF2B5EF4-FFF2-40B4-BE49-F238E27FC236}">
                <a16:creationId xmlns:a16="http://schemas.microsoft.com/office/drawing/2014/main" id="{F5BB1979-B00C-F44F-92C6-B00D99DF00BE}"/>
              </a:ext>
            </a:extLst>
          </p:cNvPr>
          <p:cNvCxnSpPr>
            <a:cxnSpLocks noChangeShapeType="1"/>
            <a:stCxn id="5122" idx="0"/>
            <a:endCxn id="5122" idx="2"/>
          </p:cNvCxnSpPr>
          <p:nvPr/>
        </p:nvCxnSpPr>
        <p:spPr bwMode="auto">
          <a:xfrm>
            <a:off x="4370388" y="2103438"/>
            <a:ext cx="0" cy="3240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0" name="直接连接符 40">
            <a:extLst>
              <a:ext uri="{FF2B5EF4-FFF2-40B4-BE49-F238E27FC236}">
                <a16:creationId xmlns:a16="http://schemas.microsoft.com/office/drawing/2014/main" id="{2C35CD6D-C90F-1744-BAF6-A5C11439F144}"/>
              </a:ext>
            </a:extLst>
          </p:cNvPr>
          <p:cNvCxnSpPr>
            <a:cxnSpLocks noChangeShapeType="1"/>
          </p:cNvCxnSpPr>
          <p:nvPr/>
        </p:nvCxnSpPr>
        <p:spPr bwMode="auto">
          <a:xfrm>
            <a:off x="1381125" y="3040063"/>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1" name="直接连接符 42">
            <a:extLst>
              <a:ext uri="{FF2B5EF4-FFF2-40B4-BE49-F238E27FC236}">
                <a16:creationId xmlns:a16="http://schemas.microsoft.com/office/drawing/2014/main" id="{A1E460DD-B908-AA4D-B812-7A8C3515DA3B}"/>
              </a:ext>
            </a:extLst>
          </p:cNvPr>
          <p:cNvCxnSpPr>
            <a:cxnSpLocks noChangeShapeType="1"/>
          </p:cNvCxnSpPr>
          <p:nvPr/>
        </p:nvCxnSpPr>
        <p:spPr bwMode="auto">
          <a:xfrm>
            <a:off x="1381125" y="4264025"/>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32" name="左大括号 43">
            <a:extLst>
              <a:ext uri="{FF2B5EF4-FFF2-40B4-BE49-F238E27FC236}">
                <a16:creationId xmlns:a16="http://schemas.microsoft.com/office/drawing/2014/main" id="{60594224-64C6-A343-9C73-63CEE80D9D79}"/>
              </a:ext>
            </a:extLst>
          </p:cNvPr>
          <p:cNvSpPr>
            <a:spLocks/>
          </p:cNvSpPr>
          <p:nvPr/>
        </p:nvSpPr>
        <p:spPr bwMode="auto">
          <a:xfrm rot="3220700">
            <a:off x="1526382" y="127794"/>
            <a:ext cx="747712" cy="1987550"/>
          </a:xfrm>
          <a:prstGeom prst="leftBrace">
            <a:avLst>
              <a:gd name="adj1" fmla="val 8331"/>
              <a:gd name="adj2" fmla="val 50000"/>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5133" name="TextBox 44">
            <a:extLst>
              <a:ext uri="{FF2B5EF4-FFF2-40B4-BE49-F238E27FC236}">
                <a16:creationId xmlns:a16="http://schemas.microsoft.com/office/drawing/2014/main" id="{14A89771-E1B3-664B-B4B0-3AE12464E7C6}"/>
              </a:ext>
            </a:extLst>
          </p:cNvPr>
          <p:cNvSpPr txBox="1">
            <a:spLocks noChangeArrowheads="1"/>
          </p:cNvSpPr>
          <p:nvPr/>
        </p:nvSpPr>
        <p:spPr bwMode="auto">
          <a:xfrm>
            <a:off x="338138" y="806450"/>
            <a:ext cx="1474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设计阶段</a:t>
            </a:r>
          </a:p>
        </p:txBody>
      </p:sp>
      <p:sp>
        <p:nvSpPr>
          <p:cNvPr id="5134" name="左大括号 46">
            <a:extLst>
              <a:ext uri="{FF2B5EF4-FFF2-40B4-BE49-F238E27FC236}">
                <a16:creationId xmlns:a16="http://schemas.microsoft.com/office/drawing/2014/main" id="{CD5A2756-19D4-5946-8A75-1AF62B967B28}"/>
              </a:ext>
            </a:extLst>
          </p:cNvPr>
          <p:cNvSpPr>
            <a:spLocks/>
          </p:cNvSpPr>
          <p:nvPr/>
        </p:nvSpPr>
        <p:spPr bwMode="auto">
          <a:xfrm>
            <a:off x="877888" y="2174875"/>
            <a:ext cx="503237" cy="3168650"/>
          </a:xfrm>
          <a:prstGeom prst="leftBrace">
            <a:avLst>
              <a:gd name="adj1" fmla="val 8337"/>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5135" name="TextBox 47">
            <a:extLst>
              <a:ext uri="{FF2B5EF4-FFF2-40B4-BE49-F238E27FC236}">
                <a16:creationId xmlns:a16="http://schemas.microsoft.com/office/drawing/2014/main" id="{A3909F18-F741-F04F-BF83-CDA8D7AC407A}"/>
              </a:ext>
            </a:extLst>
          </p:cNvPr>
          <p:cNvSpPr txBox="1">
            <a:spLocks noChangeArrowheads="1"/>
          </p:cNvSpPr>
          <p:nvPr/>
        </p:nvSpPr>
        <p:spPr bwMode="auto">
          <a:xfrm>
            <a:off x="346075" y="3111500"/>
            <a:ext cx="554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设计内容</a:t>
            </a:r>
          </a:p>
        </p:txBody>
      </p:sp>
      <p:sp>
        <p:nvSpPr>
          <p:cNvPr id="5136" name="TextBox 48">
            <a:extLst>
              <a:ext uri="{FF2B5EF4-FFF2-40B4-BE49-F238E27FC236}">
                <a16:creationId xmlns:a16="http://schemas.microsoft.com/office/drawing/2014/main" id="{89887CD3-2A42-0B42-BD1F-146AFF03039F}"/>
              </a:ext>
            </a:extLst>
          </p:cNvPr>
          <p:cNvSpPr txBox="1">
            <a:spLocks noChangeArrowheads="1"/>
          </p:cNvSpPr>
          <p:nvPr/>
        </p:nvSpPr>
        <p:spPr bwMode="auto">
          <a:xfrm>
            <a:off x="2916238" y="1311275"/>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总体设计</a:t>
            </a:r>
          </a:p>
        </p:txBody>
      </p:sp>
      <p:sp>
        <p:nvSpPr>
          <p:cNvPr id="5137" name="TextBox 49">
            <a:extLst>
              <a:ext uri="{FF2B5EF4-FFF2-40B4-BE49-F238E27FC236}">
                <a16:creationId xmlns:a16="http://schemas.microsoft.com/office/drawing/2014/main" id="{8E731C8C-D851-DC44-AE3B-93B2E460E667}"/>
              </a:ext>
            </a:extLst>
          </p:cNvPr>
          <p:cNvSpPr txBox="1">
            <a:spLocks noChangeArrowheads="1"/>
          </p:cNvSpPr>
          <p:nvPr/>
        </p:nvSpPr>
        <p:spPr bwMode="auto">
          <a:xfrm>
            <a:off x="5580063" y="13112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详细设计</a:t>
            </a:r>
          </a:p>
        </p:txBody>
      </p:sp>
      <p:sp>
        <p:nvSpPr>
          <p:cNvPr id="5138" name="TextBox 50">
            <a:extLst>
              <a:ext uri="{FF2B5EF4-FFF2-40B4-BE49-F238E27FC236}">
                <a16:creationId xmlns:a16="http://schemas.microsoft.com/office/drawing/2014/main" id="{4681055F-F2C3-3941-B208-B35099A158A7}"/>
              </a:ext>
            </a:extLst>
          </p:cNvPr>
          <p:cNvSpPr txBox="1">
            <a:spLocks noChangeArrowheads="1"/>
          </p:cNvSpPr>
          <p:nvPr/>
        </p:nvSpPr>
        <p:spPr bwMode="auto">
          <a:xfrm>
            <a:off x="1835150" y="2247900"/>
            <a:ext cx="208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体系结构设计</a:t>
            </a:r>
            <a:endParaRPr lang="en-US" altLang="zh-CN">
              <a:solidFill>
                <a:srgbClr val="990000"/>
              </a:solidFill>
            </a:endParaRPr>
          </a:p>
          <a:p>
            <a:pPr eaLnBrk="1" hangingPunct="1"/>
            <a:r>
              <a:rPr lang="zh-CN" altLang="en-US">
                <a:solidFill>
                  <a:srgbClr val="990000"/>
                </a:solidFill>
              </a:rPr>
              <a:t>（</a:t>
            </a:r>
            <a:r>
              <a:rPr lang="en-US" altLang="zh-CN">
                <a:solidFill>
                  <a:srgbClr val="990000"/>
                </a:solidFill>
              </a:rPr>
              <a:t>MSD</a:t>
            </a:r>
            <a:r>
              <a:rPr lang="zh-CN" altLang="en-US">
                <a:solidFill>
                  <a:srgbClr val="990000"/>
                </a:solidFill>
              </a:rPr>
              <a:t>）</a:t>
            </a:r>
          </a:p>
        </p:txBody>
      </p:sp>
      <p:sp>
        <p:nvSpPr>
          <p:cNvPr id="5139" name="TextBox 52">
            <a:extLst>
              <a:ext uri="{FF2B5EF4-FFF2-40B4-BE49-F238E27FC236}">
                <a16:creationId xmlns:a16="http://schemas.microsoft.com/office/drawing/2014/main" id="{86A96EEE-2EB5-7F4D-8C55-CB5EA9C12EDC}"/>
              </a:ext>
            </a:extLst>
          </p:cNvPr>
          <p:cNvSpPr txBox="1">
            <a:spLocks noChangeArrowheads="1"/>
          </p:cNvSpPr>
          <p:nvPr/>
        </p:nvSpPr>
        <p:spPr bwMode="auto">
          <a:xfrm>
            <a:off x="1835150" y="344170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接口设计</a:t>
            </a:r>
          </a:p>
        </p:txBody>
      </p:sp>
      <p:sp>
        <p:nvSpPr>
          <p:cNvPr id="5140" name="TextBox 53">
            <a:extLst>
              <a:ext uri="{FF2B5EF4-FFF2-40B4-BE49-F238E27FC236}">
                <a16:creationId xmlns:a16="http://schemas.microsoft.com/office/drawing/2014/main" id="{96BD0D38-1685-8843-979B-8C285D44E80D}"/>
              </a:ext>
            </a:extLst>
          </p:cNvPr>
          <p:cNvSpPr txBox="1">
            <a:spLocks noChangeArrowheads="1"/>
          </p:cNvSpPr>
          <p:nvPr/>
        </p:nvSpPr>
        <p:spPr bwMode="auto">
          <a:xfrm>
            <a:off x="1835150" y="459422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数据设计</a:t>
            </a:r>
          </a:p>
        </p:txBody>
      </p:sp>
      <p:sp>
        <p:nvSpPr>
          <p:cNvPr id="5141" name="TextBox 55">
            <a:extLst>
              <a:ext uri="{FF2B5EF4-FFF2-40B4-BE49-F238E27FC236}">
                <a16:creationId xmlns:a16="http://schemas.microsoft.com/office/drawing/2014/main" id="{9538AE48-F0D7-F446-9875-24B8C27ED59B}"/>
              </a:ext>
            </a:extLst>
          </p:cNvPr>
          <p:cNvSpPr txBox="1">
            <a:spLocks noChangeArrowheads="1"/>
          </p:cNvSpPr>
          <p:nvPr/>
        </p:nvSpPr>
        <p:spPr bwMode="auto">
          <a:xfrm>
            <a:off x="4572000" y="3216275"/>
            <a:ext cx="273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模块内部设计</a:t>
            </a:r>
            <a:endParaRPr lang="en-US" altLang="zh-CN">
              <a:solidFill>
                <a:srgbClr val="990000"/>
              </a:solidFill>
            </a:endParaRPr>
          </a:p>
          <a:p>
            <a:pPr eaLnBrk="1" hangingPunct="1"/>
            <a:r>
              <a:rPr lang="zh-CN" altLang="en-US">
                <a:solidFill>
                  <a:srgbClr val="990000"/>
                </a:solidFill>
              </a:rPr>
              <a:t>（算法和数据结构）</a:t>
            </a:r>
          </a:p>
        </p:txBody>
      </p:sp>
      <p:sp>
        <p:nvSpPr>
          <p:cNvPr id="5142" name="TextBox 56">
            <a:extLst>
              <a:ext uri="{FF2B5EF4-FFF2-40B4-BE49-F238E27FC236}">
                <a16:creationId xmlns:a16="http://schemas.microsoft.com/office/drawing/2014/main" id="{310B3AD0-3254-EF44-B2E3-4C2012FE1986}"/>
              </a:ext>
            </a:extLst>
          </p:cNvPr>
          <p:cNvSpPr txBox="1">
            <a:spLocks noChangeArrowheads="1"/>
          </p:cNvSpPr>
          <p:nvPr/>
        </p:nvSpPr>
        <p:spPr bwMode="auto">
          <a:xfrm>
            <a:off x="2124075" y="5703888"/>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chemeClr val="tx1"/>
                </a:solidFill>
              </a:rPr>
              <a:t>图</a:t>
            </a:r>
            <a:r>
              <a:rPr lang="en-US" altLang="zh-CN">
                <a:solidFill>
                  <a:schemeClr val="tx1"/>
                </a:solidFill>
              </a:rPr>
              <a:t>1    </a:t>
            </a:r>
            <a:r>
              <a:rPr lang="zh-CN" altLang="en-US">
                <a:solidFill>
                  <a:schemeClr val="tx1"/>
                </a:solidFill>
              </a:rPr>
              <a:t>设计阶段和设计内容</a:t>
            </a:r>
          </a:p>
        </p:txBody>
      </p:sp>
    </p:spTree>
    <p:extLst>
      <p:ext uri="{BB962C8B-B14F-4D97-AF65-F5344CB8AC3E}">
        <p14:creationId xmlns:p14="http://schemas.microsoft.com/office/powerpoint/2010/main" val="835951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用数据库管理信息有什么好处？__凤凰网">
            <a:extLst>
              <a:ext uri="{FF2B5EF4-FFF2-40B4-BE49-F238E27FC236}">
                <a16:creationId xmlns:a16="http://schemas.microsoft.com/office/drawing/2014/main" id="{83ED7A21-A10F-462E-857D-ACEB5720AE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89" b="2200"/>
          <a:stretch/>
        </p:blipFill>
        <p:spPr bwMode="auto">
          <a:xfrm>
            <a:off x="-1" y="1782461"/>
            <a:ext cx="9163783" cy="412019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A4604BF1-7A0E-9EF9-AAEA-A3B8DD6CA8AE}"/>
              </a:ext>
            </a:extLst>
          </p:cNvPr>
          <p:cNvSpPr/>
          <p:nvPr/>
        </p:nvSpPr>
        <p:spPr>
          <a:xfrm>
            <a:off x="-1" y="1797375"/>
            <a:ext cx="9144000" cy="4120199"/>
          </a:xfrm>
          <a:prstGeom prst="rect">
            <a:avLst/>
          </a:prstGeom>
          <a:solidFill>
            <a:schemeClr val="tx1">
              <a:lumMod val="65000"/>
              <a:lumOff val="3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49</a:t>
            </a:fld>
            <a:endParaRPr lang="zh-CN" altLang="en-US"/>
          </a:p>
        </p:txBody>
      </p:sp>
      <p:sp>
        <p:nvSpPr>
          <p:cNvPr id="2" name="矩形 1">
            <a:extLst>
              <a:ext uri="{FF2B5EF4-FFF2-40B4-BE49-F238E27FC236}">
                <a16:creationId xmlns:a16="http://schemas.microsoft.com/office/drawing/2014/main" id="{A26A6F67-DFFF-951D-E280-7693966F1A98}"/>
              </a:ext>
            </a:extLst>
          </p:cNvPr>
          <p:cNvSpPr/>
          <p:nvPr/>
        </p:nvSpPr>
        <p:spPr>
          <a:xfrm>
            <a:off x="489209" y="2110392"/>
            <a:ext cx="6756750" cy="3021148"/>
          </a:xfrm>
          <a:prstGeom prst="rect">
            <a:avLst/>
          </a:prstGeom>
        </p:spPr>
        <p:txBody>
          <a:bodyPr wrap="square">
            <a:spAutoFit/>
          </a:bodyPr>
          <a:lstStyle/>
          <a:p>
            <a:pPr fontAlgn="auto">
              <a:lnSpc>
                <a:spcPct val="150000"/>
              </a:lnSpc>
            </a:pPr>
            <a:r>
              <a:rPr lang="zh-CN" altLang="en-US" dirty="0">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数据库有以下主要</a:t>
            </a:r>
            <a:r>
              <a:rPr lang="zh-CN" altLang="en-US" sz="2100" b="1" dirty="0">
                <a:solidFill>
                  <a:srgbClr val="F88562"/>
                </a:solidFill>
                <a:latin typeface="微软雅黑" panose="020B0503020204020204" pitchFamily="34" charset="-122"/>
                <a:ea typeface="微软雅黑" panose="020B0503020204020204" pitchFamily="34" charset="-122"/>
              </a:rPr>
              <a:t>特点</a:t>
            </a:r>
            <a:r>
              <a:rPr lang="zh-CN" altLang="en-US" dirty="0">
                <a:latin typeface="微软雅黑" panose="020B0503020204020204" pitchFamily="34" charset="-122"/>
                <a:ea typeface="微软雅黑" panose="020B0503020204020204" pitchFamily="34" charset="-122"/>
              </a:rPr>
              <a:t>：</a:t>
            </a:r>
          </a:p>
          <a:p>
            <a:pPr lvl="1">
              <a:lnSpc>
                <a:spcPct val="150000"/>
              </a:lnSpc>
            </a:pPr>
            <a:r>
              <a:rPr lang="en-US" altLang="zh-CN" dirty="0">
                <a:solidFill>
                  <a:srgbClr val="F88562"/>
                </a:solidFill>
                <a:latin typeface="微软雅黑" panose="020B0503020204020204" pitchFamily="34" charset="-122"/>
                <a:ea typeface="微软雅黑" panose="020B0503020204020204" pitchFamily="34" charset="-122"/>
              </a:rPr>
              <a:t>1</a:t>
            </a:r>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err="1">
                <a:solidFill>
                  <a:schemeClr val="bg1"/>
                </a:solidFill>
                <a:latin typeface="微软雅黑" panose="020B0503020204020204" pitchFamily="34" charset="-122"/>
                <a:ea typeface="微软雅黑" panose="020B0503020204020204" pitchFamily="34" charset="-122"/>
              </a:rPr>
              <a:t>实现数据</a:t>
            </a:r>
            <a:r>
              <a:rPr lang="en-US" altLang="zh-CN" b="1" dirty="0" err="1">
                <a:solidFill>
                  <a:srgbClr val="F88562"/>
                </a:solidFill>
                <a:latin typeface="微软雅黑" panose="020B0503020204020204" pitchFamily="34" charset="-122"/>
                <a:ea typeface="微软雅黑" panose="020B0503020204020204" pitchFamily="34" charset="-122"/>
              </a:rPr>
              <a:t>共享</a:t>
            </a:r>
            <a:endParaRPr lang="en-US" altLang="zh-CN" b="1" dirty="0">
              <a:solidFill>
                <a:srgbClr val="F88562"/>
              </a:solidFill>
              <a:latin typeface="微软雅黑" panose="020B0503020204020204" pitchFamily="34" charset="-122"/>
              <a:ea typeface="微软雅黑" panose="020B0503020204020204" pitchFamily="34" charset="-122"/>
            </a:endParaRPr>
          </a:p>
          <a:p>
            <a:pPr lvl="1">
              <a:lnSpc>
                <a:spcPct val="150000"/>
              </a:lnSpc>
            </a:pPr>
            <a:r>
              <a:rPr lang="en-US" altLang="zh-CN" dirty="0">
                <a:solidFill>
                  <a:srgbClr val="F88562"/>
                </a:solidFill>
                <a:latin typeface="微软雅黑" panose="020B0503020204020204" pitchFamily="34" charset="-122"/>
                <a:ea typeface="微软雅黑" panose="020B0503020204020204" pitchFamily="34" charset="-122"/>
              </a:rPr>
              <a:t>2</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数据</a:t>
            </a:r>
            <a:r>
              <a:rPr lang="zh-CN" altLang="en-US" b="1" dirty="0">
                <a:solidFill>
                  <a:srgbClr val="F88562"/>
                </a:solidFill>
                <a:latin typeface="微软雅黑" panose="020B0503020204020204" pitchFamily="34" charset="-122"/>
                <a:ea typeface="微软雅黑" panose="020B0503020204020204" pitchFamily="34" charset="-122"/>
              </a:rPr>
              <a:t>冗余度减少</a:t>
            </a:r>
            <a:endParaRPr lang="en-US" altLang="zh-CN" b="1" dirty="0">
              <a:solidFill>
                <a:srgbClr val="F88562"/>
              </a:solidFill>
              <a:latin typeface="微软雅黑" panose="020B0503020204020204" pitchFamily="34" charset="-122"/>
              <a:ea typeface="微软雅黑" panose="020B0503020204020204" pitchFamily="34" charset="-122"/>
            </a:endParaRPr>
          </a:p>
          <a:p>
            <a:pPr lvl="1">
              <a:lnSpc>
                <a:spcPct val="150000"/>
              </a:lnSpc>
            </a:pPr>
            <a:r>
              <a:rPr lang="en-US" altLang="zh-CN" dirty="0">
                <a:solidFill>
                  <a:srgbClr val="F88562"/>
                </a:solidFill>
                <a:latin typeface="微软雅黑" panose="020B0503020204020204" pitchFamily="34" charset="-122"/>
                <a:ea typeface="微软雅黑" panose="020B0503020204020204" pitchFamily="34" charset="-122"/>
                <a:sym typeface="+mn-ea"/>
              </a:rPr>
              <a:t>3</a:t>
            </a:r>
            <a:r>
              <a:rPr lang="en-US" altLang="zh-CN" dirty="0">
                <a:solidFill>
                  <a:schemeClr val="bg1"/>
                </a:solidFill>
                <a:latin typeface="微软雅黑" panose="020B0503020204020204" pitchFamily="34" charset="-122"/>
                <a:ea typeface="微软雅黑" panose="020B0503020204020204" pitchFamily="34" charset="-122"/>
                <a:sym typeface="+mn-ea"/>
              </a:rPr>
              <a:t>) </a:t>
            </a:r>
            <a:r>
              <a:rPr lang="en-US" altLang="zh-CN" dirty="0" err="1">
                <a:solidFill>
                  <a:schemeClr val="bg1"/>
                </a:solidFill>
                <a:latin typeface="微软雅黑" panose="020B0503020204020204" pitchFamily="34" charset="-122"/>
                <a:ea typeface="微软雅黑" panose="020B0503020204020204" pitchFamily="34" charset="-122"/>
                <a:sym typeface="+mn-ea"/>
              </a:rPr>
              <a:t>数据的</a:t>
            </a:r>
            <a:r>
              <a:rPr lang="en-US" altLang="zh-CN" b="1" dirty="0" err="1">
                <a:solidFill>
                  <a:srgbClr val="F88562"/>
                </a:solidFill>
                <a:latin typeface="微软雅黑" panose="020B0503020204020204" pitchFamily="34" charset="-122"/>
                <a:ea typeface="微软雅黑" panose="020B0503020204020204" pitchFamily="34" charset="-122"/>
                <a:sym typeface="+mn-ea"/>
              </a:rPr>
              <a:t>独立性</a:t>
            </a:r>
            <a:endParaRPr lang="en-US" altLang="zh-CN" b="1" dirty="0">
              <a:solidFill>
                <a:srgbClr val="F88562"/>
              </a:solidFill>
              <a:latin typeface="微软雅黑" panose="020B0503020204020204" pitchFamily="34" charset="-122"/>
              <a:ea typeface="微软雅黑" panose="020B0503020204020204" pitchFamily="34" charset="-122"/>
              <a:sym typeface="+mn-ea"/>
            </a:endParaRPr>
          </a:p>
          <a:p>
            <a:pPr lvl="1">
              <a:lnSpc>
                <a:spcPct val="150000"/>
              </a:lnSpc>
            </a:pPr>
            <a:r>
              <a:rPr lang="en-US" altLang="zh-CN" dirty="0">
                <a:solidFill>
                  <a:srgbClr val="F88562"/>
                </a:solidFill>
                <a:latin typeface="微软雅黑" panose="020B0503020204020204" pitchFamily="34" charset="-122"/>
                <a:ea typeface="微软雅黑" panose="020B0503020204020204" pitchFamily="34" charset="-122"/>
                <a:sym typeface="+mn-ea"/>
              </a:rPr>
              <a:t>4</a:t>
            </a:r>
            <a:r>
              <a:rPr lang="en-US" altLang="zh-CN" dirty="0">
                <a:solidFill>
                  <a:schemeClr val="bg1"/>
                </a:solidFill>
                <a:latin typeface="微软雅黑" panose="020B0503020204020204" pitchFamily="34" charset="-122"/>
                <a:ea typeface="微软雅黑" panose="020B0503020204020204" pitchFamily="34" charset="-122"/>
                <a:sym typeface="+mn-ea"/>
              </a:rPr>
              <a:t>) </a:t>
            </a:r>
            <a:r>
              <a:rPr lang="en-US" altLang="zh-CN" dirty="0" err="1">
                <a:solidFill>
                  <a:schemeClr val="bg1"/>
                </a:solidFill>
                <a:latin typeface="微软雅黑" panose="020B0503020204020204" pitchFamily="34" charset="-122"/>
                <a:ea typeface="微软雅黑" panose="020B0503020204020204" pitchFamily="34" charset="-122"/>
                <a:sym typeface="+mn-ea"/>
              </a:rPr>
              <a:t>数据实现</a:t>
            </a:r>
            <a:r>
              <a:rPr lang="en-US" altLang="zh-CN" b="1" dirty="0" err="1">
                <a:solidFill>
                  <a:srgbClr val="F88562"/>
                </a:solidFill>
                <a:latin typeface="微软雅黑" panose="020B0503020204020204" pitchFamily="34" charset="-122"/>
                <a:ea typeface="微软雅黑" panose="020B0503020204020204" pitchFamily="34" charset="-122"/>
                <a:sym typeface="+mn-ea"/>
              </a:rPr>
              <a:t>集中控制</a:t>
            </a:r>
            <a:endParaRPr lang="en-US" altLang="zh-CN" b="1" dirty="0">
              <a:solidFill>
                <a:srgbClr val="F88562"/>
              </a:solidFill>
              <a:latin typeface="微软雅黑" panose="020B0503020204020204" pitchFamily="34" charset="-122"/>
              <a:ea typeface="微软雅黑" panose="020B0503020204020204" pitchFamily="34" charset="-122"/>
              <a:sym typeface="+mn-ea"/>
            </a:endParaRPr>
          </a:p>
          <a:p>
            <a:pPr lvl="1">
              <a:lnSpc>
                <a:spcPct val="150000"/>
              </a:lnSpc>
            </a:pPr>
            <a:r>
              <a:rPr lang="en-US" altLang="zh-CN" dirty="0">
                <a:solidFill>
                  <a:srgbClr val="F88562"/>
                </a:solidFill>
                <a:latin typeface="微软雅黑" panose="020B0503020204020204" pitchFamily="34" charset="-122"/>
                <a:ea typeface="微软雅黑" panose="020B0503020204020204" pitchFamily="34" charset="-122"/>
                <a:sym typeface="+mn-ea"/>
              </a:rPr>
              <a:t>5</a:t>
            </a:r>
            <a:r>
              <a:rPr lang="en-US" altLang="zh-CN" dirty="0">
                <a:solidFill>
                  <a:schemeClr val="bg1"/>
                </a:solidFill>
                <a:latin typeface="微软雅黑" panose="020B0503020204020204" pitchFamily="34" charset="-122"/>
                <a:ea typeface="微软雅黑" panose="020B0503020204020204" pitchFamily="34" charset="-122"/>
                <a:sym typeface="+mn-ea"/>
              </a:rPr>
              <a:t>) </a:t>
            </a:r>
            <a:r>
              <a:rPr lang="en-US" altLang="zh-CN" dirty="0" err="1">
                <a:solidFill>
                  <a:schemeClr val="bg1"/>
                </a:solidFill>
                <a:latin typeface="微软雅黑" panose="020B0503020204020204" pitchFamily="34" charset="-122"/>
                <a:ea typeface="微软雅黑" panose="020B0503020204020204" pitchFamily="34" charset="-122"/>
                <a:sym typeface="+mn-ea"/>
              </a:rPr>
              <a:t>数据</a:t>
            </a:r>
            <a:r>
              <a:rPr lang="en-US" altLang="zh-CN" b="1" dirty="0" err="1">
                <a:solidFill>
                  <a:srgbClr val="F88562"/>
                </a:solidFill>
                <a:latin typeface="微软雅黑" panose="020B0503020204020204" pitchFamily="34" charset="-122"/>
                <a:ea typeface="微软雅黑" panose="020B0503020204020204" pitchFamily="34" charset="-122"/>
                <a:sym typeface="+mn-ea"/>
              </a:rPr>
              <a:t>一致性</a:t>
            </a:r>
            <a:r>
              <a:rPr lang="en-US" altLang="zh-CN" dirty="0" err="1">
                <a:solidFill>
                  <a:schemeClr val="bg1"/>
                </a:solidFill>
                <a:latin typeface="微软雅黑" panose="020B0503020204020204" pitchFamily="34" charset="-122"/>
                <a:ea typeface="微软雅黑" panose="020B0503020204020204" pitchFamily="34" charset="-122"/>
                <a:sym typeface="+mn-ea"/>
              </a:rPr>
              <a:t>和</a:t>
            </a:r>
            <a:r>
              <a:rPr lang="en-US" altLang="zh-CN" b="1" dirty="0" err="1">
                <a:solidFill>
                  <a:srgbClr val="F88562"/>
                </a:solidFill>
                <a:latin typeface="微软雅黑" panose="020B0503020204020204" pitchFamily="34" charset="-122"/>
                <a:ea typeface="微软雅黑" panose="020B0503020204020204" pitchFamily="34" charset="-122"/>
                <a:sym typeface="+mn-ea"/>
              </a:rPr>
              <a:t>可维护性</a:t>
            </a:r>
            <a:r>
              <a:rPr lang="en-US" altLang="zh-CN" dirty="0" err="1">
                <a:latin typeface="微软雅黑" panose="020B0503020204020204" pitchFamily="34" charset="-122"/>
                <a:ea typeface="微软雅黑" panose="020B0503020204020204" pitchFamily="34" charset="-122"/>
                <a:sym typeface="+mn-ea"/>
              </a:rPr>
              <a:t>，</a:t>
            </a:r>
            <a:r>
              <a:rPr lang="en-US" altLang="zh-CN" dirty="0" err="1">
                <a:solidFill>
                  <a:schemeClr val="bg1"/>
                </a:solidFill>
                <a:latin typeface="微软雅黑" panose="020B0503020204020204" pitchFamily="34" charset="-122"/>
                <a:ea typeface="微软雅黑" panose="020B0503020204020204" pitchFamily="34" charset="-122"/>
                <a:sym typeface="+mn-ea"/>
              </a:rPr>
              <a:t>以确保数据的</a:t>
            </a:r>
            <a:r>
              <a:rPr lang="en-US" altLang="zh-CN" b="1" dirty="0" err="1">
                <a:solidFill>
                  <a:srgbClr val="F88562"/>
                </a:solidFill>
                <a:latin typeface="微软雅黑" panose="020B0503020204020204" pitchFamily="34" charset="-122"/>
                <a:ea typeface="微软雅黑" panose="020B0503020204020204" pitchFamily="34" charset="-122"/>
                <a:sym typeface="+mn-ea"/>
              </a:rPr>
              <a:t>安全性</a:t>
            </a:r>
            <a:r>
              <a:rPr lang="en-US" altLang="zh-CN" dirty="0" err="1">
                <a:solidFill>
                  <a:schemeClr val="bg1"/>
                </a:solidFill>
                <a:latin typeface="微软雅黑" panose="020B0503020204020204" pitchFamily="34" charset="-122"/>
                <a:ea typeface="微软雅黑" panose="020B0503020204020204" pitchFamily="34" charset="-122"/>
                <a:sym typeface="+mn-ea"/>
              </a:rPr>
              <a:t>和</a:t>
            </a:r>
            <a:r>
              <a:rPr lang="en-US" altLang="zh-CN" b="1" dirty="0" err="1">
                <a:solidFill>
                  <a:srgbClr val="F88562"/>
                </a:solidFill>
                <a:latin typeface="微软雅黑" panose="020B0503020204020204" pitchFamily="34" charset="-122"/>
                <a:ea typeface="微软雅黑" panose="020B0503020204020204" pitchFamily="34" charset="-122"/>
                <a:sym typeface="+mn-ea"/>
              </a:rPr>
              <a:t>可靠性</a:t>
            </a:r>
            <a:endParaRPr lang="en-US" altLang="zh-CN" b="1" dirty="0">
              <a:solidFill>
                <a:srgbClr val="F88562"/>
              </a:solidFill>
              <a:latin typeface="微软雅黑" panose="020B0503020204020204" pitchFamily="34" charset="-122"/>
              <a:ea typeface="微软雅黑" panose="020B0503020204020204" pitchFamily="34" charset="-122"/>
              <a:sym typeface="+mn-ea"/>
            </a:endParaRPr>
          </a:p>
          <a:p>
            <a:pPr lvl="1">
              <a:lnSpc>
                <a:spcPct val="150000"/>
              </a:lnSpc>
            </a:pPr>
            <a:r>
              <a:rPr lang="en-US" altLang="zh-CN" dirty="0">
                <a:solidFill>
                  <a:srgbClr val="F88562"/>
                </a:solidFill>
                <a:latin typeface="微软雅黑" panose="020B0503020204020204" pitchFamily="34" charset="-122"/>
                <a:ea typeface="微软雅黑" panose="020B0503020204020204" pitchFamily="34" charset="-122"/>
                <a:sym typeface="+mn-ea"/>
              </a:rPr>
              <a:t>6</a:t>
            </a:r>
            <a:r>
              <a:rPr lang="en-US" altLang="zh-CN" dirty="0">
                <a:solidFill>
                  <a:schemeClr val="bg1"/>
                </a:solidFill>
                <a:latin typeface="微软雅黑" panose="020B0503020204020204" pitchFamily="34" charset="-122"/>
                <a:ea typeface="微软雅黑" panose="020B0503020204020204" pitchFamily="34" charset="-122"/>
                <a:sym typeface="+mn-ea"/>
              </a:rPr>
              <a:t>) </a:t>
            </a:r>
            <a:r>
              <a:rPr lang="en-US" altLang="zh-CN" dirty="0" err="1">
                <a:solidFill>
                  <a:schemeClr val="bg1"/>
                </a:solidFill>
                <a:latin typeface="微软雅黑" panose="020B0503020204020204" pitchFamily="34" charset="-122"/>
                <a:ea typeface="微软雅黑" panose="020B0503020204020204" pitchFamily="34" charset="-122"/>
                <a:sym typeface="+mn-ea"/>
              </a:rPr>
              <a:t>故障</a:t>
            </a:r>
            <a:r>
              <a:rPr lang="zh-CN" altLang="en-US" b="1" dirty="0">
                <a:solidFill>
                  <a:srgbClr val="F88562"/>
                </a:solidFill>
                <a:latin typeface="微软雅黑" panose="020B0503020204020204" pitchFamily="34" charset="-122"/>
                <a:ea typeface="微软雅黑" panose="020B0503020204020204" pitchFamily="34" charset="-122"/>
                <a:sym typeface="+mn-ea"/>
              </a:rPr>
              <a:t>可</a:t>
            </a:r>
            <a:r>
              <a:rPr lang="en-US" altLang="zh-CN" b="1" dirty="0" err="1">
                <a:solidFill>
                  <a:srgbClr val="F88562"/>
                </a:solidFill>
                <a:latin typeface="微软雅黑" panose="020B0503020204020204" pitchFamily="34" charset="-122"/>
                <a:ea typeface="微软雅黑" panose="020B0503020204020204" pitchFamily="34" charset="-122"/>
                <a:sym typeface="+mn-ea"/>
              </a:rPr>
              <a:t>修复</a:t>
            </a:r>
            <a:r>
              <a:rPr lang="zh-CN" altLang="en-US" b="1" dirty="0">
                <a:solidFill>
                  <a:srgbClr val="F88562"/>
                </a:solidFill>
                <a:latin typeface="微软雅黑" panose="020B0503020204020204" pitchFamily="34" charset="-122"/>
                <a:ea typeface="微软雅黑" panose="020B0503020204020204" pitchFamily="34" charset="-122"/>
                <a:sym typeface="+mn-ea"/>
              </a:rPr>
              <a:t>性</a:t>
            </a:r>
            <a:endParaRPr lang="zh-CN" altLang="en-US" b="1" dirty="0">
              <a:solidFill>
                <a:srgbClr val="F88562"/>
              </a:solidFill>
              <a:latin typeface="微软雅黑" panose="020B0503020204020204" pitchFamily="34" charset="-122"/>
              <a:ea typeface="微软雅黑" panose="020B0503020204020204" pitchFamily="34" charset="-122"/>
            </a:endParaRPr>
          </a:p>
        </p:txBody>
      </p:sp>
      <p:cxnSp>
        <p:nvCxnSpPr>
          <p:cNvPr id="10" name="直接连接符 8">
            <a:extLst>
              <a:ext uri="{FF2B5EF4-FFF2-40B4-BE49-F238E27FC236}">
                <a16:creationId xmlns:a16="http://schemas.microsoft.com/office/drawing/2014/main" id="{BB835508-BB5D-484D-94D7-B5CEADDB45D1}"/>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1" name="标题 3">
            <a:extLst>
              <a:ext uri="{FF2B5EF4-FFF2-40B4-BE49-F238E27FC236}">
                <a16:creationId xmlns:a16="http://schemas.microsoft.com/office/drawing/2014/main" id="{2FC05A28-A822-6F40-ACA1-A909B440D3B9}"/>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2" name="1 Título">
            <a:extLst>
              <a:ext uri="{FF2B5EF4-FFF2-40B4-BE49-F238E27FC236}">
                <a16:creationId xmlns:a16="http://schemas.microsoft.com/office/drawing/2014/main" id="{CCDCC92E-0209-DE4A-B37A-1B1E75FB6CA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344979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50</a:t>
            </a:fld>
            <a:endParaRPr lang="zh-CN" altLang="en-US"/>
          </a:p>
        </p:txBody>
      </p:sp>
      <p:sp>
        <p:nvSpPr>
          <p:cNvPr id="3" name="内容占位符 4">
            <a:extLst>
              <a:ext uri="{FF2B5EF4-FFF2-40B4-BE49-F238E27FC236}">
                <a16:creationId xmlns:a16="http://schemas.microsoft.com/office/drawing/2014/main" id="{D68E339E-1680-1D88-6D2F-19371B550ADA}"/>
              </a:ext>
            </a:extLst>
          </p:cNvPr>
          <p:cNvSpPr txBox="1">
            <a:spLocks/>
          </p:cNvSpPr>
          <p:nvPr/>
        </p:nvSpPr>
        <p:spPr>
          <a:xfrm>
            <a:off x="0" y="1284550"/>
            <a:ext cx="8529194" cy="2774454"/>
          </a:xfr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350" dirty="0">
                <a:latin typeface="微软雅黑" panose="020B0503020204020204" pitchFamily="34" charset="-122"/>
                <a:ea typeface="微软雅黑" panose="020B0503020204020204" pitchFamily="34" charset="-122"/>
              </a:rPr>
              <a:t>       </a:t>
            </a:r>
            <a:r>
              <a:rPr lang="zh-CN" altLang="en-US" sz="1350" b="1" dirty="0">
                <a:latin typeface="微软雅黑" panose="020B0503020204020204" pitchFamily="34" charset="-122"/>
                <a:ea typeface="微软雅黑" panose="020B0503020204020204" pitchFamily="34" charset="-122"/>
              </a:rPr>
              <a:t>数据的</a:t>
            </a:r>
            <a:r>
              <a:rPr lang="zh-CN" altLang="en-US" sz="1500" b="1" dirty="0">
                <a:solidFill>
                  <a:srgbClr val="F88562"/>
                </a:solidFill>
                <a:latin typeface="微软雅黑" panose="020B0503020204020204" pitchFamily="34" charset="-122"/>
                <a:ea typeface="微软雅黑" panose="020B0503020204020204" pitchFamily="34" charset="-122"/>
              </a:rPr>
              <a:t>基本结构</a:t>
            </a:r>
            <a:r>
              <a:rPr lang="zh-CN" altLang="en-US" sz="1350" b="1" dirty="0">
                <a:latin typeface="微软雅黑" panose="020B0503020204020204" pitchFamily="34" charset="-122"/>
                <a:ea typeface="微软雅黑" panose="020B0503020204020204" pitchFamily="34" charset="-122"/>
              </a:rPr>
              <a:t>分</a:t>
            </a:r>
            <a:r>
              <a:rPr lang="zh-CN" altLang="en-US" sz="1500" b="1" dirty="0">
                <a:solidFill>
                  <a:srgbClr val="F88562"/>
                </a:solidFill>
                <a:latin typeface="微软雅黑" panose="020B0503020204020204" pitchFamily="34" charset="-122"/>
                <a:ea typeface="微软雅黑" panose="020B0503020204020204" pitchFamily="34" charset="-122"/>
              </a:rPr>
              <a:t>三个层次</a:t>
            </a:r>
            <a:r>
              <a:rPr lang="zh-CN" altLang="en-US" sz="1350" b="1" dirty="0">
                <a:latin typeface="微软雅黑" panose="020B0503020204020204" pitchFamily="34" charset="-122"/>
                <a:ea typeface="微软雅黑" panose="020B0503020204020204" pitchFamily="34" charset="-122"/>
              </a:rPr>
              <a:t>，反映了观察数据库的三种不同角度。</a:t>
            </a:r>
          </a:p>
          <a:p>
            <a:pPr marL="342900" lvl="1" indent="0">
              <a:lnSpc>
                <a:spcPct val="150000"/>
              </a:lnSpc>
              <a:buNone/>
            </a:pPr>
            <a:r>
              <a:rPr lang="en-US" altLang="zh-CN" sz="1350" dirty="0">
                <a:latin typeface="微软雅黑" panose="020B0503020204020204" pitchFamily="34" charset="-122"/>
                <a:ea typeface="微软雅黑" panose="020B0503020204020204" pitchFamily="34" charset="-122"/>
              </a:rPr>
              <a:t>1) </a:t>
            </a:r>
            <a:r>
              <a:rPr lang="zh-CN" altLang="en-US" sz="1500" b="1" dirty="0">
                <a:solidFill>
                  <a:srgbClr val="F88562"/>
                </a:solidFill>
                <a:latin typeface="微软雅黑" panose="020B0503020204020204" pitchFamily="34" charset="-122"/>
                <a:ea typeface="微软雅黑" panose="020B0503020204020204" pitchFamily="34" charset="-122"/>
              </a:rPr>
              <a:t>物理数据层</a:t>
            </a:r>
            <a:r>
              <a:rPr lang="zh-CN" altLang="en-US" sz="1350" dirty="0">
                <a:latin typeface="微软雅黑" panose="020B0503020204020204" pitchFamily="34" charset="-122"/>
                <a:ea typeface="微软雅黑" panose="020B0503020204020204" pitchFamily="34" charset="-122"/>
              </a:rPr>
              <a:t>是数据库的最内层，是物理存储设备上实际存储的数据的集合。这些数据是原始数据，是用户加工的对象，由内部模式描述的指令操作处理的位串、字符和字组成。</a:t>
            </a:r>
          </a:p>
          <a:p>
            <a:pPr marL="342900" lvl="1" indent="0">
              <a:lnSpc>
                <a:spcPct val="150000"/>
              </a:lnSpc>
              <a:buNone/>
            </a:pPr>
            <a:r>
              <a:rPr lang="en-US" altLang="zh-CN" sz="1350" dirty="0">
                <a:latin typeface="微软雅黑" panose="020B0503020204020204" pitchFamily="34" charset="-122"/>
                <a:ea typeface="微软雅黑" panose="020B0503020204020204" pitchFamily="34" charset="-122"/>
              </a:rPr>
              <a:t>2) </a:t>
            </a:r>
            <a:r>
              <a:rPr lang="zh-CN" altLang="en-US" sz="1500" b="1" dirty="0">
                <a:solidFill>
                  <a:srgbClr val="F88562"/>
                </a:solidFill>
                <a:latin typeface="微软雅黑" panose="020B0503020204020204" pitchFamily="34" charset="-122"/>
                <a:ea typeface="微软雅黑" panose="020B0503020204020204" pitchFamily="34" charset="-122"/>
              </a:rPr>
              <a:t>概念数据层</a:t>
            </a:r>
            <a:r>
              <a:rPr lang="zh-CN" altLang="en-US" sz="1350" dirty="0">
                <a:latin typeface="微软雅黑" panose="020B0503020204020204" pitchFamily="34" charset="-122"/>
                <a:ea typeface="微软雅黑" panose="020B0503020204020204" pitchFamily="34" charset="-122"/>
              </a:rPr>
              <a:t>是数据库的中间一层，是数据库的整体逻辑表示。指出了每个数据的逻辑定义及数据之间的逻辑联系，是存储记录的集合。它所设计的是数据库所有对象的逻辑关系，而不是它们的物理关系，是数据库管理员概念下的数据库。</a:t>
            </a:r>
          </a:p>
          <a:p>
            <a:pPr marL="342900" lvl="1" indent="0">
              <a:lnSpc>
                <a:spcPct val="150000"/>
              </a:lnSpc>
              <a:buNone/>
            </a:pPr>
            <a:r>
              <a:rPr lang="en-US" altLang="zh-CN" sz="1350" dirty="0">
                <a:latin typeface="微软雅黑" panose="020B0503020204020204" pitchFamily="34" charset="-122"/>
                <a:ea typeface="微软雅黑" panose="020B0503020204020204" pitchFamily="34" charset="-122"/>
                <a:sym typeface="+mn-ea"/>
              </a:rPr>
              <a:t>3) </a:t>
            </a:r>
            <a:r>
              <a:rPr lang="zh-CN" altLang="en-US" sz="1500" b="1" dirty="0">
                <a:solidFill>
                  <a:srgbClr val="F88562"/>
                </a:solidFill>
                <a:latin typeface="微软雅黑" panose="020B0503020204020204" pitchFamily="34" charset="-122"/>
                <a:ea typeface="微软雅黑" panose="020B0503020204020204" pitchFamily="34" charset="-122"/>
                <a:sym typeface="+mn-ea"/>
              </a:rPr>
              <a:t>逻辑数据层</a:t>
            </a:r>
            <a:r>
              <a:rPr lang="zh-CN" altLang="en-US" sz="1350" dirty="0">
                <a:latin typeface="微软雅黑" panose="020B0503020204020204" pitchFamily="34" charset="-122"/>
                <a:ea typeface="微软雅黑" panose="020B0503020204020204" pitchFamily="34" charset="-122"/>
                <a:sym typeface="+mn-ea"/>
              </a:rPr>
              <a:t>是用户所看到和使用的数据库，表示了一个或一些特定用户使用的数据集合，即逻辑记录的集合。</a:t>
            </a:r>
            <a:endParaRPr lang="zh-CN" altLang="en-US" sz="1350" dirty="0">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a16="http://schemas.microsoft.com/office/drawing/2014/main" id="{1D6A23DC-8520-5ED0-FA40-6E7C85823F7B}"/>
              </a:ext>
            </a:extLst>
          </p:cNvPr>
          <p:cNvGrpSpPr/>
          <p:nvPr/>
        </p:nvGrpSpPr>
        <p:grpSpPr>
          <a:xfrm>
            <a:off x="2583273" y="4024799"/>
            <a:ext cx="4044289" cy="1916118"/>
            <a:chOff x="3444363" y="4223399"/>
            <a:chExt cx="5392385" cy="2554824"/>
          </a:xfrm>
        </p:grpSpPr>
        <p:graphicFrame>
          <p:nvGraphicFramePr>
            <p:cNvPr id="10" name="图表 9">
              <a:extLst>
                <a:ext uri="{FF2B5EF4-FFF2-40B4-BE49-F238E27FC236}">
                  <a16:creationId xmlns:a16="http://schemas.microsoft.com/office/drawing/2014/main" id="{AAE88273-3498-FC42-1202-2D955D3D4857}"/>
                </a:ext>
              </a:extLst>
            </p:cNvPr>
            <p:cNvGraphicFramePr/>
            <p:nvPr/>
          </p:nvGraphicFramePr>
          <p:xfrm>
            <a:off x="4179882" y="4223399"/>
            <a:ext cx="3832236" cy="2554824"/>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10">
              <a:extLst>
                <a:ext uri="{FF2B5EF4-FFF2-40B4-BE49-F238E27FC236}">
                  <a16:creationId xmlns:a16="http://schemas.microsoft.com/office/drawing/2014/main" id="{17B5D9EB-2654-3FC1-CCD6-E2FA4E3660CA}"/>
                </a:ext>
              </a:extLst>
            </p:cNvPr>
            <p:cNvSpPr txBox="1"/>
            <p:nvPr/>
          </p:nvSpPr>
          <p:spPr>
            <a:xfrm>
              <a:off x="5337586" y="5179142"/>
              <a:ext cx="1516828" cy="738664"/>
            </a:xfrm>
            <a:prstGeom prst="rect">
              <a:avLst/>
            </a:prstGeom>
            <a:noFill/>
          </p:spPr>
          <p:txBody>
            <a:bodyPr wrap="square" rtlCol="0">
              <a:spAutoFit/>
            </a:bodyPr>
            <a:lstStyle/>
            <a:p>
              <a:pPr algn="ctr"/>
              <a:r>
                <a:rPr lang="zh-CN" altLang="en-US" sz="1500" b="1" dirty="0">
                  <a:latin typeface="微软雅黑" panose="020B0503020204020204" pitchFamily="34" charset="-122"/>
                  <a:ea typeface="微软雅黑" panose="020B0503020204020204" pitchFamily="34" charset="-122"/>
                </a:rPr>
                <a:t>数据库基本结构</a:t>
              </a:r>
            </a:p>
          </p:txBody>
        </p:sp>
        <p:sp>
          <p:nvSpPr>
            <p:cNvPr id="12" name="文本框 11">
              <a:extLst>
                <a:ext uri="{FF2B5EF4-FFF2-40B4-BE49-F238E27FC236}">
                  <a16:creationId xmlns:a16="http://schemas.microsoft.com/office/drawing/2014/main" id="{4F4D80A3-6FF8-F5D7-08B9-63BCF320EE42}"/>
                </a:ext>
              </a:extLst>
            </p:cNvPr>
            <p:cNvSpPr txBox="1"/>
            <p:nvPr/>
          </p:nvSpPr>
          <p:spPr>
            <a:xfrm>
              <a:off x="7253704" y="4471256"/>
              <a:ext cx="1516828" cy="430887"/>
            </a:xfrm>
            <a:prstGeom prst="rect">
              <a:avLst/>
            </a:prstGeom>
            <a:noFill/>
          </p:spPr>
          <p:txBody>
            <a:bodyPr wrap="square" rtlCol="0">
              <a:spAutoFit/>
            </a:bodyPr>
            <a:lstStyle/>
            <a:p>
              <a:pPr algn="ctr"/>
              <a:r>
                <a:rPr lang="zh-CN" altLang="en-US" sz="1500" b="1" dirty="0">
                  <a:latin typeface="微软雅黑" panose="020B0503020204020204" pitchFamily="34" charset="-122"/>
                  <a:ea typeface="微软雅黑" panose="020B0503020204020204" pitchFamily="34" charset="-122"/>
                </a:rPr>
                <a:t>物理数据层</a:t>
              </a:r>
            </a:p>
          </p:txBody>
        </p:sp>
        <p:sp>
          <p:nvSpPr>
            <p:cNvPr id="13" name="文本框 12">
              <a:extLst>
                <a:ext uri="{FF2B5EF4-FFF2-40B4-BE49-F238E27FC236}">
                  <a16:creationId xmlns:a16="http://schemas.microsoft.com/office/drawing/2014/main" id="{530FB12F-2821-1906-CD60-24E6C8EEFE93}"/>
                </a:ext>
              </a:extLst>
            </p:cNvPr>
            <p:cNvSpPr txBox="1"/>
            <p:nvPr/>
          </p:nvSpPr>
          <p:spPr>
            <a:xfrm>
              <a:off x="3444363" y="4471256"/>
              <a:ext cx="1516828" cy="430887"/>
            </a:xfrm>
            <a:prstGeom prst="rect">
              <a:avLst/>
            </a:prstGeom>
            <a:noFill/>
          </p:spPr>
          <p:txBody>
            <a:bodyPr wrap="square" rtlCol="0">
              <a:spAutoFit/>
            </a:bodyPr>
            <a:lstStyle/>
            <a:p>
              <a:pPr algn="ctr"/>
              <a:r>
                <a:rPr lang="zh-CN" altLang="en-US" sz="1500" b="1" dirty="0">
                  <a:latin typeface="微软雅黑" panose="020B0503020204020204" pitchFamily="34" charset="-122"/>
                  <a:ea typeface="微软雅黑" panose="020B0503020204020204" pitchFamily="34" charset="-122"/>
                </a:rPr>
                <a:t>概念数据层</a:t>
              </a:r>
            </a:p>
          </p:txBody>
        </p:sp>
        <p:sp>
          <p:nvSpPr>
            <p:cNvPr id="14" name="文本框 13">
              <a:extLst>
                <a:ext uri="{FF2B5EF4-FFF2-40B4-BE49-F238E27FC236}">
                  <a16:creationId xmlns:a16="http://schemas.microsoft.com/office/drawing/2014/main" id="{5CBFA81B-69FF-759A-73F4-A4C5C606086D}"/>
                </a:ext>
              </a:extLst>
            </p:cNvPr>
            <p:cNvSpPr txBox="1"/>
            <p:nvPr/>
          </p:nvSpPr>
          <p:spPr>
            <a:xfrm>
              <a:off x="7319920" y="5964306"/>
              <a:ext cx="1516828" cy="430887"/>
            </a:xfrm>
            <a:prstGeom prst="rect">
              <a:avLst/>
            </a:prstGeom>
            <a:noFill/>
          </p:spPr>
          <p:txBody>
            <a:bodyPr wrap="square" rtlCol="0">
              <a:spAutoFit/>
            </a:bodyPr>
            <a:lstStyle/>
            <a:p>
              <a:pPr algn="ctr"/>
              <a:r>
                <a:rPr lang="zh-CN" altLang="en-US" sz="1500" b="1" dirty="0">
                  <a:latin typeface="微软雅黑" panose="020B0503020204020204" pitchFamily="34" charset="-122"/>
                  <a:ea typeface="微软雅黑" panose="020B0503020204020204" pitchFamily="34" charset="-122"/>
                </a:rPr>
                <a:t>逻辑数据层</a:t>
              </a:r>
            </a:p>
          </p:txBody>
        </p:sp>
        <p:cxnSp>
          <p:nvCxnSpPr>
            <p:cNvPr id="16" name="直接连接符 15">
              <a:extLst>
                <a:ext uri="{FF2B5EF4-FFF2-40B4-BE49-F238E27FC236}">
                  <a16:creationId xmlns:a16="http://schemas.microsoft.com/office/drawing/2014/main" id="{423B1979-3C83-D8F9-3FA0-363FC243DBE3}"/>
                </a:ext>
              </a:extLst>
            </p:cNvPr>
            <p:cNvCxnSpPr>
              <a:cxnSpLocks/>
            </p:cNvCxnSpPr>
            <p:nvPr/>
          </p:nvCxnSpPr>
          <p:spPr>
            <a:xfrm>
              <a:off x="4883972" y="4706076"/>
              <a:ext cx="585127" cy="0"/>
            </a:xfrm>
            <a:prstGeom prst="line">
              <a:avLst/>
            </a:prstGeom>
            <a:ln w="19050">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4039CDAA-5624-9644-24C6-7AB6F89B7BB9}"/>
                </a:ext>
              </a:extLst>
            </p:cNvPr>
            <p:cNvCxnSpPr>
              <a:cxnSpLocks/>
            </p:cNvCxnSpPr>
            <p:nvPr/>
          </p:nvCxnSpPr>
          <p:spPr>
            <a:xfrm>
              <a:off x="6693974" y="4671311"/>
              <a:ext cx="625946" cy="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DF26BDC-6E26-BDA5-4D44-68754BDC614D}"/>
                </a:ext>
              </a:extLst>
            </p:cNvPr>
            <p:cNvCxnSpPr>
              <a:cxnSpLocks/>
            </p:cNvCxnSpPr>
            <p:nvPr/>
          </p:nvCxnSpPr>
          <p:spPr>
            <a:xfrm>
              <a:off x="6782936" y="6159133"/>
              <a:ext cx="536984" cy="19269"/>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8">
            <a:extLst>
              <a:ext uri="{FF2B5EF4-FFF2-40B4-BE49-F238E27FC236}">
                <a16:creationId xmlns:a16="http://schemas.microsoft.com/office/drawing/2014/main" id="{92B7E669-36E1-6247-847A-8A590D61AD50}"/>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9" name="标题 3">
            <a:extLst>
              <a:ext uri="{FF2B5EF4-FFF2-40B4-BE49-F238E27FC236}">
                <a16:creationId xmlns:a16="http://schemas.microsoft.com/office/drawing/2014/main" id="{F2D9C86F-4DA7-754D-B305-D2E8B140A4C8}"/>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20" name="1 Título">
            <a:extLst>
              <a:ext uri="{FF2B5EF4-FFF2-40B4-BE49-F238E27FC236}">
                <a16:creationId xmlns:a16="http://schemas.microsoft.com/office/drawing/2014/main" id="{9479D1B3-B66E-7A4B-8E43-34158C4BE59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634319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51</a:t>
            </a:fld>
            <a:endParaRPr lang="zh-CN" altLang="en-US"/>
          </a:p>
        </p:txBody>
      </p:sp>
      <p:grpSp>
        <p:nvGrpSpPr>
          <p:cNvPr id="33" name="组合 32">
            <a:extLst>
              <a:ext uri="{FF2B5EF4-FFF2-40B4-BE49-F238E27FC236}">
                <a16:creationId xmlns:a16="http://schemas.microsoft.com/office/drawing/2014/main" id="{15C5B53C-AE73-16F7-CB62-833098F27726}"/>
              </a:ext>
            </a:extLst>
          </p:cNvPr>
          <p:cNvGrpSpPr/>
          <p:nvPr/>
        </p:nvGrpSpPr>
        <p:grpSpPr>
          <a:xfrm>
            <a:off x="2699792" y="1730750"/>
            <a:ext cx="5256584" cy="3780114"/>
            <a:chOff x="3542993" y="2118184"/>
            <a:chExt cx="5841136" cy="4108484"/>
          </a:xfrm>
        </p:grpSpPr>
        <p:sp>
          <p:nvSpPr>
            <p:cNvPr id="2" name="AutoShape 5">
              <a:extLst>
                <a:ext uri="{FF2B5EF4-FFF2-40B4-BE49-F238E27FC236}">
                  <a16:creationId xmlns:a16="http://schemas.microsoft.com/office/drawing/2014/main" id="{FCBD3EC3-9F78-BC26-43EE-67D0D5A266B1}"/>
                </a:ext>
              </a:extLst>
            </p:cNvPr>
            <p:cNvSpPr>
              <a:spLocks noChangeArrowheads="1"/>
            </p:cNvSpPr>
            <p:nvPr/>
          </p:nvSpPr>
          <p:spPr bwMode="auto">
            <a:xfrm rot="10800000">
              <a:off x="4099405" y="4263979"/>
              <a:ext cx="3388164" cy="95043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68195" tIns="34098" rIns="68195" bIns="34098" rtlCol="0" anchor="ctr"/>
            <a:lstStyle/>
            <a:p>
              <a:pPr algn="ctr"/>
              <a:endParaRPr lang="zh-CN" altLang="en-US" sz="1796" dirty="0"/>
            </a:p>
          </p:txBody>
        </p:sp>
        <p:sp>
          <p:nvSpPr>
            <p:cNvPr id="4" name="AutoShape 3">
              <a:extLst>
                <a:ext uri="{FF2B5EF4-FFF2-40B4-BE49-F238E27FC236}">
                  <a16:creationId xmlns:a16="http://schemas.microsoft.com/office/drawing/2014/main" id="{236423B5-5C4A-B486-A18A-895E2D0DFAFE}"/>
                </a:ext>
              </a:extLst>
            </p:cNvPr>
            <p:cNvSpPr>
              <a:spLocks noChangeArrowheads="1"/>
            </p:cNvSpPr>
            <p:nvPr/>
          </p:nvSpPr>
          <p:spPr bwMode="auto">
            <a:xfrm rot="10800000">
              <a:off x="5104026" y="2965516"/>
              <a:ext cx="1378925" cy="3848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195" tIns="34098" rIns="68195" bIns="34098" rtlCol="0" anchor="ctr"/>
            <a:lstStyle/>
            <a:p>
              <a:pPr algn="ctr"/>
              <a:endParaRPr lang="zh-CN" altLang="en-US" sz="1796" dirty="0"/>
            </a:p>
          </p:txBody>
        </p:sp>
        <p:sp>
          <p:nvSpPr>
            <p:cNvPr id="5" name="AutoShape 6">
              <a:extLst>
                <a:ext uri="{FF2B5EF4-FFF2-40B4-BE49-F238E27FC236}">
                  <a16:creationId xmlns:a16="http://schemas.microsoft.com/office/drawing/2014/main" id="{BE6838F1-C53B-80F4-E856-E6EE97984473}"/>
                </a:ext>
              </a:extLst>
            </p:cNvPr>
            <p:cNvSpPr>
              <a:spLocks noChangeArrowheads="1"/>
            </p:cNvSpPr>
            <p:nvPr/>
          </p:nvSpPr>
          <p:spPr bwMode="auto">
            <a:xfrm>
              <a:off x="5361807" y="2118512"/>
              <a:ext cx="863360" cy="735190"/>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195" tIns="34098" rIns="68195" bIns="34098" rtlCol="0" anchor="ctr"/>
            <a:lstStyle/>
            <a:p>
              <a:pPr algn="ctr"/>
              <a:endParaRPr lang="zh-CN" altLang="en-US" sz="1796" dirty="0"/>
            </a:p>
          </p:txBody>
        </p:sp>
        <p:sp>
          <p:nvSpPr>
            <p:cNvPr id="6" name="AutoShape 4">
              <a:extLst>
                <a:ext uri="{FF2B5EF4-FFF2-40B4-BE49-F238E27FC236}">
                  <a16:creationId xmlns:a16="http://schemas.microsoft.com/office/drawing/2014/main" id="{287D6617-6B6F-663D-5B9E-94EC6B55837D}"/>
                </a:ext>
              </a:extLst>
            </p:cNvPr>
            <p:cNvSpPr>
              <a:spLocks noChangeArrowheads="1"/>
            </p:cNvSpPr>
            <p:nvPr/>
          </p:nvSpPr>
          <p:spPr bwMode="auto">
            <a:xfrm rot="10800000">
              <a:off x="4691812" y="3503632"/>
              <a:ext cx="2203354" cy="61918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195" tIns="34098" rIns="68195" bIns="34098" rtlCol="0" anchor="ctr"/>
            <a:lstStyle/>
            <a:p>
              <a:pPr algn="ctr"/>
              <a:endParaRPr lang="zh-CN" altLang="en-US" sz="1796" dirty="0"/>
            </a:p>
          </p:txBody>
        </p:sp>
        <p:sp>
          <p:nvSpPr>
            <p:cNvPr id="15" name="AutoShape 5">
              <a:extLst>
                <a:ext uri="{FF2B5EF4-FFF2-40B4-BE49-F238E27FC236}">
                  <a16:creationId xmlns:a16="http://schemas.microsoft.com/office/drawing/2014/main" id="{A915404B-AFC3-042D-117A-6BC2EEF4E637}"/>
                </a:ext>
              </a:extLst>
            </p:cNvPr>
            <p:cNvSpPr>
              <a:spLocks noChangeArrowheads="1"/>
            </p:cNvSpPr>
            <p:nvPr/>
          </p:nvSpPr>
          <p:spPr bwMode="auto">
            <a:xfrm rot="10800000">
              <a:off x="3542993" y="5335578"/>
              <a:ext cx="4500992" cy="89109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68195" tIns="34098" rIns="68195" bIns="34098" rtlCol="0" anchor="ctr"/>
            <a:lstStyle/>
            <a:p>
              <a:pPr algn="ctr"/>
              <a:endParaRPr lang="zh-CN" altLang="en-US" sz="1796" dirty="0"/>
            </a:p>
          </p:txBody>
        </p:sp>
        <p:cxnSp>
          <p:nvCxnSpPr>
            <p:cNvPr id="19" name="直接连接符 18">
              <a:extLst>
                <a:ext uri="{FF2B5EF4-FFF2-40B4-BE49-F238E27FC236}">
                  <a16:creationId xmlns:a16="http://schemas.microsoft.com/office/drawing/2014/main" id="{5A8D5C5C-24EC-1288-AEAD-2335F6241A2C}"/>
                </a:ext>
              </a:extLst>
            </p:cNvPr>
            <p:cNvCxnSpPr/>
            <p:nvPr/>
          </p:nvCxnSpPr>
          <p:spPr>
            <a:xfrm>
              <a:off x="5826115" y="2522038"/>
              <a:ext cx="355801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a:extLst>
                <a:ext uri="{FF2B5EF4-FFF2-40B4-BE49-F238E27FC236}">
                  <a16:creationId xmlns:a16="http://schemas.microsoft.com/office/drawing/2014/main" id="{897813EC-3008-3D23-DCEE-17BEE4AA6F3B}"/>
                </a:ext>
              </a:extLst>
            </p:cNvPr>
            <p:cNvCxnSpPr/>
            <p:nvPr/>
          </p:nvCxnSpPr>
          <p:spPr>
            <a:xfrm>
              <a:off x="5812357" y="3156639"/>
              <a:ext cx="3571772"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a:extLst>
                <a:ext uri="{FF2B5EF4-FFF2-40B4-BE49-F238E27FC236}">
                  <a16:creationId xmlns:a16="http://schemas.microsoft.com/office/drawing/2014/main" id="{B885133A-B9A7-931E-AC00-40707FC5A14A}"/>
                </a:ext>
              </a:extLst>
            </p:cNvPr>
            <p:cNvCxnSpPr/>
            <p:nvPr/>
          </p:nvCxnSpPr>
          <p:spPr>
            <a:xfrm>
              <a:off x="5826115" y="3815043"/>
              <a:ext cx="355801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id="{460A9C76-4FB5-9BE4-FEBF-F17CB8801B4B}"/>
                </a:ext>
              </a:extLst>
            </p:cNvPr>
            <p:cNvCxnSpPr/>
            <p:nvPr/>
          </p:nvCxnSpPr>
          <p:spPr>
            <a:xfrm>
              <a:off x="5793489" y="4778571"/>
              <a:ext cx="35906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id="{456EA766-8D7F-8C82-B427-9CD246843F1D}"/>
                </a:ext>
              </a:extLst>
            </p:cNvPr>
            <p:cNvCxnSpPr/>
            <p:nvPr/>
          </p:nvCxnSpPr>
          <p:spPr>
            <a:xfrm>
              <a:off x="5793489" y="5732501"/>
              <a:ext cx="35906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5" name="TextBox 12">
              <a:extLst>
                <a:ext uri="{FF2B5EF4-FFF2-40B4-BE49-F238E27FC236}">
                  <a16:creationId xmlns:a16="http://schemas.microsoft.com/office/drawing/2014/main" id="{4885D935-4D75-49F1-B340-F3C9FFD87878}"/>
                </a:ext>
              </a:extLst>
            </p:cNvPr>
            <p:cNvSpPr txBox="1"/>
            <p:nvPr/>
          </p:nvSpPr>
          <p:spPr>
            <a:xfrm>
              <a:off x="7950150" y="5314949"/>
              <a:ext cx="1218100" cy="401816"/>
            </a:xfrm>
            <a:prstGeom prst="rect">
              <a:avLst/>
            </a:prstGeom>
            <a:noFill/>
          </p:spPr>
          <p:txBody>
            <a:bodyPr wrap="none" lIns="68195" tIns="34098" rIns="68195" bIns="34098" rtlCol="0">
              <a:spAutoFit/>
            </a:bodyPr>
            <a:lstStyle/>
            <a:p>
              <a:pPr algn="ctr"/>
              <a:r>
                <a:rPr lang="zh-CN" altLang="en-US" sz="1511" b="1" dirty="0">
                  <a:solidFill>
                    <a:schemeClr val="tx1">
                      <a:lumMod val="65000"/>
                      <a:lumOff val="35000"/>
                    </a:schemeClr>
                  </a:solidFill>
                  <a:latin typeface="微软雅黑" panose="020B0503020204020204" pitchFamily="34" charset="-122"/>
                  <a:ea typeface="微软雅黑" panose="020B0503020204020204" pitchFamily="34" charset="-122"/>
                </a:rPr>
                <a:t>验证设计</a:t>
              </a:r>
            </a:p>
          </p:txBody>
        </p:sp>
        <p:sp>
          <p:nvSpPr>
            <p:cNvPr id="26" name="TextBox 14">
              <a:extLst>
                <a:ext uri="{FF2B5EF4-FFF2-40B4-BE49-F238E27FC236}">
                  <a16:creationId xmlns:a16="http://schemas.microsoft.com/office/drawing/2014/main" id="{1EA64CD1-DC50-7466-EDC6-936C33A59501}"/>
                </a:ext>
              </a:extLst>
            </p:cNvPr>
            <p:cNvSpPr txBox="1"/>
            <p:nvPr/>
          </p:nvSpPr>
          <p:spPr>
            <a:xfrm>
              <a:off x="7950150" y="4375389"/>
              <a:ext cx="1218100" cy="401816"/>
            </a:xfrm>
            <a:prstGeom prst="rect">
              <a:avLst/>
            </a:prstGeom>
            <a:noFill/>
          </p:spPr>
          <p:txBody>
            <a:bodyPr wrap="none" lIns="68195" tIns="34098" rIns="68195" bIns="34098" rtlCol="0">
              <a:spAutoFit/>
            </a:bodyPr>
            <a:lstStyle/>
            <a:p>
              <a:pPr algn="ctr"/>
              <a:r>
                <a:rPr lang="zh-CN" altLang="en-US" sz="1511" b="1" dirty="0">
                  <a:solidFill>
                    <a:schemeClr val="tx1">
                      <a:lumMod val="65000"/>
                      <a:lumOff val="35000"/>
                    </a:schemeClr>
                  </a:solidFill>
                  <a:latin typeface="微软雅黑" panose="020B0503020204020204" pitchFamily="34" charset="-122"/>
                  <a:ea typeface="微软雅黑" panose="020B0503020204020204" pitchFamily="34" charset="-122"/>
                </a:rPr>
                <a:t>物理设计</a:t>
              </a:r>
            </a:p>
          </p:txBody>
        </p:sp>
        <p:sp>
          <p:nvSpPr>
            <p:cNvPr id="27" name="TextBox 16">
              <a:extLst>
                <a:ext uri="{FF2B5EF4-FFF2-40B4-BE49-F238E27FC236}">
                  <a16:creationId xmlns:a16="http://schemas.microsoft.com/office/drawing/2014/main" id="{B7F146CA-49F9-4B0A-9FBB-A42C7F12248F}"/>
                </a:ext>
              </a:extLst>
            </p:cNvPr>
            <p:cNvSpPr txBox="1"/>
            <p:nvPr/>
          </p:nvSpPr>
          <p:spPr>
            <a:xfrm>
              <a:off x="7950150" y="3421312"/>
              <a:ext cx="1218100" cy="401816"/>
            </a:xfrm>
            <a:prstGeom prst="rect">
              <a:avLst/>
            </a:prstGeom>
            <a:noFill/>
          </p:spPr>
          <p:txBody>
            <a:bodyPr wrap="none" lIns="68195" tIns="34098" rIns="68195" bIns="34098" rtlCol="0">
              <a:spAutoFit/>
            </a:bodyPr>
            <a:lstStyle/>
            <a:p>
              <a:pPr algn="ctr"/>
              <a:r>
                <a:rPr lang="zh-CN" altLang="en-US" sz="1511" b="1" dirty="0">
                  <a:solidFill>
                    <a:schemeClr val="tx1">
                      <a:lumMod val="65000"/>
                      <a:lumOff val="35000"/>
                    </a:schemeClr>
                  </a:solidFill>
                  <a:latin typeface="微软雅黑" panose="020B0503020204020204" pitchFamily="34" charset="-122"/>
                  <a:ea typeface="微软雅黑" panose="020B0503020204020204" pitchFamily="34" charset="-122"/>
                </a:rPr>
                <a:t>逻辑设计</a:t>
              </a:r>
            </a:p>
          </p:txBody>
        </p:sp>
        <p:sp>
          <p:nvSpPr>
            <p:cNvPr id="28" name="TextBox 18">
              <a:extLst>
                <a:ext uri="{FF2B5EF4-FFF2-40B4-BE49-F238E27FC236}">
                  <a16:creationId xmlns:a16="http://schemas.microsoft.com/office/drawing/2014/main" id="{09735C42-103F-50C0-455A-647D964A7020}"/>
                </a:ext>
              </a:extLst>
            </p:cNvPr>
            <p:cNvSpPr txBox="1"/>
            <p:nvPr/>
          </p:nvSpPr>
          <p:spPr>
            <a:xfrm>
              <a:off x="7950150" y="2773079"/>
              <a:ext cx="1218100" cy="401816"/>
            </a:xfrm>
            <a:prstGeom prst="rect">
              <a:avLst/>
            </a:prstGeom>
            <a:noFill/>
          </p:spPr>
          <p:txBody>
            <a:bodyPr wrap="none" lIns="68195" tIns="34098" rIns="68195" bIns="34098" rtlCol="0">
              <a:spAutoFit/>
            </a:bodyPr>
            <a:lstStyle/>
            <a:p>
              <a:pPr algn="ctr"/>
              <a:r>
                <a:rPr lang="zh-CN" altLang="en-US" sz="1511" b="1" dirty="0">
                  <a:solidFill>
                    <a:schemeClr val="tx1">
                      <a:lumMod val="65000"/>
                      <a:lumOff val="35000"/>
                    </a:schemeClr>
                  </a:solidFill>
                  <a:latin typeface="微软雅黑" panose="020B0503020204020204" pitchFamily="34" charset="-122"/>
                  <a:ea typeface="微软雅黑" panose="020B0503020204020204" pitchFamily="34" charset="-122"/>
                </a:rPr>
                <a:t>概念设计</a:t>
              </a:r>
            </a:p>
          </p:txBody>
        </p:sp>
        <p:sp>
          <p:nvSpPr>
            <p:cNvPr id="29" name="TextBox 20">
              <a:extLst>
                <a:ext uri="{FF2B5EF4-FFF2-40B4-BE49-F238E27FC236}">
                  <a16:creationId xmlns:a16="http://schemas.microsoft.com/office/drawing/2014/main" id="{D6F8ED81-AE6F-FF45-3F3F-8F8E05FA3639}"/>
                </a:ext>
              </a:extLst>
            </p:cNvPr>
            <p:cNvSpPr txBox="1"/>
            <p:nvPr/>
          </p:nvSpPr>
          <p:spPr>
            <a:xfrm>
              <a:off x="7950150" y="2118184"/>
              <a:ext cx="1218100" cy="401816"/>
            </a:xfrm>
            <a:prstGeom prst="rect">
              <a:avLst/>
            </a:prstGeom>
            <a:noFill/>
          </p:spPr>
          <p:txBody>
            <a:bodyPr wrap="none" lIns="68195" tIns="34098" rIns="68195" bIns="34098" rtlCol="0">
              <a:spAutoFit/>
            </a:bodyPr>
            <a:lstStyle/>
            <a:p>
              <a:pPr algn="ctr"/>
              <a:r>
                <a:rPr lang="zh-CN" altLang="en-US" sz="1511" b="1" dirty="0">
                  <a:solidFill>
                    <a:schemeClr val="tx1">
                      <a:lumMod val="65000"/>
                      <a:lumOff val="35000"/>
                    </a:schemeClr>
                  </a:solidFill>
                  <a:latin typeface="微软雅黑" panose="020B0503020204020204" pitchFamily="34" charset="-122"/>
                  <a:ea typeface="微软雅黑" panose="020B0503020204020204" pitchFamily="34" charset="-122"/>
                </a:rPr>
                <a:t>需求分析</a:t>
              </a:r>
            </a:p>
          </p:txBody>
        </p:sp>
      </p:grpSp>
      <p:grpSp>
        <p:nvGrpSpPr>
          <p:cNvPr id="32" name="组合 31">
            <a:extLst>
              <a:ext uri="{FF2B5EF4-FFF2-40B4-BE49-F238E27FC236}">
                <a16:creationId xmlns:a16="http://schemas.microsoft.com/office/drawing/2014/main" id="{ECADF918-35C6-32C9-A44A-AAB17DEDC6FF}"/>
              </a:ext>
            </a:extLst>
          </p:cNvPr>
          <p:cNvGrpSpPr/>
          <p:nvPr/>
        </p:nvGrpSpPr>
        <p:grpSpPr>
          <a:xfrm>
            <a:off x="1487177" y="1728096"/>
            <a:ext cx="1455017" cy="3212609"/>
            <a:chOff x="1471298" y="2152792"/>
            <a:chExt cx="1616819" cy="3491681"/>
          </a:xfrm>
        </p:grpSpPr>
        <p:sp>
          <p:nvSpPr>
            <p:cNvPr id="30" name="文本框 29">
              <a:extLst>
                <a:ext uri="{FF2B5EF4-FFF2-40B4-BE49-F238E27FC236}">
                  <a16:creationId xmlns:a16="http://schemas.microsoft.com/office/drawing/2014/main" id="{BB91B455-4239-59FD-A8E3-05FB5C8C0385}"/>
                </a:ext>
              </a:extLst>
            </p:cNvPr>
            <p:cNvSpPr txBox="1"/>
            <p:nvPr/>
          </p:nvSpPr>
          <p:spPr>
            <a:xfrm>
              <a:off x="1471298" y="2152792"/>
              <a:ext cx="984885" cy="2111186"/>
            </a:xfrm>
            <a:prstGeom prst="rect">
              <a:avLst/>
            </a:prstGeom>
            <a:noFill/>
            <a:effectLst>
              <a:glow rad="457200">
                <a:schemeClr val="accent6">
                  <a:satMod val="175000"/>
                  <a:alpha val="40000"/>
                </a:schemeClr>
              </a:glow>
              <a:reflection blurRad="6350" stA="52000" endA="300" endPos="35000" dir="5400000" sy="-100000" algn="bl" rotWithShape="0"/>
              <a:softEdge rad="25400"/>
            </a:effectLst>
          </p:spPr>
          <p:txBody>
            <a:bodyPr vert="eaVert" wrap="square" rtlCol="0">
              <a:spAutoFit/>
            </a:bodyPr>
            <a:lstStyle/>
            <a:p>
              <a:r>
                <a:rPr lang="zh-CN" altLang="en-US" sz="3600" b="1" dirty="0">
                  <a:solidFill>
                    <a:srgbClr val="5B9BD5"/>
                  </a:solidFill>
                  <a:latin typeface="微软雅黑" panose="020B0503020204020204" pitchFamily="34" charset="-122"/>
                  <a:ea typeface="微软雅黑" panose="020B0503020204020204" pitchFamily="34" charset="-122"/>
                </a:rPr>
                <a:t>数</a:t>
              </a:r>
              <a:r>
                <a:rPr lang="zh-CN" altLang="en-US" sz="3600" b="1" dirty="0">
                  <a:solidFill>
                    <a:srgbClr val="F88562"/>
                  </a:solidFill>
                  <a:latin typeface="微软雅黑" panose="020B0503020204020204" pitchFamily="34" charset="-122"/>
                  <a:ea typeface="微软雅黑" panose="020B0503020204020204" pitchFamily="34" charset="-122"/>
                </a:rPr>
                <a:t> </a:t>
              </a:r>
              <a:r>
                <a:rPr lang="zh-CN" altLang="en-US" sz="3000" b="1" dirty="0">
                  <a:solidFill>
                    <a:srgbClr val="F88562"/>
                  </a:solidFill>
                  <a:latin typeface="微软雅黑" panose="020B0503020204020204" pitchFamily="34" charset="-122"/>
                  <a:ea typeface="微软雅黑" panose="020B0503020204020204" pitchFamily="34" charset="-122"/>
                </a:rPr>
                <a:t>据 库</a:t>
              </a:r>
            </a:p>
          </p:txBody>
        </p:sp>
        <p:sp>
          <p:nvSpPr>
            <p:cNvPr id="31" name="文本框 30">
              <a:extLst>
                <a:ext uri="{FF2B5EF4-FFF2-40B4-BE49-F238E27FC236}">
                  <a16:creationId xmlns:a16="http://schemas.microsoft.com/office/drawing/2014/main" id="{AB61D728-EC6F-F55F-1B2F-E8638CDD25F2}"/>
                </a:ext>
              </a:extLst>
            </p:cNvPr>
            <p:cNvSpPr txBox="1"/>
            <p:nvPr/>
          </p:nvSpPr>
          <p:spPr>
            <a:xfrm>
              <a:off x="2226343" y="2974029"/>
              <a:ext cx="861774" cy="2670444"/>
            </a:xfrm>
            <a:prstGeom prst="rect">
              <a:avLst/>
            </a:prstGeom>
            <a:noFill/>
            <a:effectLst>
              <a:glow rad="457200">
                <a:schemeClr val="accent6">
                  <a:satMod val="175000"/>
                  <a:alpha val="40000"/>
                </a:schemeClr>
              </a:glow>
              <a:reflection blurRad="6350" stA="52000" endA="300" endPos="35000" dir="5400000" sy="-100000" algn="bl" rotWithShape="0"/>
              <a:softEdge rad="25400"/>
            </a:effectLst>
          </p:spPr>
          <p:txBody>
            <a:bodyPr vert="eaVert" wrap="square" rtlCol="0">
              <a:spAutoFit/>
            </a:bodyPr>
            <a:lstStyle/>
            <a:p>
              <a:r>
                <a:rPr lang="zh-CN" altLang="en-US" sz="3000" b="1" dirty="0">
                  <a:solidFill>
                    <a:srgbClr val="F88562"/>
                  </a:solidFill>
                  <a:latin typeface="微软雅黑" panose="020B0503020204020204" pitchFamily="34" charset="-122"/>
                  <a:ea typeface="微软雅黑" panose="020B0503020204020204" pitchFamily="34" charset="-122"/>
                </a:rPr>
                <a:t>设 计 过 程</a:t>
              </a:r>
            </a:p>
          </p:txBody>
        </p:sp>
      </p:grpSp>
      <p:cxnSp>
        <p:nvCxnSpPr>
          <p:cNvPr id="36" name="直接连接符 8">
            <a:extLst>
              <a:ext uri="{FF2B5EF4-FFF2-40B4-BE49-F238E27FC236}">
                <a16:creationId xmlns:a16="http://schemas.microsoft.com/office/drawing/2014/main" id="{DBBFAF56-702B-EA46-838B-D58F9E4B5F1A}"/>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37" name="标题 3">
            <a:extLst>
              <a:ext uri="{FF2B5EF4-FFF2-40B4-BE49-F238E27FC236}">
                <a16:creationId xmlns:a16="http://schemas.microsoft.com/office/drawing/2014/main" id="{C24A72A8-09FE-4742-888C-EAE7811A79B8}"/>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38" name="1 Título">
            <a:extLst>
              <a:ext uri="{FF2B5EF4-FFF2-40B4-BE49-F238E27FC236}">
                <a16:creationId xmlns:a16="http://schemas.microsoft.com/office/drawing/2014/main" id="{2C1181B3-1EC9-0F47-A2E0-FEDF96D3A37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501680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52</a:t>
            </a:fld>
            <a:endParaRPr lang="zh-CN" altLang="en-US"/>
          </a:p>
        </p:txBody>
      </p:sp>
      <p:sp>
        <p:nvSpPr>
          <p:cNvPr id="3" name="矩形 2">
            <a:extLst>
              <a:ext uri="{FF2B5EF4-FFF2-40B4-BE49-F238E27FC236}">
                <a16:creationId xmlns:a16="http://schemas.microsoft.com/office/drawing/2014/main" id="{61673E7F-3D3F-80C9-DA08-A25FAD236D1E}"/>
              </a:ext>
            </a:extLst>
          </p:cNvPr>
          <p:cNvSpPr/>
          <p:nvPr/>
        </p:nvSpPr>
        <p:spPr>
          <a:xfrm>
            <a:off x="251521" y="1340781"/>
            <a:ext cx="8510584" cy="3296031"/>
          </a:xfrm>
          <a:prstGeom prst="rect">
            <a:avLst/>
          </a:prstGeom>
        </p:spPr>
        <p:txBody>
          <a:bodyPr wrap="square">
            <a:spAutoFit/>
          </a:bodyPr>
          <a:lstStyle/>
          <a:p>
            <a:pPr fontAlgn="auto">
              <a:lnSpc>
                <a:spcPct val="150000"/>
              </a:lnSpc>
              <a:spcBef>
                <a:spcPts val="525"/>
              </a:spcBef>
            </a:pPr>
            <a:r>
              <a:rPr lang="zh-CN" altLang="en-US" sz="1500" dirty="0">
                <a:latin typeface="微软雅黑" panose="020B0503020204020204" pitchFamily="34" charset="-122"/>
                <a:ea typeface="微软雅黑" panose="020B0503020204020204" pitchFamily="34" charset="-122"/>
              </a:rPr>
              <a:t>     </a:t>
            </a:r>
            <a:r>
              <a:rPr lang="zh-CN" altLang="en-US" sz="1500" b="1" dirty="0">
                <a:latin typeface="微软雅黑" panose="020B0503020204020204" pitchFamily="34" charset="-122"/>
                <a:ea typeface="微软雅黑" panose="020B0503020204020204" pitchFamily="34" charset="-122"/>
              </a:rPr>
              <a:t>数据库设计是指根据用户的需求，在某一具体的数据库管理系统上，设计数据库的结构和建立数据库的过程。一般，数据库的设计过程大致可分数据库设计为</a:t>
            </a:r>
            <a:r>
              <a:rPr lang="en-US" altLang="zh-CN" sz="1500" b="1" dirty="0">
                <a:solidFill>
                  <a:srgbClr val="F88562"/>
                </a:solidFill>
                <a:latin typeface="微软雅黑" panose="020B0503020204020204" pitchFamily="34" charset="-122"/>
                <a:ea typeface="微软雅黑" panose="020B0503020204020204" pitchFamily="34" charset="-122"/>
              </a:rPr>
              <a:t>5</a:t>
            </a:r>
            <a:r>
              <a:rPr lang="zh-CN" altLang="en-US" sz="1500" b="1" dirty="0">
                <a:solidFill>
                  <a:srgbClr val="F88562"/>
                </a:solidFill>
                <a:latin typeface="微软雅黑" panose="020B0503020204020204" pitchFamily="34" charset="-122"/>
                <a:ea typeface="微软雅黑" panose="020B0503020204020204" pitchFamily="34" charset="-122"/>
              </a:rPr>
              <a:t>个步骤</a:t>
            </a:r>
            <a:r>
              <a:rPr lang="zh-CN" altLang="en-US" sz="1500" b="1" dirty="0">
                <a:latin typeface="微软雅黑" panose="020B0503020204020204" pitchFamily="34" charset="-122"/>
                <a:ea typeface="微软雅黑" panose="020B0503020204020204" pitchFamily="34" charset="-122"/>
              </a:rPr>
              <a:t>，如下所示。</a:t>
            </a:r>
          </a:p>
          <a:p>
            <a:pPr fontAlgn="auto">
              <a:lnSpc>
                <a:spcPct val="150000"/>
              </a:lnSpc>
              <a:spcBef>
                <a:spcPts val="525"/>
              </a:spcBef>
            </a:pPr>
            <a:r>
              <a:rPr lang="en-US" altLang="zh-CN" sz="1500" b="1" dirty="0">
                <a:solidFill>
                  <a:srgbClr val="F88562"/>
                </a:solidFill>
                <a:latin typeface="微软雅黑" panose="020B0503020204020204" pitchFamily="34" charset="-122"/>
                <a:ea typeface="微软雅黑" panose="020B0503020204020204" pitchFamily="34" charset="-122"/>
              </a:rPr>
              <a:t>1) </a:t>
            </a:r>
            <a:r>
              <a:rPr lang="zh-CN" altLang="en-US" sz="1500" b="1" dirty="0">
                <a:solidFill>
                  <a:srgbClr val="F88562"/>
                </a:solidFill>
                <a:latin typeface="微软雅黑" panose="020B0503020204020204" pitchFamily="34" charset="-122"/>
                <a:ea typeface="微软雅黑" panose="020B0503020204020204" pitchFamily="34" charset="-122"/>
              </a:rPr>
              <a:t>需求分析</a:t>
            </a:r>
            <a:r>
              <a:rPr lang="zh-CN" altLang="en-US" sz="1500" dirty="0">
                <a:latin typeface="微软雅黑" panose="020B0503020204020204" pitchFamily="34" charset="-122"/>
                <a:ea typeface="微软雅黑" panose="020B0503020204020204" pitchFamily="34" charset="-122"/>
              </a:rPr>
              <a:t>；调查和分析用户的业务活动和数据的使用情况，弄清所用数据的种类、范围、数量以及它们在业务活动中交流的情况，确定用户对数据库系统的使用要求和各种约束条件等，形成用户需求规约。</a:t>
            </a:r>
          </a:p>
          <a:p>
            <a:pPr fontAlgn="auto">
              <a:lnSpc>
                <a:spcPct val="150000"/>
              </a:lnSpc>
              <a:spcBef>
                <a:spcPts val="525"/>
              </a:spcBef>
            </a:pPr>
            <a:r>
              <a:rPr lang="en-US" altLang="zh-CN" sz="1500" b="1" dirty="0">
                <a:solidFill>
                  <a:srgbClr val="F88562"/>
                </a:solidFill>
                <a:latin typeface="微软雅黑" panose="020B0503020204020204" pitchFamily="34" charset="-122"/>
                <a:ea typeface="微软雅黑" panose="020B0503020204020204" pitchFamily="34" charset="-122"/>
              </a:rPr>
              <a:t>2) </a:t>
            </a:r>
            <a:r>
              <a:rPr lang="zh-CN" altLang="en-US" sz="1500" b="1" dirty="0">
                <a:solidFill>
                  <a:srgbClr val="F88562"/>
                </a:solidFill>
                <a:latin typeface="微软雅黑" panose="020B0503020204020204" pitchFamily="34" charset="-122"/>
                <a:ea typeface="微软雅黑" panose="020B0503020204020204" pitchFamily="34" charset="-122"/>
              </a:rPr>
              <a:t>概念设计</a:t>
            </a:r>
            <a:r>
              <a:rPr lang="zh-CN" altLang="en-US" sz="1500" dirty="0">
                <a:latin typeface="微软雅黑" panose="020B0503020204020204" pitchFamily="34" charset="-122"/>
                <a:ea typeface="微软雅黑" panose="020B0503020204020204" pitchFamily="34" charset="-122"/>
              </a:rPr>
              <a:t>；对用户要求描述的现实世界</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可能是一个工厂、一个商场或者一个学校等</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通过对其中信息的分类、聚集和概括，建立抽象的概念数据模型。这个概念模型应反映现实世界各部门的信息结构、信息流动情况、信息间的互相制约关系以及各部门对信息储存、查询和加工的要求等。所建立的模型应避开数据库在计算机上的具体实现细节，用一种抽象的形式表示出来。</a:t>
            </a:r>
          </a:p>
        </p:txBody>
      </p:sp>
      <p:cxnSp>
        <p:nvCxnSpPr>
          <p:cNvPr id="6" name="直接连接符 8">
            <a:extLst>
              <a:ext uri="{FF2B5EF4-FFF2-40B4-BE49-F238E27FC236}">
                <a16:creationId xmlns:a16="http://schemas.microsoft.com/office/drawing/2014/main" id="{35740CC7-AB17-D143-8253-A581B5D9A343}"/>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0" name="标题 3">
            <a:extLst>
              <a:ext uri="{FF2B5EF4-FFF2-40B4-BE49-F238E27FC236}">
                <a16:creationId xmlns:a16="http://schemas.microsoft.com/office/drawing/2014/main" id="{1FD156E0-985A-1A40-BA5A-0246FE5F2B35}"/>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1" name="1 Título">
            <a:extLst>
              <a:ext uri="{FF2B5EF4-FFF2-40B4-BE49-F238E27FC236}">
                <a16:creationId xmlns:a16="http://schemas.microsoft.com/office/drawing/2014/main" id="{8B08F3C3-7B2D-2549-809A-D74737FB50C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2898518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53</a:t>
            </a:fld>
            <a:endParaRPr lang="zh-CN" altLang="en-US"/>
          </a:p>
        </p:txBody>
      </p:sp>
      <p:sp>
        <p:nvSpPr>
          <p:cNvPr id="3" name="矩形 2">
            <a:extLst>
              <a:ext uri="{FF2B5EF4-FFF2-40B4-BE49-F238E27FC236}">
                <a16:creationId xmlns:a16="http://schemas.microsoft.com/office/drawing/2014/main" id="{61673E7F-3D3F-80C9-DA08-A25FAD236D1E}"/>
              </a:ext>
            </a:extLst>
          </p:cNvPr>
          <p:cNvSpPr/>
          <p:nvPr/>
        </p:nvSpPr>
        <p:spPr>
          <a:xfrm>
            <a:off x="401606" y="1282104"/>
            <a:ext cx="8358693" cy="4398897"/>
          </a:xfrm>
          <a:prstGeom prst="rect">
            <a:avLst/>
          </a:prstGeom>
        </p:spPr>
        <p:txBody>
          <a:bodyPr wrap="square">
            <a:spAutoFit/>
          </a:bodyPr>
          <a:lstStyle/>
          <a:p>
            <a:pPr fontAlgn="auto">
              <a:lnSpc>
                <a:spcPct val="150000"/>
              </a:lnSpc>
              <a:spcBef>
                <a:spcPts val="525"/>
              </a:spcBef>
            </a:pPr>
            <a:r>
              <a:rPr lang="en-US" altLang="zh-CN" sz="1500" b="1" dirty="0">
                <a:solidFill>
                  <a:srgbClr val="F88562"/>
                </a:solidFill>
                <a:latin typeface="微软雅黑" panose="020B0503020204020204" pitchFamily="34" charset="-122"/>
                <a:ea typeface="微软雅黑" panose="020B0503020204020204" pitchFamily="34" charset="-122"/>
              </a:rPr>
              <a:t>3) </a:t>
            </a:r>
            <a:r>
              <a:rPr lang="zh-CN" altLang="en-US" sz="1500" b="1" dirty="0">
                <a:solidFill>
                  <a:srgbClr val="F88562"/>
                </a:solidFill>
                <a:latin typeface="微软雅黑" panose="020B0503020204020204" pitchFamily="34" charset="-122"/>
                <a:ea typeface="微软雅黑" panose="020B0503020204020204" pitchFamily="34" charset="-122"/>
              </a:rPr>
              <a:t>逻辑设计</a:t>
            </a:r>
            <a:r>
              <a:rPr lang="zh-CN" altLang="en-US" sz="1500" dirty="0">
                <a:latin typeface="微软雅黑" panose="020B0503020204020204" pitchFamily="34" charset="-122"/>
                <a:ea typeface="微软雅黑" panose="020B0503020204020204" pitchFamily="34" charset="-122"/>
              </a:rPr>
              <a:t>；主要工作是将现实世界的概念数据模型设计成数据库的一种逻辑模式，即适应于某种特定数据库管理系统所支持的逻辑数据模式。与此同时，可能还需为各种数据处理应用领域产生相应的逻辑子模式。这一步设计的结果就是所谓“逻辑数据库”。</a:t>
            </a:r>
          </a:p>
          <a:p>
            <a:pPr fontAlgn="auto">
              <a:lnSpc>
                <a:spcPct val="150000"/>
              </a:lnSpc>
              <a:spcBef>
                <a:spcPts val="525"/>
              </a:spcBef>
            </a:pPr>
            <a:r>
              <a:rPr lang="en-US" altLang="zh-CN" sz="1500" b="1" dirty="0">
                <a:solidFill>
                  <a:srgbClr val="F88562"/>
                </a:solidFill>
                <a:latin typeface="微软雅黑" panose="020B0503020204020204" pitchFamily="34" charset="-122"/>
                <a:ea typeface="微软雅黑" panose="020B0503020204020204" pitchFamily="34" charset="-122"/>
              </a:rPr>
              <a:t>4) </a:t>
            </a:r>
            <a:r>
              <a:rPr lang="zh-CN" altLang="en-US" sz="1500" b="1" dirty="0">
                <a:solidFill>
                  <a:srgbClr val="F88562"/>
                </a:solidFill>
                <a:latin typeface="微软雅黑" panose="020B0503020204020204" pitchFamily="34" charset="-122"/>
                <a:ea typeface="微软雅黑" panose="020B0503020204020204" pitchFamily="34" charset="-122"/>
              </a:rPr>
              <a:t>物理设计</a:t>
            </a:r>
            <a:r>
              <a:rPr lang="zh-CN" altLang="en-US" sz="1500" dirty="0">
                <a:latin typeface="微软雅黑" panose="020B0503020204020204" pitchFamily="34" charset="-122"/>
                <a:ea typeface="微软雅黑" panose="020B0503020204020204" pitchFamily="34" charset="-122"/>
              </a:rPr>
              <a:t>；根据特定数据库管理系统所提供的多种存储结构和存取方法等依赖于具体计算机结构的各项物理设计措施，对具体的应用任务选定最合适的物理存储结构</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包括文件类型、索引结构和数据的存放次序与位逻辑等</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、存取方法和存取路径等。这一步设计的结果就是所谓“物理数据库”。</a:t>
            </a:r>
          </a:p>
          <a:p>
            <a:pPr fontAlgn="auto">
              <a:lnSpc>
                <a:spcPct val="150000"/>
              </a:lnSpc>
              <a:spcBef>
                <a:spcPts val="525"/>
              </a:spcBef>
            </a:pPr>
            <a:r>
              <a:rPr lang="en-US" altLang="zh-CN" sz="1500" b="1" dirty="0">
                <a:solidFill>
                  <a:srgbClr val="F88562"/>
                </a:solidFill>
                <a:latin typeface="微软雅黑" panose="020B0503020204020204" pitchFamily="34" charset="-122"/>
                <a:ea typeface="微软雅黑" panose="020B0503020204020204" pitchFamily="34" charset="-122"/>
              </a:rPr>
              <a:t>5) </a:t>
            </a:r>
            <a:r>
              <a:rPr lang="zh-CN" altLang="en-US" sz="1500" b="1" dirty="0">
                <a:solidFill>
                  <a:srgbClr val="F88562"/>
                </a:solidFill>
                <a:latin typeface="微软雅黑" panose="020B0503020204020204" pitchFamily="34" charset="-122"/>
                <a:ea typeface="微软雅黑" panose="020B0503020204020204" pitchFamily="34" charset="-122"/>
              </a:rPr>
              <a:t>验证设计</a:t>
            </a:r>
            <a:r>
              <a:rPr lang="zh-CN" altLang="en-US" sz="1500" dirty="0">
                <a:latin typeface="微软雅黑" panose="020B0503020204020204" pitchFamily="34" charset="-122"/>
                <a:ea typeface="微软雅黑" panose="020B0503020204020204" pitchFamily="34" charset="-122"/>
              </a:rPr>
              <a:t>；在上述设计的基础上，收集数据并具体建立一个数据库，运行一些典型的应用任务来验证数据库设计的正确性和合理性。一般，一个大型数据库的设计过程往往需要经过多次循环反复。当设计的某步发现问题时，可能就需要返回到前面去进行修改。因此，在做上述数据库设计时就应考虑到今后修改设计的可能性和方便性。</a:t>
            </a:r>
          </a:p>
          <a:p>
            <a:pPr fontAlgn="auto">
              <a:lnSpc>
                <a:spcPct val="150000"/>
              </a:lnSpc>
              <a:spcBef>
                <a:spcPts val="525"/>
              </a:spcBef>
            </a:pPr>
            <a:endParaRPr lang="zh-CN" altLang="en-US" sz="1500" dirty="0">
              <a:latin typeface="微软雅黑" panose="020B0503020204020204" pitchFamily="34" charset="-122"/>
              <a:ea typeface="微软雅黑" panose="020B0503020204020204" pitchFamily="34" charset="-122"/>
            </a:endParaRPr>
          </a:p>
        </p:txBody>
      </p:sp>
      <p:cxnSp>
        <p:nvCxnSpPr>
          <p:cNvPr id="6" name="直接连接符 8">
            <a:extLst>
              <a:ext uri="{FF2B5EF4-FFF2-40B4-BE49-F238E27FC236}">
                <a16:creationId xmlns:a16="http://schemas.microsoft.com/office/drawing/2014/main" id="{59C475CE-BE40-ED47-8C73-4A29734D8B55}"/>
              </a:ext>
            </a:extLst>
          </p:cNvPr>
          <p:cNvCxnSpPr>
            <a:cxnSpLocks/>
          </p:cNvCxnSpPr>
          <p:nvPr/>
        </p:nvCxnSpPr>
        <p:spPr>
          <a:xfrm>
            <a:off x="489209" y="1052736"/>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10" name="标题 3">
            <a:extLst>
              <a:ext uri="{FF2B5EF4-FFF2-40B4-BE49-F238E27FC236}">
                <a16:creationId xmlns:a16="http://schemas.microsoft.com/office/drawing/2014/main" id="{458AF26B-8375-0A41-9A5F-245E394EDB65}"/>
              </a:ext>
            </a:extLst>
          </p:cNvPr>
          <p:cNvSpPr txBox="1">
            <a:spLocks/>
          </p:cNvSpPr>
          <p:nvPr/>
        </p:nvSpPr>
        <p:spPr bwMode="auto">
          <a:xfrm>
            <a:off x="457200" y="44450"/>
            <a:ext cx="8229600"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6.2</a:t>
            </a:r>
            <a:r>
              <a:rPr lang="en-US" altLang="zh-CN" b="1" dirty="0"/>
              <a:t> </a:t>
            </a:r>
            <a:r>
              <a:rPr lang="zh-CN" altLang="en-US" b="1" dirty="0"/>
              <a:t>人机界面设计</a:t>
            </a:r>
          </a:p>
        </p:txBody>
      </p:sp>
      <p:sp>
        <p:nvSpPr>
          <p:cNvPr id="11" name="1 Título">
            <a:extLst>
              <a:ext uri="{FF2B5EF4-FFF2-40B4-BE49-F238E27FC236}">
                <a16:creationId xmlns:a16="http://schemas.microsoft.com/office/drawing/2014/main" id="{FA97E70D-5399-BD49-9A99-BE79E127EE5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677991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a:extLst>
              <a:ext uri="{FF2B5EF4-FFF2-40B4-BE49-F238E27FC236}">
                <a16:creationId xmlns:a16="http://schemas.microsoft.com/office/drawing/2014/main" id="{8F258308-AD46-5344-AD2B-A5A22FF711B4}"/>
              </a:ext>
            </a:extLst>
          </p:cNvPr>
          <p:cNvSpPr txBox="1">
            <a:spLocks/>
          </p:cNvSpPr>
          <p:nvPr/>
        </p:nvSpPr>
        <p:spPr bwMode="auto">
          <a:xfrm>
            <a:off x="739775" y="188913"/>
            <a:ext cx="764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52226" name="2 Subtítulo">
            <a:extLst>
              <a:ext uri="{FF2B5EF4-FFF2-40B4-BE49-F238E27FC236}">
                <a16:creationId xmlns:a16="http://schemas.microsoft.com/office/drawing/2014/main" id="{BD0C5AA5-7BA2-9E48-87CD-8AE935403C87}"/>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52227" name="1 Título">
            <a:extLst>
              <a:ext uri="{FF2B5EF4-FFF2-40B4-BE49-F238E27FC236}">
                <a16:creationId xmlns:a16="http://schemas.microsoft.com/office/drawing/2014/main" id="{AC7E5520-A219-EE45-B1B6-A4D247C4252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   </a:t>
            </a:r>
            <a:r>
              <a:rPr lang="zh-CN" altLang="en-US" sz="2400">
                <a:solidFill>
                  <a:srgbClr val="D9D9D9"/>
                </a:solidFill>
                <a:latin typeface="宋体" panose="02010600030101010101" pitchFamily="2" charset="-122"/>
              </a:rPr>
              <a:t>过程设计的工具</a:t>
            </a:r>
          </a:p>
        </p:txBody>
      </p:sp>
      <p:pic>
        <p:nvPicPr>
          <p:cNvPr id="52228" name="Imagen 5">
            <a:extLst>
              <a:ext uri="{FF2B5EF4-FFF2-40B4-BE49-F238E27FC236}">
                <a16:creationId xmlns:a16="http://schemas.microsoft.com/office/drawing/2014/main" id="{D42B731C-18D5-044F-ACFA-EEF5FB049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Imagen 5">
            <a:extLst>
              <a:ext uri="{FF2B5EF4-FFF2-40B4-BE49-F238E27FC236}">
                <a16:creationId xmlns:a16="http://schemas.microsoft.com/office/drawing/2014/main" id="{4B9894B8-A1B3-1141-9215-0FBEC7CA7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3">
            <a:hlinkClick r:id="rId5" action="ppaction://hlinksldjump"/>
            <a:extLst>
              <a:ext uri="{FF2B5EF4-FFF2-40B4-BE49-F238E27FC236}">
                <a16:creationId xmlns:a16="http://schemas.microsoft.com/office/drawing/2014/main" id="{4F922E97-120F-694D-BB3A-2989BBDF6C59}"/>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2231" name="TextBox 4">
            <a:extLst>
              <a:ext uri="{FF2B5EF4-FFF2-40B4-BE49-F238E27FC236}">
                <a16:creationId xmlns:a16="http://schemas.microsoft.com/office/drawing/2014/main" id="{D88DF4F9-CFE3-3142-B1D1-3EAEEE2FDD4D}"/>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2232" name="TextBox 5">
            <a:extLst>
              <a:ext uri="{FF2B5EF4-FFF2-40B4-BE49-F238E27FC236}">
                <a16:creationId xmlns:a16="http://schemas.microsoft.com/office/drawing/2014/main" id="{D5B66D6D-AFEA-FC45-9BDE-2095AFECB5AE}"/>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2233" name="TextBox 6">
            <a:extLst>
              <a:ext uri="{FF2B5EF4-FFF2-40B4-BE49-F238E27FC236}">
                <a16:creationId xmlns:a16="http://schemas.microsoft.com/office/drawing/2014/main" id="{61368164-DA54-5543-B159-B9FADDDD6498}"/>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2234" name="Rectangle 3">
            <a:extLst>
              <a:ext uri="{FF2B5EF4-FFF2-40B4-BE49-F238E27FC236}">
                <a16:creationId xmlns:a16="http://schemas.microsoft.com/office/drawing/2014/main" id="{EC9049E4-E188-964A-92BB-50F1858CFE0A}"/>
              </a:ext>
            </a:extLst>
          </p:cNvPr>
          <p:cNvSpPr txBox="1">
            <a:spLocks noChangeArrowheads="1"/>
          </p:cNvSpPr>
          <p:nvPr/>
        </p:nvSpPr>
        <p:spPr bwMode="auto">
          <a:xfrm>
            <a:off x="549275" y="1196975"/>
            <a:ext cx="8229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ts val="1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6.1   </a:t>
            </a:r>
            <a:r>
              <a:rPr kumimoji="1" lang="zh-CN" altLang="en-US" sz="2400" b="1">
                <a:latin typeface="宋体" panose="02010600030101010101" pitchFamily="2" charset="-122"/>
              </a:rPr>
              <a:t>结构程序设计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6.2   </a:t>
            </a:r>
            <a:r>
              <a:rPr kumimoji="1" lang="zh-CN" altLang="en-US" sz="2400" b="1">
                <a:latin typeface="宋体" panose="02010600030101010101" pitchFamily="2" charset="-122"/>
              </a:rPr>
              <a:t>人机界面设计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6.3   </a:t>
            </a:r>
            <a:r>
              <a:rPr kumimoji="1" lang="zh-CN" altLang="en-US" sz="2400" b="1">
                <a:latin typeface="宋体" panose="02010600030101010101" pitchFamily="2" charset="-122"/>
              </a:rPr>
              <a:t>过程设计的工具</a:t>
            </a: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6.4   </a:t>
            </a:r>
            <a:r>
              <a:rPr kumimoji="1" lang="zh-CN" altLang="en-US" sz="2400" b="1">
                <a:latin typeface="宋体" panose="02010600030101010101" pitchFamily="2" charset="-122"/>
              </a:rPr>
              <a:t>面向数据结构的设计方法</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6.5   </a:t>
            </a:r>
            <a:r>
              <a:rPr kumimoji="1" lang="zh-CN" altLang="en-US" sz="2400" b="1">
                <a:latin typeface="宋体" panose="02010600030101010101" pitchFamily="2" charset="-122"/>
              </a:rPr>
              <a:t>程序复杂程度的定量度量</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endParaRPr kumimoji="1" lang="en-US" altLang="zh-CN" sz="2400" b="1">
              <a:latin typeface="黑体" panose="02010609060101010101" pitchFamily="49" charset="-122"/>
              <a:ea typeface="黑体" panose="02010609060101010101" pitchFamily="49"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52235" name="1 Título">
            <a:extLst>
              <a:ext uri="{FF2B5EF4-FFF2-40B4-BE49-F238E27FC236}">
                <a16:creationId xmlns:a16="http://schemas.microsoft.com/office/drawing/2014/main" id="{FCF7C41C-F8EF-9043-805A-02F5EC6562A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4" name="矩形 13">
            <a:extLst>
              <a:ext uri="{FF2B5EF4-FFF2-40B4-BE49-F238E27FC236}">
                <a16:creationId xmlns:a16="http://schemas.microsoft.com/office/drawing/2014/main" id="{BD1609AA-35A5-5A45-984D-18B079426F85}"/>
              </a:ext>
            </a:extLst>
          </p:cNvPr>
          <p:cNvSpPr/>
          <p:nvPr/>
        </p:nvSpPr>
        <p:spPr>
          <a:xfrm>
            <a:off x="862013" y="307340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9B47A77D-FFB0-EC41-8951-FE06ABBADFDA}"/>
              </a:ext>
            </a:extLst>
          </p:cNvPr>
          <p:cNvSpPr/>
          <p:nvPr/>
        </p:nvSpPr>
        <p:spPr>
          <a:xfrm rot="5400000">
            <a:off x="269876" y="3159125"/>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3">
            <a:extLst>
              <a:ext uri="{FF2B5EF4-FFF2-40B4-BE49-F238E27FC236}">
                <a16:creationId xmlns:a16="http://schemas.microsoft.com/office/drawing/2014/main" id="{BC804C37-C0EC-AD4D-B9EF-D91CDEB4BCE6}"/>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54274" name="内容占位符 4">
            <a:extLst>
              <a:ext uri="{FF2B5EF4-FFF2-40B4-BE49-F238E27FC236}">
                <a16:creationId xmlns:a16="http://schemas.microsoft.com/office/drawing/2014/main" id="{1FBBD7B9-0A5B-6A4F-8CC8-C60802836240}"/>
              </a:ext>
            </a:extLst>
          </p:cNvPr>
          <p:cNvSpPr>
            <a:spLocks noGrp="1"/>
          </p:cNvSpPr>
          <p:nvPr>
            <p:ph idx="1"/>
          </p:nvPr>
        </p:nvSpPr>
        <p:spPr>
          <a:xfrm>
            <a:off x="395288" y="8366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6.3.1</a:t>
            </a:r>
            <a:r>
              <a:rPr lang="en-US" altLang="zh-CN" b="1"/>
              <a:t> </a:t>
            </a:r>
            <a:r>
              <a:rPr lang="zh-CN" altLang="en-US" b="1"/>
              <a:t>程序流程图</a:t>
            </a:r>
          </a:p>
          <a:p>
            <a:pPr marL="0" indent="0">
              <a:buFont typeface="Arial" panose="020B0604020202020204" pitchFamily="34" charset="0"/>
              <a:buNone/>
            </a:pPr>
            <a:endParaRPr lang="zh-CN" altLang="en-US" b="1"/>
          </a:p>
        </p:txBody>
      </p:sp>
      <p:sp>
        <p:nvSpPr>
          <p:cNvPr id="54275" name="TextBox 7">
            <a:extLst>
              <a:ext uri="{FF2B5EF4-FFF2-40B4-BE49-F238E27FC236}">
                <a16:creationId xmlns:a16="http://schemas.microsoft.com/office/drawing/2014/main" id="{C4014ECA-9570-4046-9E4B-84089799903C}"/>
              </a:ext>
            </a:extLst>
          </p:cNvPr>
          <p:cNvSpPr txBox="1">
            <a:spLocks noChangeArrowheads="1"/>
          </p:cNvSpPr>
          <p:nvPr/>
        </p:nvSpPr>
        <p:spPr bwMode="auto">
          <a:xfrm>
            <a:off x="347663" y="1412875"/>
            <a:ext cx="84724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b="1">
                <a:latin typeface="Arial" panose="020B0604020202020204" pitchFamily="34" charset="0"/>
              </a:rPr>
              <a:t>程序流程图又称为程序框图</a:t>
            </a:r>
            <a:r>
              <a:rPr lang="zh-CN" altLang="en-US" sz="2400">
                <a:latin typeface="Arial" panose="020B0604020202020204" pitchFamily="34" charset="0"/>
              </a:rPr>
              <a:t>，它是使用最广泛的描述过程设计的方法。程序流程图中使用的符号</a:t>
            </a:r>
            <a:r>
              <a:rPr lang="en-US" altLang="zh-CN" sz="2400">
                <a:latin typeface="Arial" panose="020B0604020202020204" pitchFamily="34" charset="0"/>
              </a:rPr>
              <a:t>(a) </a:t>
            </a:r>
            <a:r>
              <a:rPr lang="zh-CN" altLang="en-US" sz="2400">
                <a:latin typeface="Arial" panose="020B0604020202020204" pitchFamily="34" charset="0"/>
              </a:rPr>
              <a:t>选择</a:t>
            </a:r>
            <a:r>
              <a:rPr lang="en-US" altLang="zh-CN" sz="2400">
                <a:latin typeface="Arial" panose="020B0604020202020204" pitchFamily="34" charset="0"/>
              </a:rPr>
              <a:t>(</a:t>
            </a:r>
            <a:r>
              <a:rPr lang="zh-CN" altLang="en-US" sz="2400">
                <a:latin typeface="Arial" panose="020B0604020202020204" pitchFamily="34" charset="0"/>
              </a:rPr>
              <a:t>分支</a:t>
            </a:r>
            <a:r>
              <a:rPr lang="en-US" altLang="zh-CN" sz="2400">
                <a:latin typeface="Arial" panose="020B0604020202020204" pitchFamily="34" charset="0"/>
              </a:rPr>
              <a:t>)</a:t>
            </a:r>
            <a:r>
              <a:rPr lang="zh-CN" altLang="en-US" sz="2400">
                <a:latin typeface="Arial" panose="020B0604020202020204" pitchFamily="34" charset="0"/>
              </a:rPr>
              <a:t>； </a:t>
            </a:r>
            <a:r>
              <a:rPr lang="en-US" altLang="zh-CN" sz="2400">
                <a:latin typeface="Arial" panose="020B0604020202020204" pitchFamily="34" charset="0"/>
              </a:rPr>
              <a:t>(b) </a:t>
            </a:r>
            <a:r>
              <a:rPr lang="zh-CN" altLang="en-US" sz="2400">
                <a:latin typeface="Arial" panose="020B0604020202020204" pitchFamily="34" charset="0"/>
              </a:rPr>
              <a:t>注释； </a:t>
            </a:r>
            <a:r>
              <a:rPr lang="en-US" altLang="zh-CN" sz="2400">
                <a:latin typeface="Arial" panose="020B0604020202020204" pitchFamily="34" charset="0"/>
              </a:rPr>
              <a:t>(c) </a:t>
            </a:r>
            <a:r>
              <a:rPr lang="zh-CN" altLang="en-US" sz="2400">
                <a:latin typeface="Arial" panose="020B0604020202020204" pitchFamily="34" charset="0"/>
              </a:rPr>
              <a:t>预先定义的处理； </a:t>
            </a:r>
            <a:r>
              <a:rPr lang="en-US" altLang="zh-CN" sz="2400">
                <a:latin typeface="Arial" panose="020B0604020202020204" pitchFamily="34" charset="0"/>
              </a:rPr>
              <a:t>(d) </a:t>
            </a:r>
            <a:r>
              <a:rPr lang="zh-CN" altLang="en-US" sz="2400">
                <a:latin typeface="Arial" panose="020B0604020202020204" pitchFamily="34" charset="0"/>
              </a:rPr>
              <a:t>多分支； </a:t>
            </a:r>
            <a:r>
              <a:rPr lang="en-US" altLang="zh-CN" sz="2400">
                <a:latin typeface="Arial" panose="020B0604020202020204" pitchFamily="34" charset="0"/>
              </a:rPr>
              <a:t>(e) </a:t>
            </a:r>
            <a:r>
              <a:rPr lang="zh-CN" altLang="en-US" sz="2400">
                <a:latin typeface="Arial" panose="020B0604020202020204" pitchFamily="34" charset="0"/>
              </a:rPr>
              <a:t>开始或停止； </a:t>
            </a:r>
            <a:r>
              <a:rPr lang="en-US" altLang="zh-CN" sz="2400">
                <a:latin typeface="Arial" panose="020B0604020202020204" pitchFamily="34" charset="0"/>
              </a:rPr>
              <a:t>(f) </a:t>
            </a:r>
            <a:r>
              <a:rPr lang="zh-CN" altLang="en-US" sz="2400">
                <a:latin typeface="Arial" panose="020B0604020202020204" pitchFamily="34" charset="0"/>
              </a:rPr>
              <a:t>准备； </a:t>
            </a:r>
            <a:r>
              <a:rPr lang="en-US" altLang="zh-CN" sz="2400">
                <a:latin typeface="Arial" panose="020B0604020202020204" pitchFamily="34" charset="0"/>
              </a:rPr>
              <a:t>(g) </a:t>
            </a:r>
            <a:r>
              <a:rPr lang="zh-CN" altLang="en-US" sz="2400">
                <a:latin typeface="Arial" panose="020B0604020202020204" pitchFamily="34" charset="0"/>
              </a:rPr>
              <a:t>循环上界限； </a:t>
            </a:r>
            <a:r>
              <a:rPr lang="en-US" altLang="zh-CN" sz="2400">
                <a:latin typeface="Arial" panose="020B0604020202020204" pitchFamily="34" charset="0"/>
              </a:rPr>
              <a:t>(h) </a:t>
            </a:r>
            <a:r>
              <a:rPr lang="zh-CN" altLang="en-US" sz="2400">
                <a:latin typeface="Arial" panose="020B0604020202020204" pitchFamily="34" charset="0"/>
              </a:rPr>
              <a:t>循环下界限； </a:t>
            </a:r>
            <a:r>
              <a:rPr lang="en-US" altLang="zh-CN" sz="2400">
                <a:latin typeface="Arial" panose="020B0604020202020204" pitchFamily="34" charset="0"/>
              </a:rPr>
              <a:t>(i) </a:t>
            </a:r>
            <a:r>
              <a:rPr lang="zh-CN" altLang="en-US" sz="2400">
                <a:latin typeface="Arial" panose="020B0604020202020204" pitchFamily="34" charset="0"/>
              </a:rPr>
              <a:t>虚线； </a:t>
            </a:r>
            <a:r>
              <a:rPr lang="en-US" altLang="zh-CN" sz="2400">
                <a:latin typeface="Arial" panose="020B0604020202020204" pitchFamily="34" charset="0"/>
              </a:rPr>
              <a:t>(j) </a:t>
            </a:r>
            <a:r>
              <a:rPr lang="zh-CN" altLang="en-US" sz="2400">
                <a:latin typeface="Arial" panose="020B0604020202020204" pitchFamily="34" charset="0"/>
              </a:rPr>
              <a:t>省略符； </a:t>
            </a:r>
            <a:r>
              <a:rPr lang="en-US" altLang="zh-CN" sz="2400">
                <a:latin typeface="Arial" panose="020B0604020202020204" pitchFamily="34" charset="0"/>
              </a:rPr>
              <a:t>(k) </a:t>
            </a:r>
            <a:r>
              <a:rPr lang="zh-CN" altLang="en-US" sz="2400">
                <a:latin typeface="Arial" panose="020B0604020202020204" pitchFamily="34" charset="0"/>
              </a:rPr>
              <a:t>并行方式； </a:t>
            </a:r>
            <a:r>
              <a:rPr lang="en-US" altLang="zh-CN" sz="2400">
                <a:latin typeface="Arial" panose="020B0604020202020204" pitchFamily="34" charset="0"/>
              </a:rPr>
              <a:t>(l) </a:t>
            </a:r>
            <a:r>
              <a:rPr lang="zh-CN" altLang="en-US" sz="2400">
                <a:latin typeface="Arial" panose="020B0604020202020204" pitchFamily="34" charset="0"/>
              </a:rPr>
              <a:t>处理； </a:t>
            </a:r>
            <a:r>
              <a:rPr lang="en-US" altLang="zh-CN" sz="2400">
                <a:latin typeface="Arial" panose="020B0604020202020204" pitchFamily="34" charset="0"/>
              </a:rPr>
              <a:t>(m) </a:t>
            </a:r>
            <a:r>
              <a:rPr lang="zh-CN" altLang="en-US" sz="2400">
                <a:latin typeface="Arial" panose="020B0604020202020204" pitchFamily="34" charset="0"/>
              </a:rPr>
              <a:t>输入输出；  </a:t>
            </a:r>
            <a:r>
              <a:rPr lang="en-US" altLang="zh-CN" sz="2400">
                <a:latin typeface="Arial" panose="020B0604020202020204" pitchFamily="34" charset="0"/>
              </a:rPr>
              <a:t>(n) </a:t>
            </a:r>
            <a:r>
              <a:rPr lang="zh-CN" altLang="en-US" sz="2400">
                <a:latin typeface="Arial" panose="020B0604020202020204" pitchFamily="34" charset="0"/>
              </a:rPr>
              <a:t>连接； </a:t>
            </a:r>
            <a:r>
              <a:rPr lang="en-US" altLang="zh-CN" sz="2400">
                <a:latin typeface="Arial" panose="020B0604020202020204" pitchFamily="34" charset="0"/>
              </a:rPr>
              <a:t>(o) </a:t>
            </a:r>
            <a:r>
              <a:rPr lang="zh-CN" altLang="en-US" sz="2400">
                <a:latin typeface="Arial" panose="020B0604020202020204" pitchFamily="34" charset="0"/>
              </a:rPr>
              <a:t>换页连接； </a:t>
            </a:r>
            <a:r>
              <a:rPr lang="en-US" altLang="zh-CN" sz="2400">
                <a:latin typeface="Arial" panose="020B0604020202020204" pitchFamily="34" charset="0"/>
              </a:rPr>
              <a:t>(p) </a:t>
            </a:r>
            <a:r>
              <a:rPr lang="zh-CN" altLang="en-US" sz="2400">
                <a:latin typeface="Arial" panose="020B0604020202020204" pitchFamily="34" charset="0"/>
              </a:rPr>
              <a:t>控制流</a:t>
            </a:r>
            <a:endParaRPr lang="en-US" altLang="zh-CN" sz="2400">
              <a:latin typeface="Arial" panose="020B0604020202020204" pitchFamily="34" charset="0"/>
            </a:endParaRPr>
          </a:p>
          <a:p>
            <a:pPr eaLnBrk="1" hangingPunct="1">
              <a:spcBef>
                <a:spcPct val="0"/>
              </a:spcBef>
              <a:buFontTx/>
              <a:buNone/>
            </a:pPr>
            <a:endParaRPr lang="zh-CN" altLang="en-US" sz="1800">
              <a:latin typeface="Arial" panose="020B0604020202020204" pitchFamily="34" charset="0"/>
            </a:endParaRPr>
          </a:p>
        </p:txBody>
      </p:sp>
      <p:pic>
        <p:nvPicPr>
          <p:cNvPr id="54276" name="图片 1">
            <a:extLst>
              <a:ext uri="{FF2B5EF4-FFF2-40B4-BE49-F238E27FC236}">
                <a16:creationId xmlns:a16="http://schemas.microsoft.com/office/drawing/2014/main" id="{0D4552DC-5A6B-B24E-A730-99C481D565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449638"/>
            <a:ext cx="54006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1 Título">
            <a:extLst>
              <a:ext uri="{FF2B5EF4-FFF2-40B4-BE49-F238E27FC236}">
                <a16:creationId xmlns:a16="http://schemas.microsoft.com/office/drawing/2014/main" id="{CE873FB3-A763-1E4A-B566-658F7B36B45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6.3.1 </a:t>
            </a:r>
            <a:r>
              <a:rPr lang="zh-CN" altLang="en-US" sz="2400">
                <a:solidFill>
                  <a:srgbClr val="D9D9D9"/>
                </a:solidFill>
                <a:latin typeface="宋体" panose="02010600030101010101" pitchFamily="2" charset="-122"/>
              </a:rPr>
              <a:t>程序流程图</a:t>
            </a:r>
          </a:p>
        </p:txBody>
      </p:sp>
      <p:sp>
        <p:nvSpPr>
          <p:cNvPr id="54278" name="1 Título">
            <a:extLst>
              <a:ext uri="{FF2B5EF4-FFF2-40B4-BE49-F238E27FC236}">
                <a16:creationId xmlns:a16="http://schemas.microsoft.com/office/drawing/2014/main" id="{35F2E0E7-08D7-CB47-9784-0408D3EA920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3">
            <a:extLst>
              <a:ext uri="{FF2B5EF4-FFF2-40B4-BE49-F238E27FC236}">
                <a16:creationId xmlns:a16="http://schemas.microsoft.com/office/drawing/2014/main" id="{A950DA4E-FE91-9642-86CB-DF81E759DCD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56322" name="TextBox 7">
            <a:extLst>
              <a:ext uri="{FF2B5EF4-FFF2-40B4-BE49-F238E27FC236}">
                <a16:creationId xmlns:a16="http://schemas.microsoft.com/office/drawing/2014/main" id="{B2177384-DBC6-2248-BEBF-F9AACED10855}"/>
              </a:ext>
            </a:extLst>
          </p:cNvPr>
          <p:cNvSpPr txBox="1">
            <a:spLocks noChangeArrowheads="1"/>
          </p:cNvSpPr>
          <p:nvPr/>
        </p:nvSpPr>
        <p:spPr bwMode="auto">
          <a:xfrm>
            <a:off x="539750" y="942975"/>
            <a:ext cx="80645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总的趋势是越来越多的人不再使用程序流程图了。</a:t>
            </a:r>
            <a:endParaRPr lang="zh-CN" altLang="en-US" sz="20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程序流程图的主要缺点如下。</a:t>
            </a:r>
          </a:p>
          <a:p>
            <a:pPr eaLnBrk="1" hangingPunct="1">
              <a:lnSpc>
                <a:spcPct val="150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程序流程图本质上不是逐步求精的好工具，它诱使程序员过早地考虑程序的控制流程，而不去考虑程序的全局结构。</a:t>
            </a:r>
          </a:p>
          <a:p>
            <a:pPr eaLnBrk="1" hangingPunct="1">
              <a:lnSpc>
                <a:spcPct val="150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程序流程图中用箭头代表控制流，因此程序员不受任何约束，可以完全不顾结构程序设计的精神，随意转移控制。</a:t>
            </a:r>
          </a:p>
          <a:p>
            <a:pPr eaLnBrk="1" hangingPunct="1">
              <a:lnSpc>
                <a:spcPct val="150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程序流程图不易表示数据结构。</a:t>
            </a:r>
          </a:p>
        </p:txBody>
      </p:sp>
      <p:sp>
        <p:nvSpPr>
          <p:cNvPr id="56323" name="1 Título">
            <a:extLst>
              <a:ext uri="{FF2B5EF4-FFF2-40B4-BE49-F238E27FC236}">
                <a16:creationId xmlns:a16="http://schemas.microsoft.com/office/drawing/2014/main" id="{B2645B30-C761-9A44-9D34-F61878CBF7B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6.3.1 </a:t>
            </a:r>
            <a:r>
              <a:rPr lang="zh-CN" altLang="en-US" sz="2400">
                <a:solidFill>
                  <a:srgbClr val="D9D9D9"/>
                </a:solidFill>
                <a:latin typeface="宋体" panose="02010600030101010101" pitchFamily="2" charset="-122"/>
              </a:rPr>
              <a:t>程序流程图</a:t>
            </a:r>
          </a:p>
        </p:txBody>
      </p:sp>
      <p:sp>
        <p:nvSpPr>
          <p:cNvPr id="56324" name="1 Título">
            <a:extLst>
              <a:ext uri="{FF2B5EF4-FFF2-40B4-BE49-F238E27FC236}">
                <a16:creationId xmlns:a16="http://schemas.microsoft.com/office/drawing/2014/main" id="{77854A1F-336B-E747-97F1-D17E184DB1A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74A6CEB-4A11-5746-A4C6-05FB6A71B22A}"/>
              </a:ext>
            </a:extLst>
          </p:cNvPr>
          <p:cNvSpPr>
            <a:spLocks noChangeArrowheads="1"/>
          </p:cNvSpPr>
          <p:nvPr/>
        </p:nvSpPr>
        <p:spPr bwMode="auto">
          <a:xfrm>
            <a:off x="468313" y="1052513"/>
            <a:ext cx="561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spcBef>
                <a:spcPct val="50000"/>
              </a:spcBef>
            </a:pPr>
            <a:r>
              <a:rPr lang="zh-CN" altLang="en-US" dirty="0">
                <a:solidFill>
                  <a:srgbClr val="FF0000"/>
                </a:solidFill>
                <a:sym typeface="Symbol" pitchFamily="2" charset="2"/>
              </a:rPr>
              <a:t>程序流程图（程序框图）</a:t>
            </a:r>
            <a:endParaRPr lang="en-US" altLang="zh-CN" dirty="0">
              <a:solidFill>
                <a:srgbClr val="FF0000"/>
              </a:solidFill>
              <a:sym typeface="Symbol" pitchFamily="2" charset="2"/>
            </a:endParaRPr>
          </a:p>
        </p:txBody>
      </p:sp>
      <p:sp>
        <p:nvSpPr>
          <p:cNvPr id="22531" name="Line 3">
            <a:extLst>
              <a:ext uri="{FF2B5EF4-FFF2-40B4-BE49-F238E27FC236}">
                <a16:creationId xmlns:a16="http://schemas.microsoft.com/office/drawing/2014/main" id="{82E9DE05-BF3C-124D-AFA4-B5D3E04D097E}"/>
              </a:ext>
            </a:extLst>
          </p:cNvPr>
          <p:cNvSpPr>
            <a:spLocks noChangeShapeType="1"/>
          </p:cNvSpPr>
          <p:nvPr/>
        </p:nvSpPr>
        <p:spPr bwMode="auto">
          <a:xfrm>
            <a:off x="2667000" y="26670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32" name="Rectangle 4">
            <a:extLst>
              <a:ext uri="{FF2B5EF4-FFF2-40B4-BE49-F238E27FC236}">
                <a16:creationId xmlns:a16="http://schemas.microsoft.com/office/drawing/2014/main" id="{82ACC10B-CD78-6D42-A406-AF704B8FEBDC}"/>
              </a:ext>
            </a:extLst>
          </p:cNvPr>
          <p:cNvSpPr>
            <a:spLocks noChangeArrowheads="1"/>
          </p:cNvSpPr>
          <p:nvPr/>
        </p:nvSpPr>
        <p:spPr bwMode="auto">
          <a:xfrm>
            <a:off x="2286000" y="3124200"/>
            <a:ext cx="762000" cy="304800"/>
          </a:xfrm>
          <a:prstGeom prst="rect">
            <a:avLst/>
          </a:prstGeom>
          <a:solidFill>
            <a:schemeClr val="accent1"/>
          </a:solidFill>
          <a:ln w="12700" cap="sq">
            <a:solidFill>
              <a:schemeClr val="tx1"/>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2533" name="Text Box 5">
            <a:extLst>
              <a:ext uri="{FF2B5EF4-FFF2-40B4-BE49-F238E27FC236}">
                <a16:creationId xmlns:a16="http://schemas.microsoft.com/office/drawing/2014/main" id="{6DC53687-8929-F248-ACB2-724915A7DC2B}"/>
              </a:ext>
            </a:extLst>
          </p:cNvPr>
          <p:cNvSpPr txBox="1">
            <a:spLocks noChangeArrowheads="1"/>
          </p:cNvSpPr>
          <p:nvPr/>
        </p:nvSpPr>
        <p:spPr bwMode="auto">
          <a:xfrm>
            <a:off x="2514600" y="3048000"/>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1</a:t>
            </a:r>
            <a:endParaRPr lang="en-US" altLang="zh-CN" sz="3200" b="0">
              <a:solidFill>
                <a:srgbClr val="FFFF00"/>
              </a:solidFill>
              <a:ea typeface="宋体" panose="02010600030101010101" pitchFamily="2" charset="-122"/>
            </a:endParaRPr>
          </a:p>
        </p:txBody>
      </p:sp>
      <p:sp>
        <p:nvSpPr>
          <p:cNvPr id="22534" name="Line 6">
            <a:extLst>
              <a:ext uri="{FF2B5EF4-FFF2-40B4-BE49-F238E27FC236}">
                <a16:creationId xmlns:a16="http://schemas.microsoft.com/office/drawing/2014/main" id="{A18EE842-A094-FB47-8DE1-B66BD90E65A9}"/>
              </a:ext>
            </a:extLst>
          </p:cNvPr>
          <p:cNvSpPr>
            <a:spLocks noChangeShapeType="1"/>
          </p:cNvSpPr>
          <p:nvPr/>
        </p:nvSpPr>
        <p:spPr bwMode="auto">
          <a:xfrm>
            <a:off x="2667000" y="3413125"/>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35" name="Rectangle 7">
            <a:extLst>
              <a:ext uri="{FF2B5EF4-FFF2-40B4-BE49-F238E27FC236}">
                <a16:creationId xmlns:a16="http://schemas.microsoft.com/office/drawing/2014/main" id="{0A23D81F-A028-3440-AD88-3B76E5277BBC}"/>
              </a:ext>
            </a:extLst>
          </p:cNvPr>
          <p:cNvSpPr>
            <a:spLocks noChangeArrowheads="1"/>
          </p:cNvSpPr>
          <p:nvPr/>
        </p:nvSpPr>
        <p:spPr bwMode="auto">
          <a:xfrm>
            <a:off x="2286000" y="3870325"/>
            <a:ext cx="762000" cy="304800"/>
          </a:xfrm>
          <a:prstGeom prst="rect">
            <a:avLst/>
          </a:prstGeom>
          <a:solidFill>
            <a:schemeClr val="accent1"/>
          </a:solidFill>
          <a:ln w="12700" cap="sq">
            <a:solidFill>
              <a:schemeClr val="tx1"/>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2536" name="Text Box 8">
            <a:extLst>
              <a:ext uri="{FF2B5EF4-FFF2-40B4-BE49-F238E27FC236}">
                <a16:creationId xmlns:a16="http://schemas.microsoft.com/office/drawing/2014/main" id="{3F6DCD04-870F-4343-A4E7-7B5BA2ABDA4C}"/>
              </a:ext>
            </a:extLst>
          </p:cNvPr>
          <p:cNvSpPr txBox="1">
            <a:spLocks noChangeArrowheads="1"/>
          </p:cNvSpPr>
          <p:nvPr/>
        </p:nvSpPr>
        <p:spPr bwMode="auto">
          <a:xfrm>
            <a:off x="2514600" y="3794125"/>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2</a:t>
            </a:r>
            <a:endParaRPr lang="en-US" altLang="zh-CN" sz="3200" b="0">
              <a:solidFill>
                <a:srgbClr val="FFFF00"/>
              </a:solidFill>
              <a:ea typeface="宋体" panose="02010600030101010101" pitchFamily="2" charset="-122"/>
            </a:endParaRPr>
          </a:p>
        </p:txBody>
      </p:sp>
      <p:sp>
        <p:nvSpPr>
          <p:cNvPr id="22537" name="Line 9">
            <a:extLst>
              <a:ext uri="{FF2B5EF4-FFF2-40B4-BE49-F238E27FC236}">
                <a16:creationId xmlns:a16="http://schemas.microsoft.com/office/drawing/2014/main" id="{97F62921-B9DC-DB4A-97C4-C91004CE6853}"/>
              </a:ext>
            </a:extLst>
          </p:cNvPr>
          <p:cNvSpPr>
            <a:spLocks noChangeShapeType="1"/>
          </p:cNvSpPr>
          <p:nvPr/>
        </p:nvSpPr>
        <p:spPr bwMode="auto">
          <a:xfrm>
            <a:off x="2667000" y="4191000"/>
            <a:ext cx="0" cy="4572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38" name="AutoShape 10">
            <a:extLst>
              <a:ext uri="{FF2B5EF4-FFF2-40B4-BE49-F238E27FC236}">
                <a16:creationId xmlns:a16="http://schemas.microsoft.com/office/drawing/2014/main" id="{A95FE453-9A64-444C-9980-B67F6BC70647}"/>
              </a:ext>
            </a:extLst>
          </p:cNvPr>
          <p:cNvSpPr>
            <a:spLocks noChangeArrowheads="1"/>
          </p:cNvSpPr>
          <p:nvPr/>
        </p:nvSpPr>
        <p:spPr bwMode="auto">
          <a:xfrm>
            <a:off x="4267200" y="3048000"/>
            <a:ext cx="914400" cy="304800"/>
          </a:xfrm>
          <a:prstGeom prst="flowChartDecision">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2539" name="Line 11">
            <a:extLst>
              <a:ext uri="{FF2B5EF4-FFF2-40B4-BE49-F238E27FC236}">
                <a16:creationId xmlns:a16="http://schemas.microsoft.com/office/drawing/2014/main" id="{6C43A5EE-F9D5-634A-A94B-2D18889E33D5}"/>
              </a:ext>
            </a:extLst>
          </p:cNvPr>
          <p:cNvSpPr>
            <a:spLocks noChangeShapeType="1"/>
          </p:cNvSpPr>
          <p:nvPr/>
        </p:nvSpPr>
        <p:spPr bwMode="auto">
          <a:xfrm>
            <a:off x="4724400" y="25908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40" name="Line 12">
            <a:extLst>
              <a:ext uri="{FF2B5EF4-FFF2-40B4-BE49-F238E27FC236}">
                <a16:creationId xmlns:a16="http://schemas.microsoft.com/office/drawing/2014/main" id="{DD4A674F-4452-AD49-AEAB-7AC2FEFAC951}"/>
              </a:ext>
            </a:extLst>
          </p:cNvPr>
          <p:cNvSpPr>
            <a:spLocks noChangeShapeType="1"/>
          </p:cNvSpPr>
          <p:nvPr/>
        </p:nvSpPr>
        <p:spPr bwMode="auto">
          <a:xfrm>
            <a:off x="4724400" y="33528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41" name="Line 13">
            <a:extLst>
              <a:ext uri="{FF2B5EF4-FFF2-40B4-BE49-F238E27FC236}">
                <a16:creationId xmlns:a16="http://schemas.microsoft.com/office/drawing/2014/main" id="{22E8E7B8-65FD-0E4C-8B3A-5F264B8ABE0B}"/>
              </a:ext>
            </a:extLst>
          </p:cNvPr>
          <p:cNvSpPr>
            <a:spLocks noChangeShapeType="1"/>
          </p:cNvSpPr>
          <p:nvPr/>
        </p:nvSpPr>
        <p:spPr bwMode="auto">
          <a:xfrm>
            <a:off x="3962400" y="3810000"/>
            <a:ext cx="16002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42" name="Line 14">
            <a:extLst>
              <a:ext uri="{FF2B5EF4-FFF2-40B4-BE49-F238E27FC236}">
                <a16:creationId xmlns:a16="http://schemas.microsoft.com/office/drawing/2014/main" id="{FBFB93C4-8FA2-514E-A99E-FB08A570DDFC}"/>
              </a:ext>
            </a:extLst>
          </p:cNvPr>
          <p:cNvSpPr>
            <a:spLocks noChangeShapeType="1"/>
          </p:cNvSpPr>
          <p:nvPr/>
        </p:nvSpPr>
        <p:spPr bwMode="auto">
          <a:xfrm>
            <a:off x="3962400" y="3810000"/>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3" name="Line 15">
            <a:extLst>
              <a:ext uri="{FF2B5EF4-FFF2-40B4-BE49-F238E27FC236}">
                <a16:creationId xmlns:a16="http://schemas.microsoft.com/office/drawing/2014/main" id="{C2445225-94DC-DB47-9EB3-EEC74ECD3673}"/>
              </a:ext>
            </a:extLst>
          </p:cNvPr>
          <p:cNvSpPr>
            <a:spLocks noChangeShapeType="1"/>
          </p:cNvSpPr>
          <p:nvPr/>
        </p:nvSpPr>
        <p:spPr bwMode="auto">
          <a:xfrm>
            <a:off x="5562600" y="3810000"/>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4" name="Rectangle 16">
            <a:extLst>
              <a:ext uri="{FF2B5EF4-FFF2-40B4-BE49-F238E27FC236}">
                <a16:creationId xmlns:a16="http://schemas.microsoft.com/office/drawing/2014/main" id="{B3F3F637-CF35-7341-8E38-5365700044ED}"/>
              </a:ext>
            </a:extLst>
          </p:cNvPr>
          <p:cNvSpPr>
            <a:spLocks noChangeArrowheads="1"/>
          </p:cNvSpPr>
          <p:nvPr/>
        </p:nvSpPr>
        <p:spPr bwMode="auto">
          <a:xfrm>
            <a:off x="3581400" y="4175125"/>
            <a:ext cx="762000" cy="304800"/>
          </a:xfrm>
          <a:prstGeom prst="rect">
            <a:avLst/>
          </a:prstGeom>
          <a:solidFill>
            <a:schemeClr val="accent1"/>
          </a:solidFill>
          <a:ln w="12700" cap="sq">
            <a:solidFill>
              <a:schemeClr val="tx1"/>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2545" name="Text Box 17">
            <a:extLst>
              <a:ext uri="{FF2B5EF4-FFF2-40B4-BE49-F238E27FC236}">
                <a16:creationId xmlns:a16="http://schemas.microsoft.com/office/drawing/2014/main" id="{FC077DEB-8C5F-2040-8B92-E088132258DD}"/>
              </a:ext>
            </a:extLst>
          </p:cNvPr>
          <p:cNvSpPr txBox="1">
            <a:spLocks noChangeArrowheads="1"/>
          </p:cNvSpPr>
          <p:nvPr/>
        </p:nvSpPr>
        <p:spPr bwMode="auto">
          <a:xfrm>
            <a:off x="3810000" y="4098925"/>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1</a:t>
            </a:r>
            <a:endParaRPr lang="en-US" altLang="zh-CN" sz="3200" b="0">
              <a:solidFill>
                <a:srgbClr val="FFFF00"/>
              </a:solidFill>
              <a:ea typeface="宋体" panose="02010600030101010101" pitchFamily="2" charset="-122"/>
            </a:endParaRPr>
          </a:p>
        </p:txBody>
      </p:sp>
      <p:sp>
        <p:nvSpPr>
          <p:cNvPr id="22546" name="Rectangle 18">
            <a:extLst>
              <a:ext uri="{FF2B5EF4-FFF2-40B4-BE49-F238E27FC236}">
                <a16:creationId xmlns:a16="http://schemas.microsoft.com/office/drawing/2014/main" id="{4BBE4170-4B7A-BD44-9659-39EBCC911EA9}"/>
              </a:ext>
            </a:extLst>
          </p:cNvPr>
          <p:cNvSpPr>
            <a:spLocks noChangeArrowheads="1"/>
          </p:cNvSpPr>
          <p:nvPr/>
        </p:nvSpPr>
        <p:spPr bwMode="auto">
          <a:xfrm>
            <a:off x="5181600" y="4191000"/>
            <a:ext cx="762000" cy="304800"/>
          </a:xfrm>
          <a:prstGeom prst="rect">
            <a:avLst/>
          </a:prstGeom>
          <a:solidFill>
            <a:schemeClr val="accent1"/>
          </a:solidFill>
          <a:ln w="12700" cap="sq">
            <a:solidFill>
              <a:schemeClr val="tx1"/>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2547" name="Text Box 19">
            <a:extLst>
              <a:ext uri="{FF2B5EF4-FFF2-40B4-BE49-F238E27FC236}">
                <a16:creationId xmlns:a16="http://schemas.microsoft.com/office/drawing/2014/main" id="{E3140AAB-A7E4-6E42-80D0-26B4D53FE9C2}"/>
              </a:ext>
            </a:extLst>
          </p:cNvPr>
          <p:cNvSpPr txBox="1">
            <a:spLocks noChangeArrowheads="1"/>
          </p:cNvSpPr>
          <p:nvPr/>
        </p:nvSpPr>
        <p:spPr bwMode="auto">
          <a:xfrm>
            <a:off x="5410200" y="4114800"/>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2</a:t>
            </a:r>
            <a:endParaRPr lang="en-US" altLang="zh-CN" sz="3200" b="0">
              <a:solidFill>
                <a:srgbClr val="FFFF00"/>
              </a:solidFill>
              <a:ea typeface="宋体" panose="02010600030101010101" pitchFamily="2" charset="-122"/>
            </a:endParaRPr>
          </a:p>
        </p:txBody>
      </p:sp>
      <p:sp>
        <p:nvSpPr>
          <p:cNvPr id="22548" name="Line 20">
            <a:extLst>
              <a:ext uri="{FF2B5EF4-FFF2-40B4-BE49-F238E27FC236}">
                <a16:creationId xmlns:a16="http://schemas.microsoft.com/office/drawing/2014/main" id="{0A6278AD-4838-EF4E-AAE2-B924620466C4}"/>
              </a:ext>
            </a:extLst>
          </p:cNvPr>
          <p:cNvSpPr>
            <a:spLocks noChangeShapeType="1"/>
          </p:cNvSpPr>
          <p:nvPr/>
        </p:nvSpPr>
        <p:spPr bwMode="auto">
          <a:xfrm>
            <a:off x="3962400" y="4495800"/>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9" name="Line 21">
            <a:extLst>
              <a:ext uri="{FF2B5EF4-FFF2-40B4-BE49-F238E27FC236}">
                <a16:creationId xmlns:a16="http://schemas.microsoft.com/office/drawing/2014/main" id="{6D506F18-5E7E-2245-9D97-43464D58E932}"/>
              </a:ext>
            </a:extLst>
          </p:cNvPr>
          <p:cNvSpPr>
            <a:spLocks noChangeShapeType="1"/>
          </p:cNvSpPr>
          <p:nvPr/>
        </p:nvSpPr>
        <p:spPr bwMode="auto">
          <a:xfrm>
            <a:off x="5562600" y="4495800"/>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0" name="Line 22">
            <a:extLst>
              <a:ext uri="{FF2B5EF4-FFF2-40B4-BE49-F238E27FC236}">
                <a16:creationId xmlns:a16="http://schemas.microsoft.com/office/drawing/2014/main" id="{3A142A9D-55CA-FC4F-9E3D-2A504653873F}"/>
              </a:ext>
            </a:extLst>
          </p:cNvPr>
          <p:cNvSpPr>
            <a:spLocks noChangeShapeType="1"/>
          </p:cNvSpPr>
          <p:nvPr/>
        </p:nvSpPr>
        <p:spPr bwMode="auto">
          <a:xfrm>
            <a:off x="3962400" y="4876800"/>
            <a:ext cx="16002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51" name="Line 23">
            <a:extLst>
              <a:ext uri="{FF2B5EF4-FFF2-40B4-BE49-F238E27FC236}">
                <a16:creationId xmlns:a16="http://schemas.microsoft.com/office/drawing/2014/main" id="{1C6CBB4C-7425-7D44-8EB6-E56AE2727B0C}"/>
              </a:ext>
            </a:extLst>
          </p:cNvPr>
          <p:cNvSpPr>
            <a:spLocks noChangeShapeType="1"/>
          </p:cNvSpPr>
          <p:nvPr/>
        </p:nvSpPr>
        <p:spPr bwMode="auto">
          <a:xfrm>
            <a:off x="4724400" y="48768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52" name="Text Box 24">
            <a:extLst>
              <a:ext uri="{FF2B5EF4-FFF2-40B4-BE49-F238E27FC236}">
                <a16:creationId xmlns:a16="http://schemas.microsoft.com/office/drawing/2014/main" id="{ED6F6093-65D8-9347-B536-451BC42CC86D}"/>
              </a:ext>
            </a:extLst>
          </p:cNvPr>
          <p:cNvSpPr txBox="1">
            <a:spLocks noChangeArrowheads="1"/>
          </p:cNvSpPr>
          <p:nvPr/>
        </p:nvSpPr>
        <p:spPr bwMode="auto">
          <a:xfrm>
            <a:off x="2533650" y="4735513"/>
            <a:ext cx="285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lnSpc>
                <a:spcPct val="0"/>
              </a:lnSpc>
              <a:spcBef>
                <a:spcPct val="50000"/>
              </a:spcBef>
            </a:pPr>
            <a:r>
              <a:rPr lang="en-US" altLang="zh-CN" sz="3200" b="0">
                <a:solidFill>
                  <a:schemeClr val="tx1"/>
                </a:solidFill>
                <a:ea typeface="宋体" panose="02010600030101010101" pitchFamily="2" charset="-122"/>
              </a:rPr>
              <a:t>.</a:t>
            </a:r>
          </a:p>
          <a:p>
            <a:pPr algn="l">
              <a:lnSpc>
                <a:spcPct val="0"/>
              </a:lnSpc>
              <a:spcBef>
                <a:spcPct val="50000"/>
              </a:spcBef>
            </a:pPr>
            <a:r>
              <a:rPr lang="en-US" altLang="zh-CN" sz="3200" b="0">
                <a:solidFill>
                  <a:schemeClr val="tx1"/>
                </a:solidFill>
                <a:ea typeface="宋体" panose="02010600030101010101" pitchFamily="2" charset="-122"/>
              </a:rPr>
              <a:t>.</a:t>
            </a:r>
          </a:p>
          <a:p>
            <a:pPr algn="l">
              <a:lnSpc>
                <a:spcPct val="0"/>
              </a:lnSpc>
              <a:spcBef>
                <a:spcPct val="50000"/>
              </a:spcBef>
            </a:pPr>
            <a:r>
              <a:rPr lang="en-US" altLang="zh-CN" sz="3200" b="0">
                <a:solidFill>
                  <a:schemeClr val="tx1"/>
                </a:solidFill>
                <a:ea typeface="宋体" panose="02010600030101010101" pitchFamily="2" charset="-122"/>
              </a:rPr>
              <a:t>.</a:t>
            </a:r>
            <a:endParaRPr lang="en-US" altLang="zh-CN" sz="3200" b="0">
              <a:solidFill>
                <a:srgbClr val="FFFF00"/>
              </a:solidFill>
              <a:ea typeface="宋体" panose="02010600030101010101" pitchFamily="2" charset="-122"/>
            </a:endParaRPr>
          </a:p>
        </p:txBody>
      </p:sp>
      <p:sp>
        <p:nvSpPr>
          <p:cNvPr id="22553" name="AutoShape 25">
            <a:extLst>
              <a:ext uri="{FF2B5EF4-FFF2-40B4-BE49-F238E27FC236}">
                <a16:creationId xmlns:a16="http://schemas.microsoft.com/office/drawing/2014/main" id="{E5EC9B45-E4B5-6144-A6B5-45AEF44120E0}"/>
              </a:ext>
            </a:extLst>
          </p:cNvPr>
          <p:cNvSpPr>
            <a:spLocks noChangeArrowheads="1"/>
          </p:cNvSpPr>
          <p:nvPr/>
        </p:nvSpPr>
        <p:spPr bwMode="auto">
          <a:xfrm>
            <a:off x="6553200" y="3429000"/>
            <a:ext cx="914400" cy="304800"/>
          </a:xfrm>
          <a:prstGeom prst="flowChartDecision">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2554" name="Line 26">
            <a:extLst>
              <a:ext uri="{FF2B5EF4-FFF2-40B4-BE49-F238E27FC236}">
                <a16:creationId xmlns:a16="http://schemas.microsoft.com/office/drawing/2014/main" id="{518AD56D-E304-C84C-82A3-046380BA023B}"/>
              </a:ext>
            </a:extLst>
          </p:cNvPr>
          <p:cNvSpPr>
            <a:spLocks noChangeShapeType="1"/>
          </p:cNvSpPr>
          <p:nvPr/>
        </p:nvSpPr>
        <p:spPr bwMode="auto">
          <a:xfrm>
            <a:off x="7010400" y="29718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55" name="Line 27">
            <a:extLst>
              <a:ext uri="{FF2B5EF4-FFF2-40B4-BE49-F238E27FC236}">
                <a16:creationId xmlns:a16="http://schemas.microsoft.com/office/drawing/2014/main" id="{425DB9FC-56C5-5A4C-B74F-DF65F77D7A51}"/>
              </a:ext>
            </a:extLst>
          </p:cNvPr>
          <p:cNvSpPr>
            <a:spLocks noChangeShapeType="1"/>
          </p:cNvSpPr>
          <p:nvPr/>
        </p:nvSpPr>
        <p:spPr bwMode="auto">
          <a:xfrm>
            <a:off x="7010400" y="37338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56" name="Rectangle 28">
            <a:extLst>
              <a:ext uri="{FF2B5EF4-FFF2-40B4-BE49-F238E27FC236}">
                <a16:creationId xmlns:a16="http://schemas.microsoft.com/office/drawing/2014/main" id="{9EEE5DD0-BB3E-8C40-8B9F-E2260D3A18DB}"/>
              </a:ext>
            </a:extLst>
          </p:cNvPr>
          <p:cNvSpPr>
            <a:spLocks noChangeArrowheads="1"/>
          </p:cNvSpPr>
          <p:nvPr/>
        </p:nvSpPr>
        <p:spPr bwMode="auto">
          <a:xfrm>
            <a:off x="6629400" y="4191000"/>
            <a:ext cx="762000" cy="304800"/>
          </a:xfrm>
          <a:prstGeom prst="rect">
            <a:avLst/>
          </a:prstGeom>
          <a:solidFill>
            <a:schemeClr val="accent1"/>
          </a:solidFill>
          <a:ln w="12700" cap="sq">
            <a:solidFill>
              <a:schemeClr val="tx1"/>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2557" name="Text Box 29">
            <a:extLst>
              <a:ext uri="{FF2B5EF4-FFF2-40B4-BE49-F238E27FC236}">
                <a16:creationId xmlns:a16="http://schemas.microsoft.com/office/drawing/2014/main" id="{06DC1237-D02E-C145-9DC9-D44B02DE3154}"/>
              </a:ext>
            </a:extLst>
          </p:cNvPr>
          <p:cNvSpPr txBox="1">
            <a:spLocks noChangeArrowheads="1"/>
          </p:cNvSpPr>
          <p:nvPr/>
        </p:nvSpPr>
        <p:spPr bwMode="auto">
          <a:xfrm>
            <a:off x="6858000" y="4114800"/>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endParaRPr lang="en-US" altLang="zh-CN" sz="3200" b="0">
              <a:solidFill>
                <a:srgbClr val="FFFF00"/>
              </a:solidFill>
              <a:ea typeface="宋体" panose="02010600030101010101" pitchFamily="2" charset="-122"/>
            </a:endParaRPr>
          </a:p>
        </p:txBody>
      </p:sp>
      <p:sp>
        <p:nvSpPr>
          <p:cNvPr id="22558" name="Line 30">
            <a:extLst>
              <a:ext uri="{FF2B5EF4-FFF2-40B4-BE49-F238E27FC236}">
                <a16:creationId xmlns:a16="http://schemas.microsoft.com/office/drawing/2014/main" id="{9DCFA178-2784-FE4F-846C-DBB8E812AA05}"/>
              </a:ext>
            </a:extLst>
          </p:cNvPr>
          <p:cNvSpPr>
            <a:spLocks noChangeShapeType="1"/>
          </p:cNvSpPr>
          <p:nvPr/>
        </p:nvSpPr>
        <p:spPr bwMode="auto">
          <a:xfrm>
            <a:off x="7010400" y="44958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59" name="Line 31">
            <a:extLst>
              <a:ext uri="{FF2B5EF4-FFF2-40B4-BE49-F238E27FC236}">
                <a16:creationId xmlns:a16="http://schemas.microsoft.com/office/drawing/2014/main" id="{0A548352-0BC1-B645-B6B5-07244B8E9892}"/>
              </a:ext>
            </a:extLst>
          </p:cNvPr>
          <p:cNvSpPr>
            <a:spLocks noChangeShapeType="1"/>
          </p:cNvSpPr>
          <p:nvPr/>
        </p:nvSpPr>
        <p:spPr bwMode="auto">
          <a:xfrm>
            <a:off x="6400800" y="4953000"/>
            <a:ext cx="609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60" name="Line 32">
            <a:extLst>
              <a:ext uri="{FF2B5EF4-FFF2-40B4-BE49-F238E27FC236}">
                <a16:creationId xmlns:a16="http://schemas.microsoft.com/office/drawing/2014/main" id="{19C24C32-96F8-3B42-9610-F60A75545442}"/>
              </a:ext>
            </a:extLst>
          </p:cNvPr>
          <p:cNvSpPr>
            <a:spLocks noChangeShapeType="1"/>
          </p:cNvSpPr>
          <p:nvPr/>
        </p:nvSpPr>
        <p:spPr bwMode="auto">
          <a:xfrm>
            <a:off x="6248400" y="39624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2561" name="Line 33">
            <a:extLst>
              <a:ext uri="{FF2B5EF4-FFF2-40B4-BE49-F238E27FC236}">
                <a16:creationId xmlns:a16="http://schemas.microsoft.com/office/drawing/2014/main" id="{D081FF4E-146C-E242-A01E-4E9D00A336EA}"/>
              </a:ext>
            </a:extLst>
          </p:cNvPr>
          <p:cNvSpPr>
            <a:spLocks noChangeShapeType="1"/>
          </p:cNvSpPr>
          <p:nvPr/>
        </p:nvSpPr>
        <p:spPr bwMode="auto">
          <a:xfrm flipV="1">
            <a:off x="6400800" y="3124200"/>
            <a:ext cx="0" cy="1828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62" name="Line 34">
            <a:extLst>
              <a:ext uri="{FF2B5EF4-FFF2-40B4-BE49-F238E27FC236}">
                <a16:creationId xmlns:a16="http://schemas.microsoft.com/office/drawing/2014/main" id="{0B133565-82AD-1741-AB40-AB4CA97BF9CA}"/>
              </a:ext>
            </a:extLst>
          </p:cNvPr>
          <p:cNvSpPr>
            <a:spLocks noChangeShapeType="1"/>
          </p:cNvSpPr>
          <p:nvPr/>
        </p:nvSpPr>
        <p:spPr bwMode="auto">
          <a:xfrm>
            <a:off x="6400800" y="3124200"/>
            <a:ext cx="609600" cy="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63" name="Line 35">
            <a:extLst>
              <a:ext uri="{FF2B5EF4-FFF2-40B4-BE49-F238E27FC236}">
                <a16:creationId xmlns:a16="http://schemas.microsoft.com/office/drawing/2014/main" id="{C8CE89BD-D96F-1046-BEC9-EDD9CBC90547}"/>
              </a:ext>
            </a:extLst>
          </p:cNvPr>
          <p:cNvSpPr>
            <a:spLocks noChangeShapeType="1"/>
          </p:cNvSpPr>
          <p:nvPr/>
        </p:nvSpPr>
        <p:spPr bwMode="auto">
          <a:xfrm>
            <a:off x="7467600" y="3581400"/>
            <a:ext cx="5334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64" name="Line 36">
            <a:extLst>
              <a:ext uri="{FF2B5EF4-FFF2-40B4-BE49-F238E27FC236}">
                <a16:creationId xmlns:a16="http://schemas.microsoft.com/office/drawing/2014/main" id="{C3744542-6901-5541-B0FD-A1D9017CDD59}"/>
              </a:ext>
            </a:extLst>
          </p:cNvPr>
          <p:cNvSpPr>
            <a:spLocks noChangeShapeType="1"/>
          </p:cNvSpPr>
          <p:nvPr/>
        </p:nvSpPr>
        <p:spPr bwMode="auto">
          <a:xfrm>
            <a:off x="8001000" y="3581400"/>
            <a:ext cx="0" cy="5334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65" name="Text Box 29">
            <a:extLst>
              <a:ext uri="{FF2B5EF4-FFF2-40B4-BE49-F238E27FC236}">
                <a16:creationId xmlns:a16="http://schemas.microsoft.com/office/drawing/2014/main" id="{DDCD513F-9FA6-224A-AA98-3415F7438D15}"/>
              </a:ext>
            </a:extLst>
          </p:cNvPr>
          <p:cNvSpPr txBox="1">
            <a:spLocks noChangeArrowheads="1"/>
          </p:cNvSpPr>
          <p:nvPr/>
        </p:nvSpPr>
        <p:spPr bwMode="auto">
          <a:xfrm>
            <a:off x="2411413" y="1989138"/>
            <a:ext cx="467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zh-CN" altLang="en-US">
                <a:solidFill>
                  <a:schemeClr val="tx1"/>
                </a:solidFill>
              </a:rPr>
              <a:t>顺序</a:t>
            </a:r>
            <a:r>
              <a:rPr lang="en-US" altLang="zh-CN">
                <a:solidFill>
                  <a:schemeClr val="tx1"/>
                </a:solidFill>
              </a:rPr>
              <a:t>                </a:t>
            </a:r>
            <a:r>
              <a:rPr lang="zh-CN" altLang="en-US">
                <a:solidFill>
                  <a:schemeClr val="tx1"/>
                </a:solidFill>
              </a:rPr>
              <a:t>选择</a:t>
            </a:r>
            <a:r>
              <a:rPr lang="en-US" altLang="zh-CN">
                <a:solidFill>
                  <a:schemeClr val="tx1"/>
                </a:solidFill>
              </a:rPr>
              <a:t>                   </a:t>
            </a:r>
            <a:r>
              <a:rPr lang="zh-CN" altLang="en-US">
                <a:solidFill>
                  <a:schemeClr val="tx1"/>
                </a:solidFill>
              </a:rPr>
              <a:t>循环</a:t>
            </a:r>
            <a:endParaRPr lang="en-US" altLang="zh-CN" sz="3200" b="0">
              <a:solidFill>
                <a:srgbClr val="FFFF00"/>
              </a:solidFill>
              <a:ea typeface="宋体" panose="02010600030101010101" pitchFamily="2" charset="-122"/>
            </a:endParaRPr>
          </a:p>
        </p:txBody>
      </p:sp>
      <p:sp>
        <p:nvSpPr>
          <p:cNvPr id="22566" name="Text Box 139">
            <a:extLst>
              <a:ext uri="{FF2B5EF4-FFF2-40B4-BE49-F238E27FC236}">
                <a16:creationId xmlns:a16="http://schemas.microsoft.com/office/drawing/2014/main" id="{2218450C-F4E3-2B4D-8BD9-9CD737A10AD9}"/>
              </a:ext>
            </a:extLst>
          </p:cNvPr>
          <p:cNvSpPr txBox="1">
            <a:spLocks noChangeArrowheads="1"/>
          </p:cNvSpPr>
          <p:nvPr/>
        </p:nvSpPr>
        <p:spPr bwMode="auto">
          <a:xfrm>
            <a:off x="3995738" y="3429000"/>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T</a:t>
            </a:r>
          </a:p>
        </p:txBody>
      </p:sp>
      <p:sp>
        <p:nvSpPr>
          <p:cNvPr id="22567" name="Text Box 142">
            <a:extLst>
              <a:ext uri="{FF2B5EF4-FFF2-40B4-BE49-F238E27FC236}">
                <a16:creationId xmlns:a16="http://schemas.microsoft.com/office/drawing/2014/main" id="{D1B158C8-A102-2546-8579-4FAC1559C672}"/>
              </a:ext>
            </a:extLst>
          </p:cNvPr>
          <p:cNvSpPr txBox="1">
            <a:spLocks noChangeArrowheads="1"/>
          </p:cNvSpPr>
          <p:nvPr/>
        </p:nvSpPr>
        <p:spPr bwMode="auto">
          <a:xfrm>
            <a:off x="4859338" y="3403600"/>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F</a:t>
            </a:r>
          </a:p>
        </p:txBody>
      </p:sp>
      <p:sp>
        <p:nvSpPr>
          <p:cNvPr id="22568" name="Text Box 143">
            <a:extLst>
              <a:ext uri="{FF2B5EF4-FFF2-40B4-BE49-F238E27FC236}">
                <a16:creationId xmlns:a16="http://schemas.microsoft.com/office/drawing/2014/main" id="{5F92EB0D-AFEA-B642-AB11-8007ACEF20C6}"/>
              </a:ext>
            </a:extLst>
          </p:cNvPr>
          <p:cNvSpPr txBox="1">
            <a:spLocks noChangeArrowheads="1"/>
          </p:cNvSpPr>
          <p:nvPr/>
        </p:nvSpPr>
        <p:spPr bwMode="auto">
          <a:xfrm>
            <a:off x="6588125" y="3763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T</a:t>
            </a:r>
          </a:p>
        </p:txBody>
      </p:sp>
      <p:sp>
        <p:nvSpPr>
          <p:cNvPr id="22569" name="Text Box 144">
            <a:extLst>
              <a:ext uri="{FF2B5EF4-FFF2-40B4-BE49-F238E27FC236}">
                <a16:creationId xmlns:a16="http://schemas.microsoft.com/office/drawing/2014/main" id="{0F016A1A-A2A6-EA42-B911-9A863A45C0F2}"/>
              </a:ext>
            </a:extLst>
          </p:cNvPr>
          <p:cNvSpPr txBox="1">
            <a:spLocks noChangeArrowheads="1"/>
          </p:cNvSpPr>
          <p:nvPr/>
        </p:nvSpPr>
        <p:spPr bwMode="auto">
          <a:xfrm>
            <a:off x="7380288" y="3213100"/>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F</a:t>
            </a:r>
          </a:p>
        </p:txBody>
      </p:sp>
      <p:sp>
        <p:nvSpPr>
          <p:cNvPr id="42" name="1 Título">
            <a:extLst>
              <a:ext uri="{FF2B5EF4-FFF2-40B4-BE49-F238E27FC236}">
                <a16:creationId xmlns:a16="http://schemas.microsoft.com/office/drawing/2014/main" id="{BB2A561A-F74B-1641-8002-5DE7E4139DD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6.3.1 </a:t>
            </a:r>
            <a:r>
              <a:rPr lang="zh-CN" altLang="en-US" sz="2400">
                <a:solidFill>
                  <a:srgbClr val="D9D9D9"/>
                </a:solidFill>
                <a:latin typeface="宋体" panose="02010600030101010101" pitchFamily="2" charset="-122"/>
              </a:rPr>
              <a:t>程序流程图</a:t>
            </a:r>
          </a:p>
        </p:txBody>
      </p:sp>
      <p:sp>
        <p:nvSpPr>
          <p:cNvPr id="43" name="1 Título">
            <a:extLst>
              <a:ext uri="{FF2B5EF4-FFF2-40B4-BE49-F238E27FC236}">
                <a16:creationId xmlns:a16="http://schemas.microsoft.com/office/drawing/2014/main" id="{E05BEDEA-FC14-B141-9C8E-14D05E0B1D9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1061674224"/>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DD50558-C0C2-4C47-8377-7E35FC410055}"/>
              </a:ext>
            </a:extLst>
          </p:cNvPr>
          <p:cNvSpPr>
            <a:spLocks noGrp="1" noChangeArrowheads="1"/>
          </p:cNvSpPr>
          <p:nvPr>
            <p:ph type="title"/>
          </p:nvPr>
        </p:nvSpPr>
        <p:spPr/>
        <p:txBody>
          <a:bodyPr/>
          <a:lstStyle/>
          <a:p>
            <a:endParaRPr lang="zh-CN" altLang="en-US"/>
          </a:p>
        </p:txBody>
      </p:sp>
      <p:sp>
        <p:nvSpPr>
          <p:cNvPr id="23555" name="Line 26">
            <a:extLst>
              <a:ext uri="{FF2B5EF4-FFF2-40B4-BE49-F238E27FC236}">
                <a16:creationId xmlns:a16="http://schemas.microsoft.com/office/drawing/2014/main" id="{3729F933-FA5D-754C-8E4C-F851B9BC5D7A}"/>
              </a:ext>
            </a:extLst>
          </p:cNvPr>
          <p:cNvSpPr>
            <a:spLocks noChangeShapeType="1"/>
          </p:cNvSpPr>
          <p:nvPr/>
        </p:nvSpPr>
        <p:spPr bwMode="auto">
          <a:xfrm>
            <a:off x="7010400" y="765175"/>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56" name="Line 27">
            <a:extLst>
              <a:ext uri="{FF2B5EF4-FFF2-40B4-BE49-F238E27FC236}">
                <a16:creationId xmlns:a16="http://schemas.microsoft.com/office/drawing/2014/main" id="{556E6A7D-5563-BC4E-92F2-0F3F6B306B96}"/>
              </a:ext>
            </a:extLst>
          </p:cNvPr>
          <p:cNvSpPr>
            <a:spLocks noChangeShapeType="1"/>
          </p:cNvSpPr>
          <p:nvPr/>
        </p:nvSpPr>
        <p:spPr bwMode="auto">
          <a:xfrm>
            <a:off x="7010400" y="1646238"/>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57" name="Line 30">
            <a:extLst>
              <a:ext uri="{FF2B5EF4-FFF2-40B4-BE49-F238E27FC236}">
                <a16:creationId xmlns:a16="http://schemas.microsoft.com/office/drawing/2014/main" id="{1F3927BA-939C-E746-97C6-8E6A3F79AEB8}"/>
              </a:ext>
            </a:extLst>
          </p:cNvPr>
          <p:cNvSpPr>
            <a:spLocks noChangeShapeType="1"/>
          </p:cNvSpPr>
          <p:nvPr/>
        </p:nvSpPr>
        <p:spPr bwMode="auto">
          <a:xfrm>
            <a:off x="7010400" y="2408238"/>
            <a:ext cx="9525" cy="877887"/>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58" name="Line 31">
            <a:extLst>
              <a:ext uri="{FF2B5EF4-FFF2-40B4-BE49-F238E27FC236}">
                <a16:creationId xmlns:a16="http://schemas.microsoft.com/office/drawing/2014/main" id="{6B37CCAD-324A-3A48-AA0F-2894673143AB}"/>
              </a:ext>
            </a:extLst>
          </p:cNvPr>
          <p:cNvSpPr>
            <a:spLocks noChangeShapeType="1"/>
          </p:cNvSpPr>
          <p:nvPr/>
        </p:nvSpPr>
        <p:spPr bwMode="auto">
          <a:xfrm>
            <a:off x="6400800" y="2865438"/>
            <a:ext cx="609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59" name="Line 32">
            <a:extLst>
              <a:ext uri="{FF2B5EF4-FFF2-40B4-BE49-F238E27FC236}">
                <a16:creationId xmlns:a16="http://schemas.microsoft.com/office/drawing/2014/main" id="{C4AFCDA3-2857-8B49-9A97-0F50318F537D}"/>
              </a:ext>
            </a:extLst>
          </p:cNvPr>
          <p:cNvSpPr>
            <a:spLocks noChangeShapeType="1"/>
          </p:cNvSpPr>
          <p:nvPr/>
        </p:nvSpPr>
        <p:spPr bwMode="auto">
          <a:xfrm>
            <a:off x="5313363" y="22336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3560" name="Line 33">
            <a:extLst>
              <a:ext uri="{FF2B5EF4-FFF2-40B4-BE49-F238E27FC236}">
                <a16:creationId xmlns:a16="http://schemas.microsoft.com/office/drawing/2014/main" id="{BB784855-88E9-D543-AB93-D5EC6BB6B0BA}"/>
              </a:ext>
            </a:extLst>
          </p:cNvPr>
          <p:cNvSpPr>
            <a:spLocks noChangeShapeType="1"/>
          </p:cNvSpPr>
          <p:nvPr/>
        </p:nvSpPr>
        <p:spPr bwMode="auto">
          <a:xfrm flipV="1">
            <a:off x="6400800" y="1036638"/>
            <a:ext cx="0" cy="1828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61" name="Line 34">
            <a:extLst>
              <a:ext uri="{FF2B5EF4-FFF2-40B4-BE49-F238E27FC236}">
                <a16:creationId xmlns:a16="http://schemas.microsoft.com/office/drawing/2014/main" id="{53665678-CA4B-7646-841F-D5275F13AFCD}"/>
              </a:ext>
            </a:extLst>
          </p:cNvPr>
          <p:cNvSpPr>
            <a:spLocks noChangeShapeType="1"/>
          </p:cNvSpPr>
          <p:nvPr/>
        </p:nvSpPr>
        <p:spPr bwMode="auto">
          <a:xfrm>
            <a:off x="6400800" y="1036638"/>
            <a:ext cx="609600" cy="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62" name="Line 35">
            <a:extLst>
              <a:ext uri="{FF2B5EF4-FFF2-40B4-BE49-F238E27FC236}">
                <a16:creationId xmlns:a16="http://schemas.microsoft.com/office/drawing/2014/main" id="{E9D759CF-A69B-BD47-84F9-F0E88A8E098B}"/>
              </a:ext>
            </a:extLst>
          </p:cNvPr>
          <p:cNvSpPr>
            <a:spLocks noChangeShapeType="1"/>
          </p:cNvSpPr>
          <p:nvPr/>
        </p:nvSpPr>
        <p:spPr bwMode="auto">
          <a:xfrm>
            <a:off x="7467600" y="1493838"/>
            <a:ext cx="5334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63" name="Line 36">
            <a:extLst>
              <a:ext uri="{FF2B5EF4-FFF2-40B4-BE49-F238E27FC236}">
                <a16:creationId xmlns:a16="http://schemas.microsoft.com/office/drawing/2014/main" id="{F83D0663-D49B-2E4C-968F-1F25E31EEF1C}"/>
              </a:ext>
            </a:extLst>
          </p:cNvPr>
          <p:cNvSpPr>
            <a:spLocks noChangeShapeType="1"/>
          </p:cNvSpPr>
          <p:nvPr/>
        </p:nvSpPr>
        <p:spPr bwMode="auto">
          <a:xfrm>
            <a:off x="8001000" y="1493838"/>
            <a:ext cx="0" cy="5334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64" name="Text Box 16">
            <a:extLst>
              <a:ext uri="{FF2B5EF4-FFF2-40B4-BE49-F238E27FC236}">
                <a16:creationId xmlns:a16="http://schemas.microsoft.com/office/drawing/2014/main" id="{D6C64D69-7A6F-824C-A8B9-19A2D4745C35}"/>
              </a:ext>
            </a:extLst>
          </p:cNvPr>
          <p:cNvSpPr txBox="1">
            <a:spLocks noChangeArrowheads="1"/>
          </p:cNvSpPr>
          <p:nvPr/>
        </p:nvSpPr>
        <p:spPr bwMode="auto">
          <a:xfrm>
            <a:off x="7019925" y="28527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T</a:t>
            </a:r>
          </a:p>
        </p:txBody>
      </p:sp>
      <p:sp>
        <p:nvSpPr>
          <p:cNvPr id="23565" name="Text Box 17">
            <a:extLst>
              <a:ext uri="{FF2B5EF4-FFF2-40B4-BE49-F238E27FC236}">
                <a16:creationId xmlns:a16="http://schemas.microsoft.com/office/drawing/2014/main" id="{301AD8C3-3A74-B843-B11D-8A3D33A9631F}"/>
              </a:ext>
            </a:extLst>
          </p:cNvPr>
          <p:cNvSpPr txBox="1">
            <a:spLocks noChangeArrowheads="1"/>
          </p:cNvSpPr>
          <p:nvPr/>
        </p:nvSpPr>
        <p:spPr bwMode="auto">
          <a:xfrm>
            <a:off x="6443663" y="2493963"/>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F</a:t>
            </a:r>
          </a:p>
        </p:txBody>
      </p:sp>
      <p:sp>
        <p:nvSpPr>
          <p:cNvPr id="23566" name="Line 11">
            <a:extLst>
              <a:ext uri="{FF2B5EF4-FFF2-40B4-BE49-F238E27FC236}">
                <a16:creationId xmlns:a16="http://schemas.microsoft.com/office/drawing/2014/main" id="{EF935CCE-29EA-5341-B42C-11A1BF0681BE}"/>
              </a:ext>
            </a:extLst>
          </p:cNvPr>
          <p:cNvSpPr>
            <a:spLocks noChangeShapeType="1"/>
          </p:cNvSpPr>
          <p:nvPr/>
        </p:nvSpPr>
        <p:spPr bwMode="auto">
          <a:xfrm>
            <a:off x="2916238" y="620713"/>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67" name="Line 12">
            <a:extLst>
              <a:ext uri="{FF2B5EF4-FFF2-40B4-BE49-F238E27FC236}">
                <a16:creationId xmlns:a16="http://schemas.microsoft.com/office/drawing/2014/main" id="{186319AF-B95B-B945-B4ED-5C2735378408}"/>
              </a:ext>
            </a:extLst>
          </p:cNvPr>
          <p:cNvSpPr>
            <a:spLocks noChangeShapeType="1"/>
          </p:cNvSpPr>
          <p:nvPr/>
        </p:nvSpPr>
        <p:spPr bwMode="auto">
          <a:xfrm>
            <a:off x="2916238" y="1628775"/>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68" name="Line 13">
            <a:extLst>
              <a:ext uri="{FF2B5EF4-FFF2-40B4-BE49-F238E27FC236}">
                <a16:creationId xmlns:a16="http://schemas.microsoft.com/office/drawing/2014/main" id="{8D1F79A0-37A9-8B48-88EC-0B26AB84B8D6}"/>
              </a:ext>
            </a:extLst>
          </p:cNvPr>
          <p:cNvSpPr>
            <a:spLocks noChangeShapeType="1"/>
          </p:cNvSpPr>
          <p:nvPr/>
        </p:nvSpPr>
        <p:spPr bwMode="auto">
          <a:xfrm>
            <a:off x="973138" y="2060575"/>
            <a:ext cx="3654425" cy="20638"/>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69" name="Line 14">
            <a:extLst>
              <a:ext uri="{FF2B5EF4-FFF2-40B4-BE49-F238E27FC236}">
                <a16:creationId xmlns:a16="http://schemas.microsoft.com/office/drawing/2014/main" id="{EC9C4D5A-5017-C749-BAE3-89D0910685AF}"/>
              </a:ext>
            </a:extLst>
          </p:cNvPr>
          <p:cNvSpPr>
            <a:spLocks noChangeShapeType="1"/>
          </p:cNvSpPr>
          <p:nvPr/>
        </p:nvSpPr>
        <p:spPr bwMode="auto">
          <a:xfrm>
            <a:off x="2628900" y="2060575"/>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0" name="Line 15">
            <a:extLst>
              <a:ext uri="{FF2B5EF4-FFF2-40B4-BE49-F238E27FC236}">
                <a16:creationId xmlns:a16="http://schemas.microsoft.com/office/drawing/2014/main" id="{8FEC30A1-9785-8B4A-9F0B-3FA9315E5752}"/>
              </a:ext>
            </a:extLst>
          </p:cNvPr>
          <p:cNvSpPr>
            <a:spLocks noChangeShapeType="1"/>
          </p:cNvSpPr>
          <p:nvPr/>
        </p:nvSpPr>
        <p:spPr bwMode="auto">
          <a:xfrm>
            <a:off x="4627563" y="2081213"/>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1" name="Line 20">
            <a:extLst>
              <a:ext uri="{FF2B5EF4-FFF2-40B4-BE49-F238E27FC236}">
                <a16:creationId xmlns:a16="http://schemas.microsoft.com/office/drawing/2014/main" id="{DCD01626-18CF-C74C-9071-2161E889A883}"/>
              </a:ext>
            </a:extLst>
          </p:cNvPr>
          <p:cNvSpPr>
            <a:spLocks noChangeShapeType="1"/>
          </p:cNvSpPr>
          <p:nvPr/>
        </p:nvSpPr>
        <p:spPr bwMode="auto">
          <a:xfrm>
            <a:off x="2628900" y="2779713"/>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2" name="Line 21">
            <a:extLst>
              <a:ext uri="{FF2B5EF4-FFF2-40B4-BE49-F238E27FC236}">
                <a16:creationId xmlns:a16="http://schemas.microsoft.com/office/drawing/2014/main" id="{B737BA46-6A49-1148-9104-ACD6DD889A98}"/>
              </a:ext>
            </a:extLst>
          </p:cNvPr>
          <p:cNvSpPr>
            <a:spLocks noChangeShapeType="1"/>
          </p:cNvSpPr>
          <p:nvPr/>
        </p:nvSpPr>
        <p:spPr bwMode="auto">
          <a:xfrm>
            <a:off x="4627563" y="2767013"/>
            <a:ext cx="0" cy="381000"/>
          </a:xfrm>
          <a:prstGeom prst="line">
            <a:avLst/>
          </a:prstGeom>
          <a:noFill/>
          <a:ln w="12700" cap="sq">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3" name="Line 22">
            <a:extLst>
              <a:ext uri="{FF2B5EF4-FFF2-40B4-BE49-F238E27FC236}">
                <a16:creationId xmlns:a16="http://schemas.microsoft.com/office/drawing/2014/main" id="{F66ADB0B-1E2B-D34F-B6F3-8500519371A2}"/>
              </a:ext>
            </a:extLst>
          </p:cNvPr>
          <p:cNvSpPr>
            <a:spLocks noChangeShapeType="1"/>
          </p:cNvSpPr>
          <p:nvPr/>
        </p:nvSpPr>
        <p:spPr bwMode="auto">
          <a:xfrm>
            <a:off x="900113" y="3140075"/>
            <a:ext cx="3727450" cy="7938"/>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4" name="Line 23">
            <a:extLst>
              <a:ext uri="{FF2B5EF4-FFF2-40B4-BE49-F238E27FC236}">
                <a16:creationId xmlns:a16="http://schemas.microsoft.com/office/drawing/2014/main" id="{9538E3FA-37B4-1D41-9BF4-13AE2DA4E7C7}"/>
              </a:ext>
            </a:extLst>
          </p:cNvPr>
          <p:cNvSpPr>
            <a:spLocks noChangeShapeType="1"/>
          </p:cNvSpPr>
          <p:nvPr/>
        </p:nvSpPr>
        <p:spPr bwMode="auto">
          <a:xfrm>
            <a:off x="2916238" y="3213100"/>
            <a:ext cx="0" cy="457200"/>
          </a:xfrm>
          <a:prstGeom prst="line">
            <a:avLst/>
          </a:prstGeom>
          <a:noFill/>
          <a:ln w="127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75" name="AutoShape 38">
            <a:extLst>
              <a:ext uri="{FF2B5EF4-FFF2-40B4-BE49-F238E27FC236}">
                <a16:creationId xmlns:a16="http://schemas.microsoft.com/office/drawing/2014/main" id="{F3EF308F-0D31-364B-8674-C65DE4BDFFBC}"/>
              </a:ext>
            </a:extLst>
          </p:cNvPr>
          <p:cNvSpPr>
            <a:spLocks noChangeArrowheads="1"/>
          </p:cNvSpPr>
          <p:nvPr/>
        </p:nvSpPr>
        <p:spPr bwMode="auto">
          <a:xfrm>
            <a:off x="6732588" y="2133600"/>
            <a:ext cx="647700" cy="287338"/>
          </a:xfrm>
          <a:prstGeom prst="diamond">
            <a:avLst/>
          </a:prstGeom>
          <a:gradFill rotWithShape="0">
            <a:gsLst>
              <a:gs pos="0">
                <a:srgbClr val="FF6600"/>
              </a:gs>
              <a:gs pos="50000">
                <a:srgbClr val="FFF1E7"/>
              </a:gs>
              <a:gs pos="100000">
                <a:srgbClr val="FF6600"/>
              </a:gs>
            </a:gsLst>
            <a:lin ang="0" scaled="1"/>
          </a:gradFill>
          <a:ln w="9525">
            <a:solidFill>
              <a:schemeClr val="tx1"/>
            </a:solidFill>
            <a:miter lim="800000"/>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a:p>
        </p:txBody>
      </p:sp>
      <p:sp>
        <p:nvSpPr>
          <p:cNvPr id="23576" name="Rectangle 39">
            <a:extLst>
              <a:ext uri="{FF2B5EF4-FFF2-40B4-BE49-F238E27FC236}">
                <a16:creationId xmlns:a16="http://schemas.microsoft.com/office/drawing/2014/main" id="{4FD03641-B70C-E440-8905-B8A6C842DF82}"/>
              </a:ext>
            </a:extLst>
          </p:cNvPr>
          <p:cNvSpPr>
            <a:spLocks noChangeArrowheads="1"/>
          </p:cNvSpPr>
          <p:nvPr/>
        </p:nvSpPr>
        <p:spPr bwMode="auto">
          <a:xfrm>
            <a:off x="6732588" y="1270000"/>
            <a:ext cx="719137" cy="287338"/>
          </a:xfrm>
          <a:prstGeom prst="rect">
            <a:avLst/>
          </a:prstGeom>
          <a:gradFill rotWithShape="0">
            <a:gsLst>
              <a:gs pos="0">
                <a:srgbClr val="FF6600"/>
              </a:gs>
              <a:gs pos="50000">
                <a:srgbClr val="FFF1E7"/>
              </a:gs>
              <a:gs pos="100000">
                <a:srgbClr val="FF6600"/>
              </a:gs>
            </a:gsLst>
            <a:lin ang="0" scaled="1"/>
          </a:gradFill>
          <a:ln w="9525">
            <a:solidFill>
              <a:schemeClr val="tx1"/>
            </a:solidFill>
            <a:miter lim="800000"/>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en-US" altLang="zh-CN"/>
              <a:t>S</a:t>
            </a:r>
          </a:p>
        </p:txBody>
      </p:sp>
      <p:sp>
        <p:nvSpPr>
          <p:cNvPr id="23577" name="Rectangle 42">
            <a:extLst>
              <a:ext uri="{FF2B5EF4-FFF2-40B4-BE49-F238E27FC236}">
                <a16:creationId xmlns:a16="http://schemas.microsoft.com/office/drawing/2014/main" id="{AD131799-4125-264A-9E03-45D75A88C195}"/>
              </a:ext>
            </a:extLst>
          </p:cNvPr>
          <p:cNvSpPr>
            <a:spLocks noChangeArrowheads="1"/>
          </p:cNvSpPr>
          <p:nvPr/>
        </p:nvSpPr>
        <p:spPr bwMode="auto">
          <a:xfrm>
            <a:off x="468313" y="2492375"/>
            <a:ext cx="1152525" cy="360363"/>
          </a:xfrm>
          <a:prstGeom prst="rect">
            <a:avLst/>
          </a:prstGeom>
          <a:gradFill rotWithShape="0">
            <a:gsLst>
              <a:gs pos="0">
                <a:srgbClr val="FF6600"/>
              </a:gs>
              <a:gs pos="50000">
                <a:srgbClr val="FFF1E7"/>
              </a:gs>
              <a:gs pos="100000">
                <a:srgbClr val="FF6600"/>
              </a:gs>
            </a:gsLst>
            <a:lin ang="0" scaled="1"/>
          </a:gradFill>
          <a:ln w="9525">
            <a:solidFill>
              <a:schemeClr val="tx1"/>
            </a:solidFill>
            <a:miter lim="800000"/>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en-US" altLang="zh-CN"/>
              <a:t>CASE 1</a:t>
            </a:r>
          </a:p>
        </p:txBody>
      </p:sp>
      <p:sp>
        <p:nvSpPr>
          <p:cNvPr id="23578" name="Rectangle 44">
            <a:extLst>
              <a:ext uri="{FF2B5EF4-FFF2-40B4-BE49-F238E27FC236}">
                <a16:creationId xmlns:a16="http://schemas.microsoft.com/office/drawing/2014/main" id="{E7CCCCA8-42F1-044C-831D-7553D51FED65}"/>
              </a:ext>
            </a:extLst>
          </p:cNvPr>
          <p:cNvSpPr>
            <a:spLocks noChangeArrowheads="1"/>
          </p:cNvSpPr>
          <p:nvPr/>
        </p:nvSpPr>
        <p:spPr bwMode="auto">
          <a:xfrm>
            <a:off x="1981200" y="2492375"/>
            <a:ext cx="1079500" cy="360363"/>
          </a:xfrm>
          <a:prstGeom prst="rect">
            <a:avLst/>
          </a:prstGeom>
          <a:gradFill rotWithShape="0">
            <a:gsLst>
              <a:gs pos="0">
                <a:srgbClr val="FF6600"/>
              </a:gs>
              <a:gs pos="50000">
                <a:srgbClr val="FFF1E7"/>
              </a:gs>
              <a:gs pos="100000">
                <a:srgbClr val="FF6600"/>
              </a:gs>
            </a:gsLst>
            <a:lin ang="0" scaled="1"/>
          </a:gradFill>
          <a:ln w="9525">
            <a:solidFill>
              <a:schemeClr val="tx1"/>
            </a:solidFill>
            <a:miter lim="800000"/>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en-US" altLang="zh-CN"/>
              <a:t>CASE 2</a:t>
            </a:r>
          </a:p>
        </p:txBody>
      </p:sp>
      <p:sp>
        <p:nvSpPr>
          <p:cNvPr id="23579" name="Line 45">
            <a:extLst>
              <a:ext uri="{FF2B5EF4-FFF2-40B4-BE49-F238E27FC236}">
                <a16:creationId xmlns:a16="http://schemas.microsoft.com/office/drawing/2014/main" id="{6BDEB2F2-828A-294E-90DA-2D2890594247}"/>
              </a:ext>
            </a:extLst>
          </p:cNvPr>
          <p:cNvSpPr>
            <a:spLocks noChangeShapeType="1"/>
          </p:cNvSpPr>
          <p:nvPr/>
        </p:nvSpPr>
        <p:spPr bwMode="auto">
          <a:xfrm>
            <a:off x="973138" y="206057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0" name="Line 46">
            <a:extLst>
              <a:ext uri="{FF2B5EF4-FFF2-40B4-BE49-F238E27FC236}">
                <a16:creationId xmlns:a16="http://schemas.microsoft.com/office/drawing/2014/main" id="{AA4E6EF5-FB6D-FD4D-AE0E-39D4D28951B6}"/>
              </a:ext>
            </a:extLst>
          </p:cNvPr>
          <p:cNvSpPr>
            <a:spLocks noChangeShapeType="1"/>
          </p:cNvSpPr>
          <p:nvPr/>
        </p:nvSpPr>
        <p:spPr bwMode="auto">
          <a:xfrm>
            <a:off x="973138" y="285273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1" name="Rectangle 47">
            <a:extLst>
              <a:ext uri="{FF2B5EF4-FFF2-40B4-BE49-F238E27FC236}">
                <a16:creationId xmlns:a16="http://schemas.microsoft.com/office/drawing/2014/main" id="{7225C300-E66D-084B-B946-0B75B7AF1C4F}"/>
              </a:ext>
            </a:extLst>
          </p:cNvPr>
          <p:cNvSpPr>
            <a:spLocks noChangeArrowheads="1"/>
          </p:cNvSpPr>
          <p:nvPr/>
        </p:nvSpPr>
        <p:spPr bwMode="auto">
          <a:xfrm>
            <a:off x="4213225" y="2492375"/>
            <a:ext cx="1079500" cy="287338"/>
          </a:xfrm>
          <a:prstGeom prst="rect">
            <a:avLst/>
          </a:prstGeom>
          <a:gradFill rotWithShape="0">
            <a:gsLst>
              <a:gs pos="0">
                <a:srgbClr val="FF6600"/>
              </a:gs>
              <a:gs pos="50000">
                <a:srgbClr val="FFF1E7"/>
              </a:gs>
              <a:gs pos="100000">
                <a:srgbClr val="FF6600"/>
              </a:gs>
            </a:gsLst>
            <a:lin ang="0" scaled="1"/>
          </a:gradFill>
          <a:ln w="9525">
            <a:solidFill>
              <a:schemeClr val="tx1"/>
            </a:solidFill>
            <a:miter lim="800000"/>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en-US" altLang="zh-CN"/>
              <a:t>CASE n</a:t>
            </a:r>
          </a:p>
        </p:txBody>
      </p:sp>
      <p:sp>
        <p:nvSpPr>
          <p:cNvPr id="23582" name="Text Box 49">
            <a:extLst>
              <a:ext uri="{FF2B5EF4-FFF2-40B4-BE49-F238E27FC236}">
                <a16:creationId xmlns:a16="http://schemas.microsoft.com/office/drawing/2014/main" id="{2E121C16-3032-0E4A-A2FA-72E67ABD365C}"/>
              </a:ext>
            </a:extLst>
          </p:cNvPr>
          <p:cNvSpPr txBox="1">
            <a:spLocks noChangeArrowheads="1"/>
          </p:cNvSpPr>
          <p:nvPr/>
        </p:nvSpPr>
        <p:spPr bwMode="auto">
          <a:xfrm>
            <a:off x="3205163" y="249237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a:t>
            </a:r>
          </a:p>
        </p:txBody>
      </p:sp>
      <p:sp>
        <p:nvSpPr>
          <p:cNvPr id="23583" name="AutoShape 51">
            <a:extLst>
              <a:ext uri="{FF2B5EF4-FFF2-40B4-BE49-F238E27FC236}">
                <a16:creationId xmlns:a16="http://schemas.microsoft.com/office/drawing/2014/main" id="{C67FD721-BE05-FB4D-A477-0B03FD0A07B5}"/>
              </a:ext>
            </a:extLst>
          </p:cNvPr>
          <p:cNvSpPr>
            <a:spLocks noChangeArrowheads="1"/>
          </p:cNvSpPr>
          <p:nvPr/>
        </p:nvSpPr>
        <p:spPr bwMode="auto">
          <a:xfrm>
            <a:off x="1835150" y="1125538"/>
            <a:ext cx="2160588" cy="573087"/>
          </a:xfrm>
          <a:prstGeom prst="diamond">
            <a:avLst/>
          </a:prstGeom>
          <a:gradFill rotWithShape="0">
            <a:gsLst>
              <a:gs pos="0">
                <a:srgbClr val="FF6600"/>
              </a:gs>
              <a:gs pos="50000">
                <a:srgbClr val="FFF1E7"/>
              </a:gs>
              <a:gs pos="100000">
                <a:srgbClr val="FF6600"/>
              </a:gs>
            </a:gsLst>
            <a:lin ang="0" scaled="1"/>
          </a:gradFill>
          <a:ln w="9525">
            <a:solidFill>
              <a:schemeClr val="tx1"/>
            </a:solidFill>
            <a:miter lim="800000"/>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en-US" altLang="zh-CN"/>
              <a:t>Do case I</a:t>
            </a:r>
          </a:p>
        </p:txBody>
      </p:sp>
      <p:sp>
        <p:nvSpPr>
          <p:cNvPr id="23584" name="Text Box 53">
            <a:extLst>
              <a:ext uri="{FF2B5EF4-FFF2-40B4-BE49-F238E27FC236}">
                <a16:creationId xmlns:a16="http://schemas.microsoft.com/office/drawing/2014/main" id="{EAA1EFF6-9049-484E-80A9-67759801CC17}"/>
              </a:ext>
            </a:extLst>
          </p:cNvPr>
          <p:cNvSpPr txBox="1">
            <a:spLocks noChangeArrowheads="1"/>
          </p:cNvSpPr>
          <p:nvPr/>
        </p:nvSpPr>
        <p:spPr bwMode="auto">
          <a:xfrm>
            <a:off x="1331913" y="3741738"/>
            <a:ext cx="324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zh-CN" altLang="en-US"/>
              <a:t>多分支结构</a:t>
            </a:r>
          </a:p>
        </p:txBody>
      </p:sp>
      <p:sp>
        <p:nvSpPr>
          <p:cNvPr id="23585" name="Text Box 54">
            <a:extLst>
              <a:ext uri="{FF2B5EF4-FFF2-40B4-BE49-F238E27FC236}">
                <a16:creationId xmlns:a16="http://schemas.microsoft.com/office/drawing/2014/main" id="{6A28828D-0DBA-F347-864B-EE2A4066333D}"/>
              </a:ext>
            </a:extLst>
          </p:cNvPr>
          <p:cNvSpPr txBox="1">
            <a:spLocks noChangeArrowheads="1"/>
          </p:cNvSpPr>
          <p:nvPr/>
        </p:nvSpPr>
        <p:spPr bwMode="auto">
          <a:xfrm>
            <a:off x="5903913" y="3429000"/>
            <a:ext cx="324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t>Repeat-until</a:t>
            </a:r>
            <a:r>
              <a:rPr lang="zh-CN" altLang="en-US"/>
              <a:t>循环结构</a:t>
            </a:r>
          </a:p>
        </p:txBody>
      </p:sp>
      <p:sp>
        <p:nvSpPr>
          <p:cNvPr id="23586" name="Text Box 59">
            <a:extLst>
              <a:ext uri="{FF2B5EF4-FFF2-40B4-BE49-F238E27FC236}">
                <a16:creationId xmlns:a16="http://schemas.microsoft.com/office/drawing/2014/main" id="{059F4BC2-ED29-D54B-80CD-8030AA767035}"/>
              </a:ext>
            </a:extLst>
          </p:cNvPr>
          <p:cNvSpPr txBox="1">
            <a:spLocks noChangeArrowheads="1"/>
          </p:cNvSpPr>
          <p:nvPr/>
        </p:nvSpPr>
        <p:spPr bwMode="auto">
          <a:xfrm>
            <a:off x="270669" y="4252118"/>
            <a:ext cx="87137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spcBef>
                <a:spcPts val="0"/>
              </a:spcBef>
            </a:pPr>
            <a:r>
              <a:rPr lang="zh-CN" altLang="en-US" dirty="0"/>
              <a:t>优点：对控制流程的描绘很直观</a:t>
            </a:r>
            <a:r>
              <a:rPr lang="en-US" altLang="zh-CN" dirty="0"/>
              <a:t>,</a:t>
            </a:r>
            <a:r>
              <a:rPr lang="zh-CN" altLang="en-US" dirty="0"/>
              <a:t>便于初学者掌握</a:t>
            </a:r>
            <a:r>
              <a:rPr lang="en-US" altLang="zh-CN" dirty="0"/>
              <a:t>.</a:t>
            </a:r>
          </a:p>
          <a:p>
            <a:pPr algn="l" eaLnBrk="1" hangingPunct="1">
              <a:spcBef>
                <a:spcPts val="0"/>
              </a:spcBef>
            </a:pPr>
            <a:r>
              <a:rPr lang="en-US" altLang="zh-CN" dirty="0"/>
              <a:t> </a:t>
            </a:r>
            <a:r>
              <a:rPr lang="zh-CN" altLang="en-US" dirty="0"/>
              <a:t>缺点：</a:t>
            </a:r>
            <a:r>
              <a:rPr lang="zh-CN" altLang="en-US" sz="2000" dirty="0"/>
              <a:t>１．不是一种逐步求精的工具，程序员过早地考虑程序的控制流	　　	程，而不是全局结构．</a:t>
            </a:r>
          </a:p>
          <a:p>
            <a:pPr algn="l" eaLnBrk="1" hangingPunct="1">
              <a:spcBef>
                <a:spcPts val="0"/>
              </a:spcBef>
            </a:pPr>
            <a:r>
              <a:rPr lang="zh-CN" altLang="en-US" sz="2000" dirty="0"/>
              <a:t>	２．所表达的控制流，可以不受约束随意转移．</a:t>
            </a:r>
          </a:p>
          <a:p>
            <a:pPr algn="l" eaLnBrk="1" hangingPunct="1">
              <a:spcBef>
                <a:spcPts val="0"/>
              </a:spcBef>
            </a:pPr>
            <a:r>
              <a:rPr lang="zh-CN" altLang="en-US" sz="2000" dirty="0"/>
              <a:t>　　　	３．不易表示数据结构．</a:t>
            </a:r>
          </a:p>
        </p:txBody>
      </p:sp>
      <p:sp>
        <p:nvSpPr>
          <p:cNvPr id="35" name="1 Título">
            <a:extLst>
              <a:ext uri="{FF2B5EF4-FFF2-40B4-BE49-F238E27FC236}">
                <a16:creationId xmlns:a16="http://schemas.microsoft.com/office/drawing/2014/main" id="{70118DB1-A038-7746-BF98-1227491B8C7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6.3.1 </a:t>
            </a:r>
            <a:r>
              <a:rPr lang="zh-CN" altLang="en-US" sz="2400">
                <a:solidFill>
                  <a:srgbClr val="D9D9D9"/>
                </a:solidFill>
                <a:latin typeface="宋体" panose="02010600030101010101" pitchFamily="2" charset="-122"/>
              </a:rPr>
              <a:t>程序流程图</a:t>
            </a:r>
          </a:p>
        </p:txBody>
      </p:sp>
      <p:sp>
        <p:nvSpPr>
          <p:cNvPr id="36" name="1 Título">
            <a:extLst>
              <a:ext uri="{FF2B5EF4-FFF2-40B4-BE49-F238E27FC236}">
                <a16:creationId xmlns:a16="http://schemas.microsoft.com/office/drawing/2014/main" id="{5375954A-0F43-5C45-A730-10A32EC4E9F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99735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a:extLst>
              <a:ext uri="{FF2B5EF4-FFF2-40B4-BE49-F238E27FC236}">
                <a16:creationId xmlns:a16="http://schemas.microsoft.com/office/drawing/2014/main" id="{587E4A84-E080-8D45-AF98-C5DA5FBFF52E}"/>
              </a:ext>
            </a:extLst>
          </p:cNvPr>
          <p:cNvSpPr>
            <a:spLocks noChangeArrowheads="1"/>
          </p:cNvSpPr>
          <p:nvPr/>
        </p:nvSpPr>
        <p:spPr bwMode="auto">
          <a:xfrm>
            <a:off x="1381125" y="2103438"/>
            <a:ext cx="5976938" cy="3240087"/>
          </a:xfrm>
          <a:prstGeom prst="rect">
            <a:avLst/>
          </a:prstGeom>
          <a:solidFill>
            <a:schemeClr val="bg1"/>
          </a:solidFill>
          <a:ln w="9525">
            <a:solidFill>
              <a:schemeClr val="tx1"/>
            </a:solidFill>
            <a:round/>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cxnSp>
        <p:nvCxnSpPr>
          <p:cNvPr id="6147" name="直接连接符 5">
            <a:extLst>
              <a:ext uri="{FF2B5EF4-FFF2-40B4-BE49-F238E27FC236}">
                <a16:creationId xmlns:a16="http://schemas.microsoft.com/office/drawing/2014/main" id="{4B46CF59-4E00-A940-9298-A97A59D7CA41}"/>
              </a:ext>
            </a:extLst>
          </p:cNvPr>
          <p:cNvCxnSpPr>
            <a:cxnSpLocks noChangeShapeType="1"/>
          </p:cNvCxnSpPr>
          <p:nvPr/>
        </p:nvCxnSpPr>
        <p:spPr bwMode="auto">
          <a:xfrm flipV="1">
            <a:off x="440531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8" name="直接连接符 9">
            <a:extLst>
              <a:ext uri="{FF2B5EF4-FFF2-40B4-BE49-F238E27FC236}">
                <a16:creationId xmlns:a16="http://schemas.microsoft.com/office/drawing/2014/main" id="{21901FFE-1BF9-5C4B-83B1-163BF12ADB85}"/>
              </a:ext>
            </a:extLst>
          </p:cNvPr>
          <p:cNvCxnSpPr>
            <a:cxnSpLocks noChangeShapeType="1"/>
          </p:cNvCxnSpPr>
          <p:nvPr/>
        </p:nvCxnSpPr>
        <p:spPr bwMode="auto">
          <a:xfrm flipV="1">
            <a:off x="3048000" y="852488"/>
            <a:ext cx="5678488" cy="26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9" name="直接连接符 12">
            <a:extLst>
              <a:ext uri="{FF2B5EF4-FFF2-40B4-BE49-F238E27FC236}">
                <a16:creationId xmlns:a16="http://schemas.microsoft.com/office/drawing/2014/main" id="{2ECAFCCA-B1F4-E549-80D6-25263DACAD6B}"/>
              </a:ext>
            </a:extLst>
          </p:cNvPr>
          <p:cNvCxnSpPr>
            <a:cxnSpLocks noChangeShapeType="1"/>
          </p:cNvCxnSpPr>
          <p:nvPr/>
        </p:nvCxnSpPr>
        <p:spPr bwMode="auto">
          <a:xfrm flipH="1">
            <a:off x="1454150" y="879475"/>
            <a:ext cx="15843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50" name="直接连接符 14">
            <a:extLst>
              <a:ext uri="{FF2B5EF4-FFF2-40B4-BE49-F238E27FC236}">
                <a16:creationId xmlns:a16="http://schemas.microsoft.com/office/drawing/2014/main" id="{9D720FA1-9F51-D743-981E-3F4A70316149}"/>
              </a:ext>
            </a:extLst>
          </p:cNvPr>
          <p:cNvCxnSpPr>
            <a:cxnSpLocks noChangeShapeType="1"/>
          </p:cNvCxnSpPr>
          <p:nvPr/>
        </p:nvCxnSpPr>
        <p:spPr bwMode="auto">
          <a:xfrm flipH="1">
            <a:off x="735806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51" name="直接连接符 29">
            <a:extLst>
              <a:ext uri="{FF2B5EF4-FFF2-40B4-BE49-F238E27FC236}">
                <a16:creationId xmlns:a16="http://schemas.microsoft.com/office/drawing/2014/main" id="{0EF0BE34-63F6-6442-B626-FB57069042F5}"/>
              </a:ext>
            </a:extLst>
          </p:cNvPr>
          <p:cNvCxnSpPr>
            <a:cxnSpLocks noChangeShapeType="1"/>
          </p:cNvCxnSpPr>
          <p:nvPr/>
        </p:nvCxnSpPr>
        <p:spPr bwMode="auto">
          <a:xfrm>
            <a:off x="8726488" y="879475"/>
            <a:ext cx="0" cy="3240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52" name="直接连接符 30">
            <a:extLst>
              <a:ext uri="{FF2B5EF4-FFF2-40B4-BE49-F238E27FC236}">
                <a16:creationId xmlns:a16="http://schemas.microsoft.com/office/drawing/2014/main" id="{B3C008EF-2DCA-C846-931D-DC85A6D6D888}"/>
              </a:ext>
            </a:extLst>
          </p:cNvPr>
          <p:cNvCxnSpPr>
            <a:cxnSpLocks noChangeShapeType="1"/>
          </p:cNvCxnSpPr>
          <p:nvPr/>
        </p:nvCxnSpPr>
        <p:spPr bwMode="auto">
          <a:xfrm flipH="1">
            <a:off x="7358063" y="4119563"/>
            <a:ext cx="1368425" cy="1223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53" name="直接连接符 34">
            <a:extLst>
              <a:ext uri="{FF2B5EF4-FFF2-40B4-BE49-F238E27FC236}">
                <a16:creationId xmlns:a16="http://schemas.microsoft.com/office/drawing/2014/main" id="{FB5E4B17-B447-2645-97D0-B5F465487EE1}"/>
              </a:ext>
            </a:extLst>
          </p:cNvPr>
          <p:cNvCxnSpPr>
            <a:cxnSpLocks noChangeShapeType="1"/>
            <a:stCxn id="6146" idx="0"/>
            <a:endCxn id="6146" idx="2"/>
          </p:cNvCxnSpPr>
          <p:nvPr/>
        </p:nvCxnSpPr>
        <p:spPr bwMode="auto">
          <a:xfrm>
            <a:off x="4370388" y="2103438"/>
            <a:ext cx="0" cy="3240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54" name="直接连接符 40">
            <a:extLst>
              <a:ext uri="{FF2B5EF4-FFF2-40B4-BE49-F238E27FC236}">
                <a16:creationId xmlns:a16="http://schemas.microsoft.com/office/drawing/2014/main" id="{07EDC996-9F84-9E48-A429-4A41B52A514B}"/>
              </a:ext>
            </a:extLst>
          </p:cNvPr>
          <p:cNvCxnSpPr>
            <a:cxnSpLocks noChangeShapeType="1"/>
          </p:cNvCxnSpPr>
          <p:nvPr/>
        </p:nvCxnSpPr>
        <p:spPr bwMode="auto">
          <a:xfrm>
            <a:off x="1381125" y="3040063"/>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55" name="直接连接符 42">
            <a:extLst>
              <a:ext uri="{FF2B5EF4-FFF2-40B4-BE49-F238E27FC236}">
                <a16:creationId xmlns:a16="http://schemas.microsoft.com/office/drawing/2014/main" id="{6BB3887F-BC6D-B049-80F8-092426F16FB1}"/>
              </a:ext>
            </a:extLst>
          </p:cNvPr>
          <p:cNvCxnSpPr>
            <a:cxnSpLocks noChangeShapeType="1"/>
          </p:cNvCxnSpPr>
          <p:nvPr/>
        </p:nvCxnSpPr>
        <p:spPr bwMode="auto">
          <a:xfrm>
            <a:off x="1381125" y="4264025"/>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56" name="左大括号 43">
            <a:extLst>
              <a:ext uri="{FF2B5EF4-FFF2-40B4-BE49-F238E27FC236}">
                <a16:creationId xmlns:a16="http://schemas.microsoft.com/office/drawing/2014/main" id="{6BFDD1B2-7D9E-EF4E-8138-C223423013FA}"/>
              </a:ext>
            </a:extLst>
          </p:cNvPr>
          <p:cNvSpPr>
            <a:spLocks/>
          </p:cNvSpPr>
          <p:nvPr/>
        </p:nvSpPr>
        <p:spPr bwMode="auto">
          <a:xfrm rot="3220700">
            <a:off x="1526382" y="127794"/>
            <a:ext cx="747712" cy="1987550"/>
          </a:xfrm>
          <a:prstGeom prst="leftBrace">
            <a:avLst>
              <a:gd name="adj1" fmla="val 8331"/>
              <a:gd name="adj2" fmla="val 50000"/>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6157" name="TextBox 44">
            <a:extLst>
              <a:ext uri="{FF2B5EF4-FFF2-40B4-BE49-F238E27FC236}">
                <a16:creationId xmlns:a16="http://schemas.microsoft.com/office/drawing/2014/main" id="{D56A736B-1968-7D42-BAE9-8156EAC3CF78}"/>
              </a:ext>
            </a:extLst>
          </p:cNvPr>
          <p:cNvSpPr txBox="1">
            <a:spLocks noChangeArrowheads="1"/>
          </p:cNvSpPr>
          <p:nvPr/>
        </p:nvSpPr>
        <p:spPr bwMode="auto">
          <a:xfrm>
            <a:off x="338138" y="806450"/>
            <a:ext cx="1474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设计阶段</a:t>
            </a:r>
          </a:p>
        </p:txBody>
      </p:sp>
      <p:sp>
        <p:nvSpPr>
          <p:cNvPr id="6158" name="左大括号 46">
            <a:extLst>
              <a:ext uri="{FF2B5EF4-FFF2-40B4-BE49-F238E27FC236}">
                <a16:creationId xmlns:a16="http://schemas.microsoft.com/office/drawing/2014/main" id="{9F69D460-52C4-904D-A75D-C803334047AF}"/>
              </a:ext>
            </a:extLst>
          </p:cNvPr>
          <p:cNvSpPr>
            <a:spLocks/>
          </p:cNvSpPr>
          <p:nvPr/>
        </p:nvSpPr>
        <p:spPr bwMode="auto">
          <a:xfrm>
            <a:off x="877888" y="2174875"/>
            <a:ext cx="503237" cy="3168650"/>
          </a:xfrm>
          <a:prstGeom prst="leftBrace">
            <a:avLst>
              <a:gd name="adj1" fmla="val 8337"/>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6159" name="TextBox 47">
            <a:extLst>
              <a:ext uri="{FF2B5EF4-FFF2-40B4-BE49-F238E27FC236}">
                <a16:creationId xmlns:a16="http://schemas.microsoft.com/office/drawing/2014/main" id="{94B177C8-6FB0-5745-B6BB-15796A877D80}"/>
              </a:ext>
            </a:extLst>
          </p:cNvPr>
          <p:cNvSpPr txBox="1">
            <a:spLocks noChangeArrowheads="1"/>
          </p:cNvSpPr>
          <p:nvPr/>
        </p:nvSpPr>
        <p:spPr bwMode="auto">
          <a:xfrm>
            <a:off x="346075" y="3111500"/>
            <a:ext cx="554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设计内容</a:t>
            </a:r>
          </a:p>
        </p:txBody>
      </p:sp>
      <p:sp>
        <p:nvSpPr>
          <p:cNvPr id="49" name="TextBox 48">
            <a:extLst>
              <a:ext uri="{FF2B5EF4-FFF2-40B4-BE49-F238E27FC236}">
                <a16:creationId xmlns:a16="http://schemas.microsoft.com/office/drawing/2014/main" id="{870B253C-D964-CB42-BD5C-D5A42EBB2DC9}"/>
              </a:ext>
            </a:extLst>
          </p:cNvPr>
          <p:cNvSpPr txBox="1"/>
          <p:nvPr/>
        </p:nvSpPr>
        <p:spPr>
          <a:xfrm>
            <a:off x="2915816" y="1311151"/>
            <a:ext cx="1728192" cy="461665"/>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总体设计</a:t>
            </a:r>
          </a:p>
        </p:txBody>
      </p:sp>
      <p:sp>
        <p:nvSpPr>
          <p:cNvPr id="50" name="TextBox 49">
            <a:extLst>
              <a:ext uri="{FF2B5EF4-FFF2-40B4-BE49-F238E27FC236}">
                <a16:creationId xmlns:a16="http://schemas.microsoft.com/office/drawing/2014/main" id="{B4D74650-8F72-5942-BD95-075D61B98868}"/>
              </a:ext>
            </a:extLst>
          </p:cNvPr>
          <p:cNvSpPr txBox="1"/>
          <p:nvPr/>
        </p:nvSpPr>
        <p:spPr>
          <a:xfrm>
            <a:off x="5580112" y="1311151"/>
            <a:ext cx="1800200" cy="461665"/>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详细设计</a:t>
            </a:r>
          </a:p>
        </p:txBody>
      </p:sp>
      <p:sp>
        <p:nvSpPr>
          <p:cNvPr id="6162" name="TextBox 50">
            <a:extLst>
              <a:ext uri="{FF2B5EF4-FFF2-40B4-BE49-F238E27FC236}">
                <a16:creationId xmlns:a16="http://schemas.microsoft.com/office/drawing/2014/main" id="{0BF1C113-325E-B947-9AC0-5A4E67972CC2}"/>
              </a:ext>
            </a:extLst>
          </p:cNvPr>
          <p:cNvSpPr txBox="1">
            <a:spLocks noChangeArrowheads="1"/>
          </p:cNvSpPr>
          <p:nvPr/>
        </p:nvSpPr>
        <p:spPr bwMode="auto">
          <a:xfrm>
            <a:off x="1835150" y="2247900"/>
            <a:ext cx="208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体系结构设计</a:t>
            </a:r>
            <a:endParaRPr lang="en-US" altLang="zh-CN">
              <a:solidFill>
                <a:srgbClr val="990000"/>
              </a:solidFill>
            </a:endParaRPr>
          </a:p>
          <a:p>
            <a:pPr eaLnBrk="1" hangingPunct="1"/>
            <a:r>
              <a:rPr lang="zh-CN" altLang="en-US">
                <a:solidFill>
                  <a:srgbClr val="990000"/>
                </a:solidFill>
              </a:rPr>
              <a:t>（</a:t>
            </a:r>
            <a:r>
              <a:rPr lang="en-US" altLang="zh-CN">
                <a:solidFill>
                  <a:srgbClr val="990000"/>
                </a:solidFill>
              </a:rPr>
              <a:t>MSD</a:t>
            </a:r>
            <a:r>
              <a:rPr lang="zh-CN" altLang="en-US">
                <a:solidFill>
                  <a:srgbClr val="990000"/>
                </a:solidFill>
              </a:rPr>
              <a:t>）</a:t>
            </a:r>
          </a:p>
        </p:txBody>
      </p:sp>
      <p:sp>
        <p:nvSpPr>
          <p:cNvPr id="6163" name="TextBox 52">
            <a:extLst>
              <a:ext uri="{FF2B5EF4-FFF2-40B4-BE49-F238E27FC236}">
                <a16:creationId xmlns:a16="http://schemas.microsoft.com/office/drawing/2014/main" id="{9EF6C565-50EC-6946-B715-AC04E6380BCF}"/>
              </a:ext>
            </a:extLst>
          </p:cNvPr>
          <p:cNvSpPr txBox="1">
            <a:spLocks noChangeArrowheads="1"/>
          </p:cNvSpPr>
          <p:nvPr/>
        </p:nvSpPr>
        <p:spPr bwMode="auto">
          <a:xfrm>
            <a:off x="1835150" y="344170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接口设计</a:t>
            </a:r>
          </a:p>
        </p:txBody>
      </p:sp>
      <p:sp>
        <p:nvSpPr>
          <p:cNvPr id="6164" name="TextBox 53">
            <a:extLst>
              <a:ext uri="{FF2B5EF4-FFF2-40B4-BE49-F238E27FC236}">
                <a16:creationId xmlns:a16="http://schemas.microsoft.com/office/drawing/2014/main" id="{60512A67-FE37-E943-A92B-D6BB97A1F5F1}"/>
              </a:ext>
            </a:extLst>
          </p:cNvPr>
          <p:cNvSpPr txBox="1">
            <a:spLocks noChangeArrowheads="1"/>
          </p:cNvSpPr>
          <p:nvPr/>
        </p:nvSpPr>
        <p:spPr bwMode="auto">
          <a:xfrm>
            <a:off x="1835150" y="459422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数据设计</a:t>
            </a:r>
          </a:p>
        </p:txBody>
      </p:sp>
      <p:sp>
        <p:nvSpPr>
          <p:cNvPr id="56" name="TextBox 55">
            <a:extLst>
              <a:ext uri="{FF2B5EF4-FFF2-40B4-BE49-F238E27FC236}">
                <a16:creationId xmlns:a16="http://schemas.microsoft.com/office/drawing/2014/main" id="{758231E9-3035-FD47-90C3-18DF842DC752}"/>
              </a:ext>
            </a:extLst>
          </p:cNvPr>
          <p:cNvSpPr txBox="1"/>
          <p:nvPr/>
        </p:nvSpPr>
        <p:spPr>
          <a:xfrm>
            <a:off x="4572000" y="3216458"/>
            <a:ext cx="2736304" cy="830997"/>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模块内部设计</a:t>
            </a:r>
            <a:endParaRPr lang="en-US" altLang="zh-CN"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endParaRPr>
          </a:p>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（算法和数据结构）</a:t>
            </a:r>
          </a:p>
        </p:txBody>
      </p:sp>
      <p:sp>
        <p:nvSpPr>
          <p:cNvPr id="6166" name="TextBox 56">
            <a:extLst>
              <a:ext uri="{FF2B5EF4-FFF2-40B4-BE49-F238E27FC236}">
                <a16:creationId xmlns:a16="http://schemas.microsoft.com/office/drawing/2014/main" id="{B7348024-4D3C-6544-8F50-1C4E013B17AE}"/>
              </a:ext>
            </a:extLst>
          </p:cNvPr>
          <p:cNvSpPr txBox="1">
            <a:spLocks noChangeArrowheads="1"/>
          </p:cNvSpPr>
          <p:nvPr/>
        </p:nvSpPr>
        <p:spPr bwMode="auto">
          <a:xfrm>
            <a:off x="2124075" y="5703888"/>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chemeClr val="tx1"/>
                </a:solidFill>
              </a:rPr>
              <a:t>图</a:t>
            </a:r>
            <a:r>
              <a:rPr lang="en-US" altLang="zh-CN">
                <a:solidFill>
                  <a:schemeClr val="tx1"/>
                </a:solidFill>
              </a:rPr>
              <a:t>1    </a:t>
            </a:r>
            <a:r>
              <a:rPr lang="zh-CN" altLang="en-US">
                <a:solidFill>
                  <a:schemeClr val="tx1"/>
                </a:solidFill>
              </a:rPr>
              <a:t>设计阶段和设计内容</a:t>
            </a:r>
          </a:p>
        </p:txBody>
      </p:sp>
      <p:sp>
        <p:nvSpPr>
          <p:cNvPr id="6167" name="椭圆形标注 22">
            <a:extLst>
              <a:ext uri="{FF2B5EF4-FFF2-40B4-BE49-F238E27FC236}">
                <a16:creationId xmlns:a16="http://schemas.microsoft.com/office/drawing/2014/main" id="{031F1B7D-F0F5-2748-9979-440C341247F3}"/>
              </a:ext>
            </a:extLst>
          </p:cNvPr>
          <p:cNvSpPr>
            <a:spLocks noChangeArrowheads="1"/>
          </p:cNvSpPr>
          <p:nvPr/>
        </p:nvSpPr>
        <p:spPr bwMode="auto">
          <a:xfrm>
            <a:off x="4140200" y="333375"/>
            <a:ext cx="4464050" cy="2374900"/>
          </a:xfrm>
          <a:prstGeom prst="wedgeEllipseCallout">
            <a:avLst>
              <a:gd name="adj1" fmla="val -55639"/>
              <a:gd name="adj2" fmla="val 36847"/>
            </a:avLst>
          </a:prstGeom>
          <a:gradFill rotWithShape="0">
            <a:gsLst>
              <a:gs pos="0">
                <a:srgbClr val="FF6600"/>
              </a:gs>
              <a:gs pos="50000">
                <a:srgbClr val="FFF1E7"/>
              </a:gs>
              <a:gs pos="100000">
                <a:srgbClr val="FF6600"/>
              </a:gs>
            </a:gsLst>
            <a:lin ang="0" scaled="1"/>
          </a:gradFill>
          <a:ln w="9525">
            <a:solidFill>
              <a:schemeClr val="tx1"/>
            </a:solidFill>
            <a:round/>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定义软件模块及其之间的关系，</a:t>
            </a:r>
            <a:endParaRPr lang="en-US" altLang="zh-CN"/>
          </a:p>
          <a:p>
            <a:pPr eaLnBrk="1" hangingPunct="1"/>
            <a:r>
              <a:rPr lang="zh-CN" altLang="en-US"/>
              <a:t>从分析模型（如数据流图）导出</a:t>
            </a:r>
          </a:p>
        </p:txBody>
      </p:sp>
    </p:spTree>
    <p:extLst>
      <p:ext uri="{BB962C8B-B14F-4D97-AF65-F5344CB8AC3E}">
        <p14:creationId xmlns:p14="http://schemas.microsoft.com/office/powerpoint/2010/main" val="3424180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3">
            <a:extLst>
              <a:ext uri="{FF2B5EF4-FFF2-40B4-BE49-F238E27FC236}">
                <a16:creationId xmlns:a16="http://schemas.microsoft.com/office/drawing/2014/main" id="{C37BEFB8-2D63-094F-91B1-7D217F81DCC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58370" name="内容占位符 4">
            <a:extLst>
              <a:ext uri="{FF2B5EF4-FFF2-40B4-BE49-F238E27FC236}">
                <a16:creationId xmlns:a16="http://schemas.microsoft.com/office/drawing/2014/main" id="{ADCBC98D-4033-6148-9BDE-5F3CE76F2DC2}"/>
              </a:ext>
            </a:extLst>
          </p:cNvPr>
          <p:cNvSpPr>
            <a:spLocks noGrp="1"/>
          </p:cNvSpPr>
          <p:nvPr>
            <p:ph idx="1"/>
          </p:nvPr>
        </p:nvSpPr>
        <p:spPr>
          <a:xfrm>
            <a:off x="395288" y="908050"/>
            <a:ext cx="8229600" cy="604838"/>
          </a:xfrm>
        </p:spPr>
        <p:txBody>
          <a:bodyPr/>
          <a:lstStyle/>
          <a:p>
            <a:pPr marL="0" indent="0">
              <a:buFont typeface="Arial" panose="020B0604020202020204" pitchFamily="34" charset="0"/>
              <a:buNone/>
            </a:pPr>
            <a:r>
              <a:rPr lang="en-US" altLang="zh-CN" b="1" dirty="0">
                <a:latin typeface="宋体" panose="02010600030101010101" pitchFamily="2" charset="-122"/>
              </a:rPr>
              <a:t>6.3.2</a:t>
            </a:r>
            <a:r>
              <a:rPr lang="en-US" altLang="zh-CN" b="1" dirty="0"/>
              <a:t> </a:t>
            </a:r>
            <a:r>
              <a:rPr lang="zh-CN" altLang="en-US" b="1" dirty="0"/>
              <a:t>盒图</a:t>
            </a:r>
          </a:p>
          <a:p>
            <a:pPr marL="0" indent="0">
              <a:buFont typeface="Arial" panose="020B0604020202020204" pitchFamily="34" charset="0"/>
              <a:buNone/>
            </a:pPr>
            <a:endParaRPr lang="zh-CN" altLang="en-US" b="1" dirty="0"/>
          </a:p>
        </p:txBody>
      </p:sp>
      <p:sp>
        <p:nvSpPr>
          <p:cNvPr id="58371" name="TextBox 7">
            <a:extLst>
              <a:ext uri="{FF2B5EF4-FFF2-40B4-BE49-F238E27FC236}">
                <a16:creationId xmlns:a16="http://schemas.microsoft.com/office/drawing/2014/main" id="{000355F3-8A8C-B046-9244-1DE10245BEAB}"/>
              </a:ext>
            </a:extLst>
          </p:cNvPr>
          <p:cNvSpPr txBox="1">
            <a:spLocks noChangeArrowheads="1"/>
          </p:cNvSpPr>
          <p:nvPr/>
        </p:nvSpPr>
        <p:spPr bwMode="auto">
          <a:xfrm>
            <a:off x="395288" y="1412875"/>
            <a:ext cx="8353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出于要有一种不允许违背结构程序设计精神的图形工具的考虑，</a:t>
            </a:r>
            <a:r>
              <a:rPr lang="en-US" altLang="zh-CN" sz="2400">
                <a:latin typeface="Arial" panose="020B0604020202020204" pitchFamily="34" charset="0"/>
              </a:rPr>
              <a:t>Nassi</a:t>
            </a:r>
            <a:r>
              <a:rPr lang="zh-CN" altLang="en-US" sz="2400">
                <a:latin typeface="Arial" panose="020B0604020202020204" pitchFamily="34" charset="0"/>
              </a:rPr>
              <a:t>和</a:t>
            </a:r>
            <a:r>
              <a:rPr lang="en-US" altLang="zh-CN" sz="2400">
                <a:latin typeface="Arial" panose="020B0604020202020204" pitchFamily="34" charset="0"/>
              </a:rPr>
              <a:t>Shneiderman</a:t>
            </a:r>
            <a:r>
              <a:rPr lang="zh-CN" altLang="en-US" sz="2400">
                <a:latin typeface="Arial" panose="020B0604020202020204" pitchFamily="34" charset="0"/>
              </a:rPr>
              <a:t>提出了盒图，又称为</a:t>
            </a:r>
            <a:r>
              <a:rPr lang="en-US" altLang="zh-CN" sz="2400">
                <a:latin typeface="Arial" panose="020B0604020202020204" pitchFamily="34" charset="0"/>
              </a:rPr>
              <a:t>N-S</a:t>
            </a:r>
            <a:r>
              <a:rPr lang="zh-CN" altLang="en-US" sz="2400">
                <a:latin typeface="Arial" panose="020B0604020202020204" pitchFamily="34" charset="0"/>
              </a:rPr>
              <a:t>图。它有下述特点。</a:t>
            </a:r>
          </a:p>
          <a:p>
            <a:pPr eaLnBrk="1" hangingPunct="1">
              <a:lnSpc>
                <a:spcPct val="150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功能域</a:t>
            </a:r>
            <a:r>
              <a:rPr lang="en-US" altLang="zh-CN" sz="2400">
                <a:latin typeface="Arial" panose="020B0604020202020204" pitchFamily="34" charset="0"/>
              </a:rPr>
              <a:t>(</a:t>
            </a:r>
            <a:r>
              <a:rPr lang="zh-CN" altLang="en-US" sz="2400">
                <a:latin typeface="Arial" panose="020B0604020202020204" pitchFamily="34" charset="0"/>
              </a:rPr>
              <a:t>即一个特定控制结构的作用域</a:t>
            </a:r>
            <a:r>
              <a:rPr lang="en-US" altLang="zh-CN" sz="2400">
                <a:latin typeface="Arial" panose="020B0604020202020204" pitchFamily="34" charset="0"/>
              </a:rPr>
              <a:t>)</a:t>
            </a:r>
            <a:r>
              <a:rPr lang="zh-CN" altLang="en-US" sz="2400">
                <a:latin typeface="Arial" panose="020B0604020202020204" pitchFamily="34" charset="0"/>
              </a:rPr>
              <a:t>明确，可以从盒图上一眼就看出来。</a:t>
            </a:r>
          </a:p>
          <a:p>
            <a:pPr eaLnBrk="1" hangingPunct="1">
              <a:lnSpc>
                <a:spcPct val="150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不可能任意转移控制。</a:t>
            </a:r>
          </a:p>
          <a:p>
            <a:pPr eaLnBrk="1" hangingPunct="1">
              <a:lnSpc>
                <a:spcPct val="150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很容易确定局部和全程数据的作用域。</a:t>
            </a:r>
          </a:p>
          <a:p>
            <a:pPr eaLnBrk="1" hangingPunct="1">
              <a:lnSpc>
                <a:spcPct val="150000"/>
              </a:lnSpc>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很容易表现嵌套关系，也可以表示模块的层次结构。</a:t>
            </a:r>
          </a:p>
        </p:txBody>
      </p:sp>
      <p:sp>
        <p:nvSpPr>
          <p:cNvPr id="58372" name="1 Título">
            <a:extLst>
              <a:ext uri="{FF2B5EF4-FFF2-40B4-BE49-F238E27FC236}">
                <a16:creationId xmlns:a16="http://schemas.microsoft.com/office/drawing/2014/main" id="{4F0A7A53-6122-F047-9121-45E23AC8C08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6.3.2 </a:t>
            </a:r>
            <a:r>
              <a:rPr lang="zh-CN" altLang="en-US" sz="2400">
                <a:solidFill>
                  <a:srgbClr val="D9D9D9"/>
                </a:solidFill>
                <a:latin typeface="宋体" panose="02010600030101010101" pitchFamily="2" charset="-122"/>
              </a:rPr>
              <a:t>盒图</a:t>
            </a:r>
          </a:p>
        </p:txBody>
      </p:sp>
      <p:sp>
        <p:nvSpPr>
          <p:cNvPr id="58373" name="1 Título">
            <a:extLst>
              <a:ext uri="{FF2B5EF4-FFF2-40B4-BE49-F238E27FC236}">
                <a16:creationId xmlns:a16="http://schemas.microsoft.com/office/drawing/2014/main" id="{3B7EB6A8-47DE-994A-BE86-93CE96D1288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60</a:t>
            </a:fld>
            <a:endParaRPr lang="zh-CN" altLang="en-US" dirty="0"/>
          </a:p>
        </p:txBody>
      </p:sp>
      <p:sp>
        <p:nvSpPr>
          <p:cNvPr id="3" name="文本占位符 14">
            <a:extLst>
              <a:ext uri="{FF2B5EF4-FFF2-40B4-BE49-F238E27FC236}">
                <a16:creationId xmlns:a16="http://schemas.microsoft.com/office/drawing/2014/main" id="{7CDADF7D-C124-C79E-6D21-4368DE550FFF}"/>
              </a:ext>
            </a:extLst>
          </p:cNvPr>
          <p:cNvSpPr txBox="1"/>
          <p:nvPr/>
        </p:nvSpPr>
        <p:spPr>
          <a:xfrm>
            <a:off x="457200" y="1014325"/>
            <a:ext cx="3369726" cy="346249"/>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800" dirty="0">
                <a:solidFill>
                  <a:srgbClr val="2F637E"/>
                </a:solidFill>
                <a:latin typeface="微软雅黑" panose="020B0503020204020204" charset="-122"/>
                <a:ea typeface="微软雅黑" panose="020B0503020204020204" charset="-122"/>
                <a:sym typeface="+mn-ea"/>
              </a:rPr>
              <a:t>N-S</a:t>
            </a:r>
            <a:r>
              <a:rPr lang="zh-CN" altLang="en-US" sz="1800" dirty="0">
                <a:solidFill>
                  <a:srgbClr val="2F637E"/>
                </a:solidFill>
                <a:latin typeface="微软雅黑" panose="020B0503020204020204" charset="-122"/>
                <a:ea typeface="微软雅黑" panose="020B0503020204020204" charset="-122"/>
                <a:sym typeface="+mn-ea"/>
              </a:rPr>
              <a:t>图</a:t>
            </a:r>
          </a:p>
        </p:txBody>
      </p:sp>
      <p:sp>
        <p:nvSpPr>
          <p:cNvPr id="4" name="内容占位符 3">
            <a:extLst>
              <a:ext uri="{FF2B5EF4-FFF2-40B4-BE49-F238E27FC236}">
                <a16:creationId xmlns:a16="http://schemas.microsoft.com/office/drawing/2014/main" id="{446196C4-29E4-5828-FC5A-38FCB032F16D}"/>
              </a:ext>
            </a:extLst>
          </p:cNvPr>
          <p:cNvSpPr txBox="1">
            <a:spLocks/>
          </p:cNvSpPr>
          <p:nvPr/>
        </p:nvSpPr>
        <p:spPr>
          <a:xfrm>
            <a:off x="456372" y="1381263"/>
            <a:ext cx="8655376" cy="99791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50000"/>
              </a:lnSpc>
              <a:spcBef>
                <a:spcPts val="525"/>
              </a:spcBef>
            </a:pPr>
            <a:r>
              <a:rPr lang="en-US" altLang="zh-CN" sz="2000" dirty="0">
                <a:latin typeface="微软雅黑" panose="020B0503020204020204" pitchFamily="34" charset="-122"/>
                <a:ea typeface="微软雅黑" panose="020B0503020204020204" pitchFamily="34" charset="-122"/>
              </a:rPr>
              <a:t>N-S</a:t>
            </a:r>
            <a:r>
              <a:rPr lang="zh-CN" altLang="en-US" sz="2000" dirty="0">
                <a:latin typeface="微软雅黑" panose="020B0503020204020204" pitchFamily="34" charset="-122"/>
                <a:ea typeface="微软雅黑" panose="020B0503020204020204" pitchFamily="34" charset="-122"/>
              </a:rPr>
              <a:t>图</a:t>
            </a:r>
            <a:r>
              <a:rPr lang="zh-CN" altLang="en-US" sz="2000" b="1" dirty="0">
                <a:solidFill>
                  <a:srgbClr val="F88562"/>
                </a:solidFill>
                <a:latin typeface="微软雅黑" panose="020B0503020204020204" pitchFamily="34" charset="-122"/>
                <a:ea typeface="微软雅黑" panose="020B0503020204020204" pitchFamily="34" charset="-122"/>
              </a:rPr>
              <a:t>是一种符合结构化程序设计原则的图形工具</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N-S</a:t>
            </a:r>
            <a:r>
              <a:rPr lang="zh-CN" altLang="en-US" sz="2000" dirty="0">
                <a:latin typeface="微软雅黑" panose="020B0503020204020204" pitchFamily="34" charset="-122"/>
                <a:ea typeface="微软雅黑" panose="020B0503020204020204" pitchFamily="34" charset="-122"/>
              </a:rPr>
              <a:t>图的基本符号如图所示。</a:t>
            </a:r>
          </a:p>
          <a:p>
            <a:endParaRPr lang="zh-CN" altLang="en-US" sz="1500" dirty="0">
              <a:latin typeface="微软雅黑" panose="020B0503020204020204" pitchFamily="34" charset="-122"/>
              <a:ea typeface="微软雅黑" panose="020B0503020204020204" pitchFamily="34" charset="-122"/>
            </a:endParaRPr>
          </a:p>
        </p:txBody>
      </p:sp>
      <p:pic>
        <p:nvPicPr>
          <p:cNvPr id="6" name="图片 5" descr="0317">
            <a:extLst>
              <a:ext uri="{FF2B5EF4-FFF2-40B4-BE49-F238E27FC236}">
                <a16:creationId xmlns:a16="http://schemas.microsoft.com/office/drawing/2014/main" id="{988949F9-E69B-369D-084B-8C676D1230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357629"/>
            <a:ext cx="4392488" cy="3512151"/>
          </a:xfrm>
          <a:prstGeom prst="rect">
            <a:avLst/>
          </a:prstGeom>
          <a:noFill/>
          <a:ln>
            <a:noFill/>
          </a:ln>
        </p:spPr>
      </p:pic>
      <p:sp>
        <p:nvSpPr>
          <p:cNvPr id="12" name="标题 3">
            <a:extLst>
              <a:ext uri="{FF2B5EF4-FFF2-40B4-BE49-F238E27FC236}">
                <a16:creationId xmlns:a16="http://schemas.microsoft.com/office/drawing/2014/main" id="{FC5CA4D3-61A8-B740-8B84-26AC2CC439C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Tree>
    <p:extLst>
      <p:ext uri="{BB962C8B-B14F-4D97-AF65-F5344CB8AC3E}">
        <p14:creationId xmlns:p14="http://schemas.microsoft.com/office/powerpoint/2010/main" val="3933052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3">
            <a:extLst>
              <a:ext uri="{FF2B5EF4-FFF2-40B4-BE49-F238E27FC236}">
                <a16:creationId xmlns:a16="http://schemas.microsoft.com/office/drawing/2014/main" id="{4E11FD2D-D7C8-CD4B-B927-F46CA305934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60418" name="TextBox 7">
            <a:extLst>
              <a:ext uri="{FF2B5EF4-FFF2-40B4-BE49-F238E27FC236}">
                <a16:creationId xmlns:a16="http://schemas.microsoft.com/office/drawing/2014/main" id="{51E8138D-8374-9D4E-9BB0-57FFC3A9A76B}"/>
              </a:ext>
            </a:extLst>
          </p:cNvPr>
          <p:cNvSpPr txBox="1">
            <a:spLocks noChangeArrowheads="1"/>
          </p:cNvSpPr>
          <p:nvPr/>
        </p:nvSpPr>
        <p:spPr bwMode="auto">
          <a:xfrm>
            <a:off x="241300" y="908050"/>
            <a:ext cx="296227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图给出了结构化控制结构的盒图表示，也给出了调用子程序的盒图表示方法。其中</a:t>
            </a:r>
            <a:endParaRPr lang="en-US" altLang="zh-CN" sz="2400">
              <a:latin typeface="Arial" panose="020B0604020202020204" pitchFamily="34" charset="0"/>
            </a:endParaRPr>
          </a:p>
          <a:p>
            <a:pPr eaLnBrk="1" hangingPunct="1">
              <a:lnSpc>
                <a:spcPct val="125000"/>
              </a:lnSpc>
              <a:spcBef>
                <a:spcPct val="0"/>
              </a:spcBef>
              <a:buFontTx/>
              <a:buNone/>
            </a:pPr>
            <a:r>
              <a:rPr lang="zh-CN" altLang="en-US" sz="2400">
                <a:latin typeface="Arial" panose="020B0604020202020204" pitchFamily="34" charset="0"/>
              </a:rPr>
              <a:t>基本符号</a:t>
            </a:r>
            <a:r>
              <a:rPr lang="en-US" altLang="zh-CN" sz="2400">
                <a:latin typeface="Arial" panose="020B0604020202020204" pitchFamily="34" charset="0"/>
              </a:rPr>
              <a:t>(a) </a:t>
            </a:r>
            <a:r>
              <a:rPr lang="zh-CN" altLang="en-US" sz="2400">
                <a:latin typeface="Arial" panose="020B0604020202020204" pitchFamily="34" charset="0"/>
              </a:rPr>
              <a:t>顺序； </a:t>
            </a:r>
            <a:r>
              <a:rPr lang="en-US" altLang="zh-CN" sz="2400">
                <a:latin typeface="Arial" panose="020B0604020202020204" pitchFamily="34" charset="0"/>
              </a:rPr>
              <a:t>(b) IF_THEN_ELSE</a:t>
            </a:r>
            <a:r>
              <a:rPr lang="zh-CN" altLang="en-US" sz="2400">
                <a:latin typeface="Arial" panose="020B0604020202020204" pitchFamily="34" charset="0"/>
              </a:rPr>
              <a:t>型分支； </a:t>
            </a:r>
            <a:r>
              <a:rPr lang="en-US" altLang="zh-CN" sz="2400">
                <a:latin typeface="Arial" panose="020B0604020202020204" pitchFamily="34" charset="0"/>
              </a:rPr>
              <a:t>(c) CASE</a:t>
            </a:r>
            <a:r>
              <a:rPr lang="zh-CN" altLang="en-US" sz="2400">
                <a:latin typeface="Arial" panose="020B0604020202020204" pitchFamily="34" charset="0"/>
              </a:rPr>
              <a:t>型多分支； </a:t>
            </a:r>
            <a:r>
              <a:rPr lang="en-US" altLang="zh-CN" sz="2400">
                <a:latin typeface="Arial" panose="020B0604020202020204" pitchFamily="34" charset="0"/>
              </a:rPr>
              <a:t>(d) </a:t>
            </a:r>
            <a:r>
              <a:rPr lang="zh-CN" altLang="en-US" sz="2400">
                <a:latin typeface="Arial" panose="020B0604020202020204" pitchFamily="34" charset="0"/>
              </a:rPr>
              <a:t>循环； </a:t>
            </a:r>
            <a:r>
              <a:rPr lang="en-US" altLang="zh-CN" sz="2400">
                <a:latin typeface="Arial" panose="020B0604020202020204" pitchFamily="34" charset="0"/>
              </a:rPr>
              <a:t>(e) </a:t>
            </a:r>
            <a:r>
              <a:rPr lang="zh-CN" altLang="en-US" sz="2400">
                <a:latin typeface="Arial" panose="020B0604020202020204" pitchFamily="34" charset="0"/>
              </a:rPr>
              <a:t>调用子程序</a:t>
            </a:r>
            <a:r>
              <a:rPr lang="en-US" altLang="zh-CN" sz="2400">
                <a:latin typeface="Arial" panose="020B0604020202020204" pitchFamily="34" charset="0"/>
              </a:rPr>
              <a:t>A</a:t>
            </a:r>
            <a:endParaRPr lang="zh-CN" altLang="en-US" sz="2400">
              <a:latin typeface="Arial" panose="020B0604020202020204" pitchFamily="34" charset="0"/>
            </a:endParaRPr>
          </a:p>
        </p:txBody>
      </p:sp>
      <p:pic>
        <p:nvPicPr>
          <p:cNvPr id="60419" name="图片 1">
            <a:extLst>
              <a:ext uri="{FF2B5EF4-FFF2-40B4-BE49-F238E27FC236}">
                <a16:creationId xmlns:a16="http://schemas.microsoft.com/office/drawing/2014/main" id="{8B4B2D11-A73B-7344-802E-140AFCF6C8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700213"/>
            <a:ext cx="59261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1 Título">
            <a:extLst>
              <a:ext uri="{FF2B5EF4-FFF2-40B4-BE49-F238E27FC236}">
                <a16:creationId xmlns:a16="http://schemas.microsoft.com/office/drawing/2014/main" id="{6072DB41-1060-A548-AD5C-47CE416594C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dirty="0">
                <a:solidFill>
                  <a:srgbClr val="D9D9D9"/>
                </a:solidFill>
                <a:latin typeface="宋体" panose="02010600030101010101" pitchFamily="2" charset="-122"/>
              </a:rPr>
              <a:t>6.3.2 </a:t>
            </a:r>
            <a:r>
              <a:rPr lang="zh-CN" altLang="en-US" sz="2400" dirty="0">
                <a:solidFill>
                  <a:srgbClr val="D9D9D9"/>
                </a:solidFill>
                <a:latin typeface="宋体" panose="02010600030101010101" pitchFamily="2" charset="-122"/>
              </a:rPr>
              <a:t>盒图</a:t>
            </a:r>
          </a:p>
        </p:txBody>
      </p:sp>
      <p:sp>
        <p:nvSpPr>
          <p:cNvPr id="60421" name="1 Título">
            <a:extLst>
              <a:ext uri="{FF2B5EF4-FFF2-40B4-BE49-F238E27FC236}">
                <a16:creationId xmlns:a16="http://schemas.microsoft.com/office/drawing/2014/main" id="{3E3CC452-F029-CF44-9C08-4C608FEF743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1A9F2276-7828-A945-A243-A6CE033F6083}"/>
              </a:ext>
            </a:extLst>
          </p:cNvPr>
          <p:cNvSpPr txBox="1">
            <a:spLocks noChangeArrowheads="1"/>
          </p:cNvSpPr>
          <p:nvPr/>
        </p:nvSpPr>
        <p:spPr bwMode="auto">
          <a:xfrm>
            <a:off x="771349" y="1209575"/>
            <a:ext cx="9348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dirty="0">
                <a:solidFill>
                  <a:srgbClr val="FF0000"/>
                </a:solidFill>
                <a:latin typeface="楷体_GB2312"/>
                <a:sym typeface="Symbol" pitchFamily="2" charset="2"/>
              </a:rPr>
              <a:t>N-S</a:t>
            </a:r>
            <a:r>
              <a:rPr lang="zh-CN" altLang="en-US" dirty="0">
                <a:solidFill>
                  <a:srgbClr val="FF0000"/>
                </a:solidFill>
                <a:latin typeface="楷体_GB2312"/>
                <a:sym typeface="Symbol" pitchFamily="2" charset="2"/>
              </a:rPr>
              <a:t>图</a:t>
            </a:r>
            <a:endParaRPr lang="en-US" altLang="zh-CN" dirty="0">
              <a:solidFill>
                <a:srgbClr val="FF0000"/>
              </a:solidFill>
              <a:latin typeface="楷体_GB2312"/>
              <a:sym typeface="Symbol" pitchFamily="2" charset="2"/>
            </a:endParaRPr>
          </a:p>
        </p:txBody>
      </p:sp>
      <p:sp>
        <p:nvSpPr>
          <p:cNvPr id="26627" name="Rectangle 3">
            <a:extLst>
              <a:ext uri="{FF2B5EF4-FFF2-40B4-BE49-F238E27FC236}">
                <a16:creationId xmlns:a16="http://schemas.microsoft.com/office/drawing/2014/main" id="{1D088BCD-5237-F146-89E4-7F511071B611}"/>
              </a:ext>
            </a:extLst>
          </p:cNvPr>
          <p:cNvSpPr>
            <a:spLocks noChangeArrowheads="1"/>
          </p:cNvSpPr>
          <p:nvPr/>
        </p:nvSpPr>
        <p:spPr bwMode="auto">
          <a:xfrm>
            <a:off x="5867400" y="5373688"/>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r>
              <a:rPr lang="en-US" altLang="zh-CN">
                <a:solidFill>
                  <a:schemeClr val="tx1"/>
                </a:solidFill>
                <a:ea typeface="仿宋_GB2312"/>
                <a:cs typeface="仿宋_GB2312"/>
              </a:rPr>
              <a:t> </a:t>
            </a:r>
            <a:r>
              <a:rPr lang="zh-CN" altLang="en-US" sz="2000">
                <a:solidFill>
                  <a:schemeClr val="tx1"/>
                </a:solidFill>
                <a:ea typeface="仿宋_GB2312"/>
                <a:cs typeface="仿宋_GB2312"/>
              </a:rPr>
              <a:t>支持逐步求精设计举例</a:t>
            </a:r>
            <a:endParaRPr lang="en-US" altLang="zh-CN">
              <a:solidFill>
                <a:schemeClr val="tx1"/>
              </a:solidFill>
              <a:ea typeface="仿宋_GB2312"/>
              <a:cs typeface="仿宋_GB2312"/>
            </a:endParaRPr>
          </a:p>
        </p:txBody>
      </p:sp>
      <p:sp>
        <p:nvSpPr>
          <p:cNvPr id="26628" name="Rectangle 4">
            <a:extLst>
              <a:ext uri="{FF2B5EF4-FFF2-40B4-BE49-F238E27FC236}">
                <a16:creationId xmlns:a16="http://schemas.microsoft.com/office/drawing/2014/main" id="{49D152B4-3B30-2F4D-BD65-883D29D02CF3}"/>
              </a:ext>
            </a:extLst>
          </p:cNvPr>
          <p:cNvSpPr>
            <a:spLocks noChangeArrowheads="1"/>
          </p:cNvSpPr>
          <p:nvPr/>
        </p:nvSpPr>
        <p:spPr bwMode="auto">
          <a:xfrm>
            <a:off x="1143000" y="1990725"/>
            <a:ext cx="430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zh-CN" altLang="en-US">
                <a:solidFill>
                  <a:schemeClr val="tx1"/>
                </a:solidFill>
              </a:rPr>
              <a:t>顺序</a:t>
            </a:r>
            <a:r>
              <a:rPr lang="en-US" altLang="zh-CN">
                <a:solidFill>
                  <a:schemeClr val="tx1"/>
                </a:solidFill>
              </a:rPr>
              <a:t>:            </a:t>
            </a:r>
            <a:r>
              <a:rPr lang="zh-CN" altLang="en-US">
                <a:solidFill>
                  <a:schemeClr val="tx1"/>
                </a:solidFill>
              </a:rPr>
              <a:t>选择</a:t>
            </a:r>
            <a:r>
              <a:rPr lang="en-US" altLang="zh-CN">
                <a:solidFill>
                  <a:schemeClr val="tx1"/>
                </a:solidFill>
              </a:rPr>
              <a:t> :             </a:t>
            </a:r>
            <a:r>
              <a:rPr lang="zh-CN" altLang="en-US">
                <a:solidFill>
                  <a:schemeClr val="tx1"/>
                </a:solidFill>
              </a:rPr>
              <a:t>循环</a:t>
            </a:r>
            <a:r>
              <a:rPr lang="en-US" altLang="zh-CN">
                <a:solidFill>
                  <a:schemeClr val="tx1"/>
                </a:solidFill>
              </a:rPr>
              <a:t>:</a:t>
            </a:r>
          </a:p>
        </p:txBody>
      </p:sp>
      <p:sp>
        <p:nvSpPr>
          <p:cNvPr id="26629" name="Rectangle 5">
            <a:extLst>
              <a:ext uri="{FF2B5EF4-FFF2-40B4-BE49-F238E27FC236}">
                <a16:creationId xmlns:a16="http://schemas.microsoft.com/office/drawing/2014/main" id="{6C997EB1-7B9E-4243-A898-798F93B13BAC}"/>
              </a:ext>
            </a:extLst>
          </p:cNvPr>
          <p:cNvSpPr>
            <a:spLocks noChangeArrowheads="1"/>
          </p:cNvSpPr>
          <p:nvPr/>
        </p:nvSpPr>
        <p:spPr bwMode="auto">
          <a:xfrm>
            <a:off x="1219200" y="2828925"/>
            <a:ext cx="990600" cy="1524000"/>
          </a:xfrm>
          <a:prstGeom prst="rect">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a:p>
        </p:txBody>
      </p:sp>
      <p:sp>
        <p:nvSpPr>
          <p:cNvPr id="26630" name="Line 6">
            <a:extLst>
              <a:ext uri="{FF2B5EF4-FFF2-40B4-BE49-F238E27FC236}">
                <a16:creationId xmlns:a16="http://schemas.microsoft.com/office/drawing/2014/main" id="{741E9C61-8050-6742-84A2-2E9845280E56}"/>
              </a:ext>
            </a:extLst>
          </p:cNvPr>
          <p:cNvSpPr>
            <a:spLocks noChangeShapeType="1"/>
          </p:cNvSpPr>
          <p:nvPr/>
        </p:nvSpPr>
        <p:spPr bwMode="auto">
          <a:xfrm>
            <a:off x="1219200" y="3057525"/>
            <a:ext cx="990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1" name="Line 7">
            <a:extLst>
              <a:ext uri="{FF2B5EF4-FFF2-40B4-BE49-F238E27FC236}">
                <a16:creationId xmlns:a16="http://schemas.microsoft.com/office/drawing/2014/main" id="{CF995655-BCB6-354C-99DA-A42D0F22E8ED}"/>
              </a:ext>
            </a:extLst>
          </p:cNvPr>
          <p:cNvSpPr>
            <a:spLocks noChangeShapeType="1"/>
          </p:cNvSpPr>
          <p:nvPr/>
        </p:nvSpPr>
        <p:spPr bwMode="auto">
          <a:xfrm>
            <a:off x="1219200" y="3286125"/>
            <a:ext cx="990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2" name="Line 8">
            <a:extLst>
              <a:ext uri="{FF2B5EF4-FFF2-40B4-BE49-F238E27FC236}">
                <a16:creationId xmlns:a16="http://schemas.microsoft.com/office/drawing/2014/main" id="{A9917F52-80F7-1E48-A372-AF3B282E930A}"/>
              </a:ext>
            </a:extLst>
          </p:cNvPr>
          <p:cNvSpPr>
            <a:spLocks noChangeShapeType="1"/>
          </p:cNvSpPr>
          <p:nvPr/>
        </p:nvSpPr>
        <p:spPr bwMode="auto">
          <a:xfrm>
            <a:off x="1219200" y="3514725"/>
            <a:ext cx="990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3" name="Line 9">
            <a:extLst>
              <a:ext uri="{FF2B5EF4-FFF2-40B4-BE49-F238E27FC236}">
                <a16:creationId xmlns:a16="http://schemas.microsoft.com/office/drawing/2014/main" id="{1634243C-3898-3549-BB31-5F55D5336AA5}"/>
              </a:ext>
            </a:extLst>
          </p:cNvPr>
          <p:cNvSpPr>
            <a:spLocks noChangeShapeType="1"/>
          </p:cNvSpPr>
          <p:nvPr/>
        </p:nvSpPr>
        <p:spPr bwMode="auto">
          <a:xfrm>
            <a:off x="1219200" y="3743325"/>
            <a:ext cx="990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4" name="Line 10">
            <a:extLst>
              <a:ext uri="{FF2B5EF4-FFF2-40B4-BE49-F238E27FC236}">
                <a16:creationId xmlns:a16="http://schemas.microsoft.com/office/drawing/2014/main" id="{E3024F03-9FE2-4E41-BC96-0944AF98D2B7}"/>
              </a:ext>
            </a:extLst>
          </p:cNvPr>
          <p:cNvSpPr>
            <a:spLocks noChangeShapeType="1"/>
          </p:cNvSpPr>
          <p:nvPr/>
        </p:nvSpPr>
        <p:spPr bwMode="auto">
          <a:xfrm>
            <a:off x="1219200" y="3971925"/>
            <a:ext cx="990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5" name="Rectangle 11">
            <a:extLst>
              <a:ext uri="{FF2B5EF4-FFF2-40B4-BE49-F238E27FC236}">
                <a16:creationId xmlns:a16="http://schemas.microsoft.com/office/drawing/2014/main" id="{D6DACD07-03CE-BB4A-96F7-B9A5FBDA4B2A}"/>
              </a:ext>
            </a:extLst>
          </p:cNvPr>
          <p:cNvSpPr>
            <a:spLocks noChangeArrowheads="1"/>
          </p:cNvSpPr>
          <p:nvPr/>
        </p:nvSpPr>
        <p:spPr bwMode="auto">
          <a:xfrm>
            <a:off x="2971800" y="2828925"/>
            <a:ext cx="990600" cy="1524000"/>
          </a:xfrm>
          <a:prstGeom prst="rect">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a:p>
        </p:txBody>
      </p:sp>
      <p:sp>
        <p:nvSpPr>
          <p:cNvPr id="26636" name="Line 12">
            <a:extLst>
              <a:ext uri="{FF2B5EF4-FFF2-40B4-BE49-F238E27FC236}">
                <a16:creationId xmlns:a16="http://schemas.microsoft.com/office/drawing/2014/main" id="{5EBD2087-D27F-874C-AD89-F4DDBD38D189}"/>
              </a:ext>
            </a:extLst>
          </p:cNvPr>
          <p:cNvSpPr>
            <a:spLocks noChangeShapeType="1"/>
          </p:cNvSpPr>
          <p:nvPr/>
        </p:nvSpPr>
        <p:spPr bwMode="auto">
          <a:xfrm>
            <a:off x="2971800" y="3286125"/>
            <a:ext cx="990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7" name="Line 13">
            <a:extLst>
              <a:ext uri="{FF2B5EF4-FFF2-40B4-BE49-F238E27FC236}">
                <a16:creationId xmlns:a16="http://schemas.microsoft.com/office/drawing/2014/main" id="{9F1DC296-67E0-5540-A8E6-C1C337561556}"/>
              </a:ext>
            </a:extLst>
          </p:cNvPr>
          <p:cNvSpPr>
            <a:spLocks noChangeShapeType="1"/>
          </p:cNvSpPr>
          <p:nvPr/>
        </p:nvSpPr>
        <p:spPr bwMode="auto">
          <a:xfrm>
            <a:off x="2971800" y="2828925"/>
            <a:ext cx="457200" cy="4572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8" name="Line 14">
            <a:extLst>
              <a:ext uri="{FF2B5EF4-FFF2-40B4-BE49-F238E27FC236}">
                <a16:creationId xmlns:a16="http://schemas.microsoft.com/office/drawing/2014/main" id="{B0DE8E3D-89A2-A44F-9D47-59E23A5B248C}"/>
              </a:ext>
            </a:extLst>
          </p:cNvPr>
          <p:cNvSpPr>
            <a:spLocks noChangeShapeType="1"/>
          </p:cNvSpPr>
          <p:nvPr/>
        </p:nvSpPr>
        <p:spPr bwMode="auto">
          <a:xfrm flipV="1">
            <a:off x="3429000" y="2828925"/>
            <a:ext cx="533400" cy="4572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39" name="Text Box 15">
            <a:extLst>
              <a:ext uri="{FF2B5EF4-FFF2-40B4-BE49-F238E27FC236}">
                <a16:creationId xmlns:a16="http://schemas.microsoft.com/office/drawing/2014/main" id="{F432966C-B365-AD47-B917-4BF99AF2EB3D}"/>
              </a:ext>
            </a:extLst>
          </p:cNvPr>
          <p:cNvSpPr txBox="1">
            <a:spLocks noChangeArrowheads="1"/>
          </p:cNvSpPr>
          <p:nvPr/>
        </p:nvSpPr>
        <p:spPr bwMode="auto">
          <a:xfrm>
            <a:off x="3124200" y="2752725"/>
            <a:ext cx="69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zh-CN" altLang="en-US" sz="2000">
                <a:solidFill>
                  <a:schemeClr val="tx1"/>
                </a:solidFill>
                <a:ea typeface="宋体" panose="02010600030101010101" pitchFamily="2" charset="-122"/>
              </a:rPr>
              <a:t>条件</a:t>
            </a:r>
            <a:endParaRPr lang="en-US" altLang="zh-CN" sz="3200" b="0">
              <a:solidFill>
                <a:srgbClr val="FFFF00"/>
              </a:solidFill>
              <a:ea typeface="宋体" panose="02010600030101010101" pitchFamily="2" charset="-122"/>
            </a:endParaRPr>
          </a:p>
        </p:txBody>
      </p:sp>
      <p:sp>
        <p:nvSpPr>
          <p:cNvPr id="26640" name="Text Box 16">
            <a:extLst>
              <a:ext uri="{FF2B5EF4-FFF2-40B4-BE49-F238E27FC236}">
                <a16:creationId xmlns:a16="http://schemas.microsoft.com/office/drawing/2014/main" id="{C953B899-137B-D64B-B9CF-951AE32EC83D}"/>
              </a:ext>
            </a:extLst>
          </p:cNvPr>
          <p:cNvSpPr txBox="1">
            <a:spLocks noChangeArrowheads="1"/>
          </p:cNvSpPr>
          <p:nvPr/>
        </p:nvSpPr>
        <p:spPr bwMode="auto">
          <a:xfrm>
            <a:off x="3581400" y="2981325"/>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F</a:t>
            </a:r>
            <a:endParaRPr lang="en-US" altLang="zh-CN" sz="3200" b="0">
              <a:solidFill>
                <a:srgbClr val="FFFF00"/>
              </a:solidFill>
              <a:ea typeface="宋体" panose="02010600030101010101" pitchFamily="2" charset="-122"/>
            </a:endParaRPr>
          </a:p>
        </p:txBody>
      </p:sp>
      <p:sp>
        <p:nvSpPr>
          <p:cNvPr id="26641" name="Text Box 17">
            <a:extLst>
              <a:ext uri="{FF2B5EF4-FFF2-40B4-BE49-F238E27FC236}">
                <a16:creationId xmlns:a16="http://schemas.microsoft.com/office/drawing/2014/main" id="{EA3F7528-CC38-C146-8502-6198446817A6}"/>
              </a:ext>
            </a:extLst>
          </p:cNvPr>
          <p:cNvSpPr txBox="1">
            <a:spLocks noChangeArrowheads="1"/>
          </p:cNvSpPr>
          <p:nvPr/>
        </p:nvSpPr>
        <p:spPr bwMode="auto">
          <a:xfrm>
            <a:off x="2971800" y="2981325"/>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T</a:t>
            </a:r>
            <a:endParaRPr lang="en-US" altLang="zh-CN" sz="3200" b="0">
              <a:solidFill>
                <a:srgbClr val="FFFF00"/>
              </a:solidFill>
              <a:ea typeface="宋体" panose="02010600030101010101" pitchFamily="2" charset="-122"/>
            </a:endParaRPr>
          </a:p>
        </p:txBody>
      </p:sp>
      <p:sp>
        <p:nvSpPr>
          <p:cNvPr id="26642" name="Line 18">
            <a:extLst>
              <a:ext uri="{FF2B5EF4-FFF2-40B4-BE49-F238E27FC236}">
                <a16:creationId xmlns:a16="http://schemas.microsoft.com/office/drawing/2014/main" id="{7ECEEBF9-A42B-DF4A-AD23-CE07B29796E6}"/>
              </a:ext>
            </a:extLst>
          </p:cNvPr>
          <p:cNvSpPr>
            <a:spLocks noChangeShapeType="1"/>
          </p:cNvSpPr>
          <p:nvPr/>
        </p:nvSpPr>
        <p:spPr bwMode="auto">
          <a:xfrm>
            <a:off x="3429000" y="3286125"/>
            <a:ext cx="0" cy="1066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43" name="Text Box 19">
            <a:extLst>
              <a:ext uri="{FF2B5EF4-FFF2-40B4-BE49-F238E27FC236}">
                <a16:creationId xmlns:a16="http://schemas.microsoft.com/office/drawing/2014/main" id="{A5A0C5C5-A976-8845-B447-CD96EA48B144}"/>
              </a:ext>
            </a:extLst>
          </p:cNvPr>
          <p:cNvSpPr txBox="1">
            <a:spLocks noChangeArrowheads="1"/>
          </p:cNvSpPr>
          <p:nvPr/>
        </p:nvSpPr>
        <p:spPr bwMode="auto">
          <a:xfrm>
            <a:off x="2971800" y="3575050"/>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1</a:t>
            </a:r>
            <a:endParaRPr lang="en-US" altLang="zh-CN" sz="3200" b="0">
              <a:solidFill>
                <a:srgbClr val="FFFF00"/>
              </a:solidFill>
              <a:ea typeface="宋体" panose="02010600030101010101" pitchFamily="2" charset="-122"/>
            </a:endParaRPr>
          </a:p>
        </p:txBody>
      </p:sp>
      <p:sp>
        <p:nvSpPr>
          <p:cNvPr id="26644" name="Text Box 20">
            <a:extLst>
              <a:ext uri="{FF2B5EF4-FFF2-40B4-BE49-F238E27FC236}">
                <a16:creationId xmlns:a16="http://schemas.microsoft.com/office/drawing/2014/main" id="{349C0941-466A-954A-A793-29A6708E00A8}"/>
              </a:ext>
            </a:extLst>
          </p:cNvPr>
          <p:cNvSpPr txBox="1">
            <a:spLocks noChangeArrowheads="1"/>
          </p:cNvSpPr>
          <p:nvPr/>
        </p:nvSpPr>
        <p:spPr bwMode="auto">
          <a:xfrm>
            <a:off x="3554413" y="3590925"/>
            <a:ext cx="407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2</a:t>
            </a:r>
            <a:endParaRPr lang="en-US" altLang="zh-CN" sz="3200" b="0">
              <a:solidFill>
                <a:srgbClr val="FFFF00"/>
              </a:solidFill>
              <a:ea typeface="宋体" panose="02010600030101010101" pitchFamily="2" charset="-122"/>
            </a:endParaRPr>
          </a:p>
        </p:txBody>
      </p:sp>
      <p:sp>
        <p:nvSpPr>
          <p:cNvPr id="26645" name="Rectangle 21">
            <a:extLst>
              <a:ext uri="{FF2B5EF4-FFF2-40B4-BE49-F238E27FC236}">
                <a16:creationId xmlns:a16="http://schemas.microsoft.com/office/drawing/2014/main" id="{9AEDB92B-4489-7046-ABE8-7E3C2728754D}"/>
              </a:ext>
            </a:extLst>
          </p:cNvPr>
          <p:cNvSpPr>
            <a:spLocks noChangeArrowheads="1"/>
          </p:cNvSpPr>
          <p:nvPr/>
        </p:nvSpPr>
        <p:spPr bwMode="auto">
          <a:xfrm>
            <a:off x="4724400" y="2828925"/>
            <a:ext cx="990600" cy="1524000"/>
          </a:xfrm>
          <a:prstGeom prst="rect">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a:p>
        </p:txBody>
      </p:sp>
      <p:sp>
        <p:nvSpPr>
          <p:cNvPr id="26646" name="Line 22">
            <a:extLst>
              <a:ext uri="{FF2B5EF4-FFF2-40B4-BE49-F238E27FC236}">
                <a16:creationId xmlns:a16="http://schemas.microsoft.com/office/drawing/2014/main" id="{8C912DF6-A3D6-9C4E-B2F1-3E82C0DA7351}"/>
              </a:ext>
            </a:extLst>
          </p:cNvPr>
          <p:cNvSpPr>
            <a:spLocks noChangeShapeType="1"/>
          </p:cNvSpPr>
          <p:nvPr/>
        </p:nvSpPr>
        <p:spPr bwMode="auto">
          <a:xfrm>
            <a:off x="4953000" y="3209925"/>
            <a:ext cx="7620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47" name="Line 23">
            <a:extLst>
              <a:ext uri="{FF2B5EF4-FFF2-40B4-BE49-F238E27FC236}">
                <a16:creationId xmlns:a16="http://schemas.microsoft.com/office/drawing/2014/main" id="{9E140B39-7148-744C-9260-DA98C76E8AE8}"/>
              </a:ext>
            </a:extLst>
          </p:cNvPr>
          <p:cNvSpPr>
            <a:spLocks noChangeShapeType="1"/>
          </p:cNvSpPr>
          <p:nvPr/>
        </p:nvSpPr>
        <p:spPr bwMode="auto">
          <a:xfrm>
            <a:off x="4953000" y="3209925"/>
            <a:ext cx="0" cy="11430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48" name="Text Box 24">
            <a:extLst>
              <a:ext uri="{FF2B5EF4-FFF2-40B4-BE49-F238E27FC236}">
                <a16:creationId xmlns:a16="http://schemas.microsoft.com/office/drawing/2014/main" id="{BCF107D1-72F6-994A-8515-48031CCE9E70}"/>
              </a:ext>
            </a:extLst>
          </p:cNvPr>
          <p:cNvSpPr txBox="1">
            <a:spLocks noChangeArrowheads="1"/>
          </p:cNvSpPr>
          <p:nvPr/>
        </p:nvSpPr>
        <p:spPr bwMode="auto">
          <a:xfrm>
            <a:off x="4648200" y="2854325"/>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zh-CN" altLang="en-US" sz="1800">
                <a:solidFill>
                  <a:schemeClr val="tx1"/>
                </a:solidFill>
                <a:ea typeface="宋体" panose="02010600030101010101" pitchFamily="2" charset="-122"/>
              </a:rPr>
              <a:t>循环条件</a:t>
            </a:r>
            <a:endParaRPr lang="en-US" altLang="zh-CN" sz="3200" b="0">
              <a:solidFill>
                <a:srgbClr val="FFFF00"/>
              </a:solidFill>
              <a:ea typeface="宋体" panose="02010600030101010101" pitchFamily="2" charset="-122"/>
            </a:endParaRPr>
          </a:p>
        </p:txBody>
      </p:sp>
      <p:sp>
        <p:nvSpPr>
          <p:cNvPr id="26649" name="Text Box 25">
            <a:extLst>
              <a:ext uri="{FF2B5EF4-FFF2-40B4-BE49-F238E27FC236}">
                <a16:creationId xmlns:a16="http://schemas.microsoft.com/office/drawing/2014/main" id="{9B53D97F-BF1F-2B48-AD41-41BD892E1485}"/>
              </a:ext>
            </a:extLst>
          </p:cNvPr>
          <p:cNvSpPr txBox="1">
            <a:spLocks noChangeArrowheads="1"/>
          </p:cNvSpPr>
          <p:nvPr/>
        </p:nvSpPr>
        <p:spPr bwMode="auto">
          <a:xfrm>
            <a:off x="4926013" y="3529013"/>
            <a:ext cx="874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zh-CN" altLang="en-US" sz="1800">
                <a:solidFill>
                  <a:schemeClr val="tx1"/>
                </a:solidFill>
                <a:ea typeface="宋体" panose="02010600030101010101" pitchFamily="2" charset="-122"/>
              </a:rPr>
              <a:t>循环体</a:t>
            </a:r>
            <a:endParaRPr lang="en-US" altLang="zh-CN" sz="3200" b="0">
              <a:solidFill>
                <a:srgbClr val="FFFF00"/>
              </a:solidFill>
              <a:ea typeface="宋体" panose="02010600030101010101" pitchFamily="2" charset="-122"/>
            </a:endParaRPr>
          </a:p>
        </p:txBody>
      </p:sp>
      <p:sp>
        <p:nvSpPr>
          <p:cNvPr id="26650" name="Rectangle 26">
            <a:extLst>
              <a:ext uri="{FF2B5EF4-FFF2-40B4-BE49-F238E27FC236}">
                <a16:creationId xmlns:a16="http://schemas.microsoft.com/office/drawing/2014/main" id="{B24B7ADE-797A-8145-9F73-0AA1F754FBCE}"/>
              </a:ext>
            </a:extLst>
          </p:cNvPr>
          <p:cNvSpPr>
            <a:spLocks noChangeArrowheads="1"/>
          </p:cNvSpPr>
          <p:nvPr/>
        </p:nvSpPr>
        <p:spPr bwMode="auto">
          <a:xfrm>
            <a:off x="6477000" y="1609725"/>
            <a:ext cx="1676400" cy="3505200"/>
          </a:xfrm>
          <a:prstGeom prst="rect">
            <a:avLst/>
          </a:prstGeom>
          <a:solidFill>
            <a:schemeClr val="accent1"/>
          </a:solidFill>
          <a:ln w="12700" cap="sq">
            <a:solidFill>
              <a:schemeClr val="tx2"/>
            </a:solidFill>
            <a:miter lim="800000"/>
            <a:headEnd/>
            <a:tailEnd/>
          </a:ln>
        </p:spPr>
        <p:txBody>
          <a:bodyPr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a:p>
        </p:txBody>
      </p:sp>
      <p:sp>
        <p:nvSpPr>
          <p:cNvPr id="26651" name="Line 27">
            <a:extLst>
              <a:ext uri="{FF2B5EF4-FFF2-40B4-BE49-F238E27FC236}">
                <a16:creationId xmlns:a16="http://schemas.microsoft.com/office/drawing/2014/main" id="{DD565203-3123-8D43-9B6F-83123ED0EF64}"/>
              </a:ext>
            </a:extLst>
          </p:cNvPr>
          <p:cNvSpPr>
            <a:spLocks noChangeShapeType="1"/>
          </p:cNvSpPr>
          <p:nvPr/>
        </p:nvSpPr>
        <p:spPr bwMode="auto">
          <a:xfrm>
            <a:off x="6477000" y="1914525"/>
            <a:ext cx="1676400" cy="0"/>
          </a:xfrm>
          <a:prstGeom prst="line">
            <a:avLst/>
          </a:prstGeom>
          <a:noFill/>
          <a:ln w="1905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2" name="Line 28">
            <a:extLst>
              <a:ext uri="{FF2B5EF4-FFF2-40B4-BE49-F238E27FC236}">
                <a16:creationId xmlns:a16="http://schemas.microsoft.com/office/drawing/2014/main" id="{4675EC7C-81E0-2D4C-A5DC-6D4E07763B8F}"/>
              </a:ext>
            </a:extLst>
          </p:cNvPr>
          <p:cNvSpPr>
            <a:spLocks noChangeShapeType="1"/>
          </p:cNvSpPr>
          <p:nvPr/>
        </p:nvSpPr>
        <p:spPr bwMode="auto">
          <a:xfrm>
            <a:off x="6477000" y="2524125"/>
            <a:ext cx="1676400" cy="0"/>
          </a:xfrm>
          <a:prstGeom prst="line">
            <a:avLst/>
          </a:prstGeom>
          <a:noFill/>
          <a:ln w="1905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3" name="Line 29">
            <a:extLst>
              <a:ext uri="{FF2B5EF4-FFF2-40B4-BE49-F238E27FC236}">
                <a16:creationId xmlns:a16="http://schemas.microsoft.com/office/drawing/2014/main" id="{6564AACD-6E0A-D04B-BE68-77849C98F56A}"/>
              </a:ext>
            </a:extLst>
          </p:cNvPr>
          <p:cNvSpPr>
            <a:spLocks noChangeShapeType="1"/>
          </p:cNvSpPr>
          <p:nvPr/>
        </p:nvSpPr>
        <p:spPr bwMode="auto">
          <a:xfrm>
            <a:off x="6477000" y="3514725"/>
            <a:ext cx="1676400" cy="0"/>
          </a:xfrm>
          <a:prstGeom prst="line">
            <a:avLst/>
          </a:prstGeom>
          <a:noFill/>
          <a:ln w="1905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4" name="Line 30">
            <a:extLst>
              <a:ext uri="{FF2B5EF4-FFF2-40B4-BE49-F238E27FC236}">
                <a16:creationId xmlns:a16="http://schemas.microsoft.com/office/drawing/2014/main" id="{7E4E8E3C-F649-8F4F-A6D0-D06DEC1E8F1D}"/>
              </a:ext>
            </a:extLst>
          </p:cNvPr>
          <p:cNvSpPr>
            <a:spLocks noChangeShapeType="1"/>
          </p:cNvSpPr>
          <p:nvPr/>
        </p:nvSpPr>
        <p:spPr bwMode="auto">
          <a:xfrm>
            <a:off x="6477000" y="3819525"/>
            <a:ext cx="1676400" cy="0"/>
          </a:xfrm>
          <a:prstGeom prst="line">
            <a:avLst/>
          </a:prstGeom>
          <a:noFill/>
          <a:ln w="1905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5" name="Line 31">
            <a:extLst>
              <a:ext uri="{FF2B5EF4-FFF2-40B4-BE49-F238E27FC236}">
                <a16:creationId xmlns:a16="http://schemas.microsoft.com/office/drawing/2014/main" id="{934D7C5B-337B-3D47-99D4-89DE87D191EA}"/>
              </a:ext>
            </a:extLst>
          </p:cNvPr>
          <p:cNvSpPr>
            <a:spLocks noChangeShapeType="1"/>
          </p:cNvSpPr>
          <p:nvPr/>
        </p:nvSpPr>
        <p:spPr bwMode="auto">
          <a:xfrm>
            <a:off x="6477000" y="4810125"/>
            <a:ext cx="1676400" cy="0"/>
          </a:xfrm>
          <a:prstGeom prst="line">
            <a:avLst/>
          </a:prstGeom>
          <a:noFill/>
          <a:ln w="1905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6" name="Line 32">
            <a:extLst>
              <a:ext uri="{FF2B5EF4-FFF2-40B4-BE49-F238E27FC236}">
                <a16:creationId xmlns:a16="http://schemas.microsoft.com/office/drawing/2014/main" id="{DB53A1DA-7F37-D546-AC85-E0872E2E7E31}"/>
              </a:ext>
            </a:extLst>
          </p:cNvPr>
          <p:cNvSpPr>
            <a:spLocks noChangeShapeType="1"/>
          </p:cNvSpPr>
          <p:nvPr/>
        </p:nvSpPr>
        <p:spPr bwMode="auto">
          <a:xfrm>
            <a:off x="6477000" y="2219325"/>
            <a:ext cx="16764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7" name="Line 33">
            <a:extLst>
              <a:ext uri="{FF2B5EF4-FFF2-40B4-BE49-F238E27FC236}">
                <a16:creationId xmlns:a16="http://schemas.microsoft.com/office/drawing/2014/main" id="{06E5D19E-C3A0-E64C-81C5-A8554FA057FC}"/>
              </a:ext>
            </a:extLst>
          </p:cNvPr>
          <p:cNvSpPr>
            <a:spLocks noChangeShapeType="1"/>
          </p:cNvSpPr>
          <p:nvPr/>
        </p:nvSpPr>
        <p:spPr bwMode="auto">
          <a:xfrm>
            <a:off x="6477000" y="1914525"/>
            <a:ext cx="838200" cy="304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8" name="Line 34">
            <a:extLst>
              <a:ext uri="{FF2B5EF4-FFF2-40B4-BE49-F238E27FC236}">
                <a16:creationId xmlns:a16="http://schemas.microsoft.com/office/drawing/2014/main" id="{FA3598B4-7ECF-6F48-A712-0BBA66A75D3A}"/>
              </a:ext>
            </a:extLst>
          </p:cNvPr>
          <p:cNvSpPr>
            <a:spLocks noChangeShapeType="1"/>
          </p:cNvSpPr>
          <p:nvPr/>
        </p:nvSpPr>
        <p:spPr bwMode="auto">
          <a:xfrm flipV="1">
            <a:off x="7315200" y="1914525"/>
            <a:ext cx="838200" cy="304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59" name="Line 35">
            <a:extLst>
              <a:ext uri="{FF2B5EF4-FFF2-40B4-BE49-F238E27FC236}">
                <a16:creationId xmlns:a16="http://schemas.microsoft.com/office/drawing/2014/main" id="{CACF1D16-92D3-444A-8797-1C95E4CDF112}"/>
              </a:ext>
            </a:extLst>
          </p:cNvPr>
          <p:cNvSpPr>
            <a:spLocks noChangeShapeType="1"/>
          </p:cNvSpPr>
          <p:nvPr/>
        </p:nvSpPr>
        <p:spPr bwMode="auto">
          <a:xfrm>
            <a:off x="7315200" y="2219325"/>
            <a:ext cx="0" cy="304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0" name="Line 36">
            <a:extLst>
              <a:ext uri="{FF2B5EF4-FFF2-40B4-BE49-F238E27FC236}">
                <a16:creationId xmlns:a16="http://schemas.microsoft.com/office/drawing/2014/main" id="{BE2DD96D-80EF-1A4C-8403-B7C3A1F5702A}"/>
              </a:ext>
            </a:extLst>
          </p:cNvPr>
          <p:cNvSpPr>
            <a:spLocks noChangeShapeType="1"/>
          </p:cNvSpPr>
          <p:nvPr/>
        </p:nvSpPr>
        <p:spPr bwMode="auto">
          <a:xfrm>
            <a:off x="6781800" y="2828925"/>
            <a:ext cx="1371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1" name="Line 37">
            <a:extLst>
              <a:ext uri="{FF2B5EF4-FFF2-40B4-BE49-F238E27FC236}">
                <a16:creationId xmlns:a16="http://schemas.microsoft.com/office/drawing/2014/main" id="{60ECA5D6-A1AF-5648-856A-B7A93A251C48}"/>
              </a:ext>
            </a:extLst>
          </p:cNvPr>
          <p:cNvSpPr>
            <a:spLocks noChangeShapeType="1"/>
          </p:cNvSpPr>
          <p:nvPr/>
        </p:nvSpPr>
        <p:spPr bwMode="auto">
          <a:xfrm>
            <a:off x="6781800" y="2828925"/>
            <a:ext cx="0" cy="685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2" name="Line 38">
            <a:extLst>
              <a:ext uri="{FF2B5EF4-FFF2-40B4-BE49-F238E27FC236}">
                <a16:creationId xmlns:a16="http://schemas.microsoft.com/office/drawing/2014/main" id="{2334939B-3854-3849-866E-5286F92F5447}"/>
              </a:ext>
            </a:extLst>
          </p:cNvPr>
          <p:cNvSpPr>
            <a:spLocks noChangeShapeType="1"/>
          </p:cNvSpPr>
          <p:nvPr/>
        </p:nvSpPr>
        <p:spPr bwMode="auto">
          <a:xfrm>
            <a:off x="6781800" y="3209925"/>
            <a:ext cx="1371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3" name="Line 39">
            <a:extLst>
              <a:ext uri="{FF2B5EF4-FFF2-40B4-BE49-F238E27FC236}">
                <a16:creationId xmlns:a16="http://schemas.microsoft.com/office/drawing/2014/main" id="{82483487-986F-204A-8FEC-FF66C8EF98B6}"/>
              </a:ext>
            </a:extLst>
          </p:cNvPr>
          <p:cNvSpPr>
            <a:spLocks noChangeShapeType="1"/>
          </p:cNvSpPr>
          <p:nvPr/>
        </p:nvSpPr>
        <p:spPr bwMode="auto">
          <a:xfrm>
            <a:off x="6477000" y="4124325"/>
            <a:ext cx="16764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4" name="Line 40">
            <a:extLst>
              <a:ext uri="{FF2B5EF4-FFF2-40B4-BE49-F238E27FC236}">
                <a16:creationId xmlns:a16="http://schemas.microsoft.com/office/drawing/2014/main" id="{AF110977-29EF-4241-8DB7-7F12CC2B70C1}"/>
              </a:ext>
            </a:extLst>
          </p:cNvPr>
          <p:cNvSpPr>
            <a:spLocks noChangeShapeType="1"/>
          </p:cNvSpPr>
          <p:nvPr/>
        </p:nvSpPr>
        <p:spPr bwMode="auto">
          <a:xfrm>
            <a:off x="6477000" y="4505325"/>
            <a:ext cx="1676400" cy="0"/>
          </a:xfrm>
          <a:prstGeom prst="line">
            <a:avLst/>
          </a:prstGeom>
          <a:noFill/>
          <a:ln w="1905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5" name="Line 41">
            <a:extLst>
              <a:ext uri="{FF2B5EF4-FFF2-40B4-BE49-F238E27FC236}">
                <a16:creationId xmlns:a16="http://schemas.microsoft.com/office/drawing/2014/main" id="{1E0FBB6D-5CCD-2D4B-A5BD-D63674B27345}"/>
              </a:ext>
            </a:extLst>
          </p:cNvPr>
          <p:cNvSpPr>
            <a:spLocks noChangeShapeType="1"/>
          </p:cNvSpPr>
          <p:nvPr/>
        </p:nvSpPr>
        <p:spPr bwMode="auto">
          <a:xfrm>
            <a:off x="6477000" y="3819525"/>
            <a:ext cx="838200" cy="304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6" name="Line 42">
            <a:extLst>
              <a:ext uri="{FF2B5EF4-FFF2-40B4-BE49-F238E27FC236}">
                <a16:creationId xmlns:a16="http://schemas.microsoft.com/office/drawing/2014/main" id="{E70407CA-C4F9-DA47-92B3-1CBC0B75BF2C}"/>
              </a:ext>
            </a:extLst>
          </p:cNvPr>
          <p:cNvSpPr>
            <a:spLocks noChangeShapeType="1"/>
          </p:cNvSpPr>
          <p:nvPr/>
        </p:nvSpPr>
        <p:spPr bwMode="auto">
          <a:xfrm flipV="1">
            <a:off x="7315200" y="3819525"/>
            <a:ext cx="838200" cy="3048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7" name="Line 43">
            <a:extLst>
              <a:ext uri="{FF2B5EF4-FFF2-40B4-BE49-F238E27FC236}">
                <a16:creationId xmlns:a16="http://schemas.microsoft.com/office/drawing/2014/main" id="{02564A48-5939-4D49-9EE5-6D13F2656AA9}"/>
              </a:ext>
            </a:extLst>
          </p:cNvPr>
          <p:cNvSpPr>
            <a:spLocks noChangeShapeType="1"/>
          </p:cNvSpPr>
          <p:nvPr/>
        </p:nvSpPr>
        <p:spPr bwMode="auto">
          <a:xfrm>
            <a:off x="7315200" y="4124325"/>
            <a:ext cx="0" cy="3810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6668" name="Text Box 44">
            <a:extLst>
              <a:ext uri="{FF2B5EF4-FFF2-40B4-BE49-F238E27FC236}">
                <a16:creationId xmlns:a16="http://schemas.microsoft.com/office/drawing/2014/main" id="{2951C708-20C9-4740-8660-50232F4F045E}"/>
              </a:ext>
            </a:extLst>
          </p:cNvPr>
          <p:cNvSpPr txBox="1">
            <a:spLocks noChangeArrowheads="1"/>
          </p:cNvSpPr>
          <p:nvPr/>
        </p:nvSpPr>
        <p:spPr bwMode="auto">
          <a:xfrm>
            <a:off x="6829425" y="2463800"/>
            <a:ext cx="1012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N:=1..10</a:t>
            </a:r>
          </a:p>
        </p:txBody>
      </p:sp>
      <p:sp>
        <p:nvSpPr>
          <p:cNvPr id="26669" name="Text Box 45">
            <a:extLst>
              <a:ext uri="{FF2B5EF4-FFF2-40B4-BE49-F238E27FC236}">
                <a16:creationId xmlns:a16="http://schemas.microsoft.com/office/drawing/2014/main" id="{7C29F98A-4F87-9E40-BC5A-2A58A0D77A95}"/>
              </a:ext>
            </a:extLst>
          </p:cNvPr>
          <p:cNvSpPr txBox="1">
            <a:spLocks noChangeArrowheads="1"/>
          </p:cNvSpPr>
          <p:nvPr/>
        </p:nvSpPr>
        <p:spPr bwMode="auto">
          <a:xfrm>
            <a:off x="6729413" y="1852613"/>
            <a:ext cx="89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      </a:t>
            </a:r>
            <a:r>
              <a:rPr lang="en-US" altLang="zh-CN" sz="1600">
                <a:solidFill>
                  <a:schemeClr val="tx1"/>
                </a:solidFill>
                <a:ea typeface="宋体" panose="02010600030101010101" pitchFamily="2" charset="-122"/>
              </a:rPr>
              <a:t>X&gt;5</a:t>
            </a:r>
          </a:p>
        </p:txBody>
      </p:sp>
      <p:sp>
        <p:nvSpPr>
          <p:cNvPr id="26670" name="Text Box 46">
            <a:extLst>
              <a:ext uri="{FF2B5EF4-FFF2-40B4-BE49-F238E27FC236}">
                <a16:creationId xmlns:a16="http://schemas.microsoft.com/office/drawing/2014/main" id="{0FC0A86B-6BF8-6B4A-BE0D-682DD25CEAE4}"/>
              </a:ext>
            </a:extLst>
          </p:cNvPr>
          <p:cNvSpPr txBox="1">
            <a:spLocks noChangeArrowheads="1"/>
          </p:cNvSpPr>
          <p:nvPr/>
        </p:nvSpPr>
        <p:spPr bwMode="auto">
          <a:xfrm>
            <a:off x="6503988" y="19383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T</a:t>
            </a:r>
          </a:p>
        </p:txBody>
      </p:sp>
      <p:sp>
        <p:nvSpPr>
          <p:cNvPr id="26671" name="Text Box 47">
            <a:extLst>
              <a:ext uri="{FF2B5EF4-FFF2-40B4-BE49-F238E27FC236}">
                <a16:creationId xmlns:a16="http://schemas.microsoft.com/office/drawing/2014/main" id="{1376FAD0-D470-D041-AEAA-448EE9835DE3}"/>
              </a:ext>
            </a:extLst>
          </p:cNvPr>
          <p:cNvSpPr txBox="1">
            <a:spLocks noChangeArrowheads="1"/>
          </p:cNvSpPr>
          <p:nvPr/>
        </p:nvSpPr>
        <p:spPr bwMode="auto">
          <a:xfrm>
            <a:off x="7772400" y="19288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F</a:t>
            </a:r>
          </a:p>
        </p:txBody>
      </p:sp>
      <p:sp>
        <p:nvSpPr>
          <p:cNvPr id="26672" name="Text Box 48">
            <a:extLst>
              <a:ext uri="{FF2B5EF4-FFF2-40B4-BE49-F238E27FC236}">
                <a16:creationId xmlns:a16="http://schemas.microsoft.com/office/drawing/2014/main" id="{ADF1851E-197C-A442-A846-F679AC92C158}"/>
              </a:ext>
            </a:extLst>
          </p:cNvPr>
          <p:cNvSpPr txBox="1">
            <a:spLocks noChangeArrowheads="1"/>
          </p:cNvSpPr>
          <p:nvPr/>
        </p:nvSpPr>
        <p:spPr bwMode="auto">
          <a:xfrm>
            <a:off x="7772400" y="38338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F</a:t>
            </a:r>
          </a:p>
        </p:txBody>
      </p:sp>
      <p:sp>
        <p:nvSpPr>
          <p:cNvPr id="26673" name="Text Box 49">
            <a:extLst>
              <a:ext uri="{FF2B5EF4-FFF2-40B4-BE49-F238E27FC236}">
                <a16:creationId xmlns:a16="http://schemas.microsoft.com/office/drawing/2014/main" id="{D5E0F68E-C427-1D45-806D-3BBD50BAF322}"/>
              </a:ext>
            </a:extLst>
          </p:cNvPr>
          <p:cNvSpPr txBox="1">
            <a:spLocks noChangeArrowheads="1"/>
          </p:cNvSpPr>
          <p:nvPr/>
        </p:nvSpPr>
        <p:spPr bwMode="auto">
          <a:xfrm>
            <a:off x="6477000" y="381952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T</a:t>
            </a:r>
          </a:p>
        </p:txBody>
      </p:sp>
      <p:sp>
        <p:nvSpPr>
          <p:cNvPr id="26674" name="Text Box 50">
            <a:extLst>
              <a:ext uri="{FF2B5EF4-FFF2-40B4-BE49-F238E27FC236}">
                <a16:creationId xmlns:a16="http://schemas.microsoft.com/office/drawing/2014/main" id="{8735FCFC-CDDB-0C44-9F55-E902236C823E}"/>
              </a:ext>
            </a:extLst>
          </p:cNvPr>
          <p:cNvSpPr txBox="1">
            <a:spLocks noChangeArrowheads="1"/>
          </p:cNvSpPr>
          <p:nvPr/>
        </p:nvSpPr>
        <p:spPr bwMode="auto">
          <a:xfrm>
            <a:off x="7162800" y="1557338"/>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1</a:t>
            </a:r>
          </a:p>
        </p:txBody>
      </p:sp>
      <p:sp>
        <p:nvSpPr>
          <p:cNvPr id="26675" name="Text Box 51">
            <a:extLst>
              <a:ext uri="{FF2B5EF4-FFF2-40B4-BE49-F238E27FC236}">
                <a16:creationId xmlns:a16="http://schemas.microsoft.com/office/drawing/2014/main" id="{133B6CCB-F8B9-9043-924A-4D2BD19742BB}"/>
              </a:ext>
            </a:extLst>
          </p:cNvPr>
          <p:cNvSpPr txBox="1">
            <a:spLocks noChangeArrowheads="1"/>
          </p:cNvSpPr>
          <p:nvPr/>
        </p:nvSpPr>
        <p:spPr bwMode="auto">
          <a:xfrm>
            <a:off x="6705600" y="21574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2</a:t>
            </a:r>
          </a:p>
        </p:txBody>
      </p:sp>
      <p:sp>
        <p:nvSpPr>
          <p:cNvPr id="26676" name="Text Box 52">
            <a:extLst>
              <a:ext uri="{FF2B5EF4-FFF2-40B4-BE49-F238E27FC236}">
                <a16:creationId xmlns:a16="http://schemas.microsoft.com/office/drawing/2014/main" id="{219B1B0D-04C9-F645-90D9-F4C9995D2553}"/>
              </a:ext>
            </a:extLst>
          </p:cNvPr>
          <p:cNvSpPr txBox="1">
            <a:spLocks noChangeArrowheads="1"/>
          </p:cNvSpPr>
          <p:nvPr/>
        </p:nvSpPr>
        <p:spPr bwMode="auto">
          <a:xfrm>
            <a:off x="7543800" y="2143125"/>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3</a:t>
            </a:r>
          </a:p>
        </p:txBody>
      </p:sp>
      <p:sp>
        <p:nvSpPr>
          <p:cNvPr id="26677" name="Text Box 53">
            <a:extLst>
              <a:ext uri="{FF2B5EF4-FFF2-40B4-BE49-F238E27FC236}">
                <a16:creationId xmlns:a16="http://schemas.microsoft.com/office/drawing/2014/main" id="{E8E41B63-B2C4-D84A-AFE7-2CF4810187F0}"/>
              </a:ext>
            </a:extLst>
          </p:cNvPr>
          <p:cNvSpPr txBox="1">
            <a:spLocks noChangeArrowheads="1"/>
          </p:cNvSpPr>
          <p:nvPr/>
        </p:nvSpPr>
        <p:spPr bwMode="auto">
          <a:xfrm>
            <a:off x="7162800" y="28432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4</a:t>
            </a:r>
          </a:p>
        </p:txBody>
      </p:sp>
      <p:sp>
        <p:nvSpPr>
          <p:cNvPr id="26678" name="Text Box 54">
            <a:extLst>
              <a:ext uri="{FF2B5EF4-FFF2-40B4-BE49-F238E27FC236}">
                <a16:creationId xmlns:a16="http://schemas.microsoft.com/office/drawing/2014/main" id="{2E547863-B58B-6043-968E-76C7A8D63516}"/>
              </a:ext>
            </a:extLst>
          </p:cNvPr>
          <p:cNvSpPr txBox="1">
            <a:spLocks noChangeArrowheads="1"/>
          </p:cNvSpPr>
          <p:nvPr/>
        </p:nvSpPr>
        <p:spPr bwMode="auto">
          <a:xfrm>
            <a:off x="7162800" y="31480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5</a:t>
            </a:r>
          </a:p>
        </p:txBody>
      </p:sp>
      <p:sp>
        <p:nvSpPr>
          <p:cNvPr id="26679" name="Text Box 55">
            <a:extLst>
              <a:ext uri="{FF2B5EF4-FFF2-40B4-BE49-F238E27FC236}">
                <a16:creationId xmlns:a16="http://schemas.microsoft.com/office/drawing/2014/main" id="{A8D56103-8990-E947-A7C5-16E0A839067C}"/>
              </a:ext>
            </a:extLst>
          </p:cNvPr>
          <p:cNvSpPr txBox="1">
            <a:spLocks noChangeArrowheads="1"/>
          </p:cNvSpPr>
          <p:nvPr/>
        </p:nvSpPr>
        <p:spPr bwMode="auto">
          <a:xfrm>
            <a:off x="7162800" y="3438525"/>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6</a:t>
            </a:r>
          </a:p>
        </p:txBody>
      </p:sp>
      <p:sp>
        <p:nvSpPr>
          <p:cNvPr id="26680" name="Text Box 56">
            <a:extLst>
              <a:ext uri="{FF2B5EF4-FFF2-40B4-BE49-F238E27FC236}">
                <a16:creationId xmlns:a16="http://schemas.microsoft.com/office/drawing/2014/main" id="{5714D632-3597-8E4D-9D42-184909EE1C96}"/>
              </a:ext>
            </a:extLst>
          </p:cNvPr>
          <p:cNvSpPr txBox="1">
            <a:spLocks noChangeArrowheads="1"/>
          </p:cNvSpPr>
          <p:nvPr/>
        </p:nvSpPr>
        <p:spPr bwMode="auto">
          <a:xfrm>
            <a:off x="7537450" y="41386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8</a:t>
            </a:r>
          </a:p>
        </p:txBody>
      </p:sp>
      <p:sp>
        <p:nvSpPr>
          <p:cNvPr id="26681" name="Text Box 57">
            <a:extLst>
              <a:ext uri="{FF2B5EF4-FFF2-40B4-BE49-F238E27FC236}">
                <a16:creationId xmlns:a16="http://schemas.microsoft.com/office/drawing/2014/main" id="{A2162726-BCC1-2F4E-A5F0-CDAA022833C6}"/>
              </a:ext>
            </a:extLst>
          </p:cNvPr>
          <p:cNvSpPr txBox="1">
            <a:spLocks noChangeArrowheads="1"/>
          </p:cNvSpPr>
          <p:nvPr/>
        </p:nvSpPr>
        <p:spPr bwMode="auto">
          <a:xfrm>
            <a:off x="6775450" y="41386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7</a:t>
            </a:r>
          </a:p>
        </p:txBody>
      </p:sp>
      <p:sp>
        <p:nvSpPr>
          <p:cNvPr id="26682" name="Text Box 58">
            <a:extLst>
              <a:ext uri="{FF2B5EF4-FFF2-40B4-BE49-F238E27FC236}">
                <a16:creationId xmlns:a16="http://schemas.microsoft.com/office/drawing/2014/main" id="{40143946-0902-0744-8505-11FC93B78A75}"/>
              </a:ext>
            </a:extLst>
          </p:cNvPr>
          <p:cNvSpPr txBox="1">
            <a:spLocks noChangeArrowheads="1"/>
          </p:cNvSpPr>
          <p:nvPr/>
        </p:nvSpPr>
        <p:spPr bwMode="auto">
          <a:xfrm>
            <a:off x="7156450" y="44434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9</a:t>
            </a:r>
          </a:p>
        </p:txBody>
      </p:sp>
      <p:sp>
        <p:nvSpPr>
          <p:cNvPr id="26683" name="Text Box 59">
            <a:extLst>
              <a:ext uri="{FF2B5EF4-FFF2-40B4-BE49-F238E27FC236}">
                <a16:creationId xmlns:a16="http://schemas.microsoft.com/office/drawing/2014/main" id="{9A583D5D-1D43-F840-A1E1-FF24FF05B557}"/>
              </a:ext>
            </a:extLst>
          </p:cNvPr>
          <p:cNvSpPr txBox="1">
            <a:spLocks noChangeArrowheads="1"/>
          </p:cNvSpPr>
          <p:nvPr/>
        </p:nvSpPr>
        <p:spPr bwMode="auto">
          <a:xfrm>
            <a:off x="7162800" y="48101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S</a:t>
            </a:r>
            <a:r>
              <a:rPr lang="en-US" altLang="zh-CN" sz="1800" baseline="-25000">
                <a:solidFill>
                  <a:schemeClr val="tx1"/>
                </a:solidFill>
                <a:ea typeface="宋体" panose="02010600030101010101" pitchFamily="2" charset="-122"/>
              </a:rPr>
              <a:t>10</a:t>
            </a:r>
          </a:p>
        </p:txBody>
      </p:sp>
      <p:sp>
        <p:nvSpPr>
          <p:cNvPr id="26684" name="Text Box 60">
            <a:extLst>
              <a:ext uri="{FF2B5EF4-FFF2-40B4-BE49-F238E27FC236}">
                <a16:creationId xmlns:a16="http://schemas.microsoft.com/office/drawing/2014/main" id="{8D250BB0-CAE4-474E-8A4F-72FDF24C60F8}"/>
              </a:ext>
            </a:extLst>
          </p:cNvPr>
          <p:cNvSpPr txBox="1">
            <a:spLocks noChangeArrowheads="1"/>
          </p:cNvSpPr>
          <p:nvPr/>
        </p:nvSpPr>
        <p:spPr bwMode="auto">
          <a:xfrm>
            <a:off x="6496050" y="3743325"/>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800">
                <a:solidFill>
                  <a:schemeClr val="tx1"/>
                </a:solidFill>
                <a:ea typeface="宋体" panose="02010600030101010101" pitchFamily="2" charset="-122"/>
              </a:rPr>
              <a:t>      </a:t>
            </a:r>
            <a:r>
              <a:rPr lang="en-US" altLang="zh-CN" sz="1200">
                <a:solidFill>
                  <a:schemeClr val="tx1"/>
                </a:solidFill>
                <a:ea typeface="宋体" panose="02010600030101010101" pitchFamily="2" charset="-122"/>
              </a:rPr>
              <a:t>X&gt;10&amp;Y&gt;3</a:t>
            </a:r>
            <a:endParaRPr lang="en-US" altLang="zh-CN" sz="1600">
              <a:solidFill>
                <a:schemeClr val="tx1"/>
              </a:solidFill>
              <a:ea typeface="宋体" panose="02010600030101010101" pitchFamily="2" charset="-122"/>
            </a:endParaRPr>
          </a:p>
        </p:txBody>
      </p:sp>
      <p:sp>
        <p:nvSpPr>
          <p:cNvPr id="26685" name="Text Box 61">
            <a:extLst>
              <a:ext uri="{FF2B5EF4-FFF2-40B4-BE49-F238E27FC236}">
                <a16:creationId xmlns:a16="http://schemas.microsoft.com/office/drawing/2014/main" id="{2AB1A564-7B9E-D143-89FA-8FF5DB742BC1}"/>
              </a:ext>
            </a:extLst>
          </p:cNvPr>
          <p:cNvSpPr txBox="1">
            <a:spLocks noChangeArrowheads="1"/>
          </p:cNvSpPr>
          <p:nvPr/>
        </p:nvSpPr>
        <p:spPr bwMode="auto">
          <a:xfrm>
            <a:off x="524926" y="4505325"/>
            <a:ext cx="4679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spcBef>
                <a:spcPct val="50000"/>
              </a:spcBef>
            </a:pPr>
            <a:r>
              <a:rPr lang="zh-CN" altLang="en-US" dirty="0"/>
              <a:t>优点：支持自顶向下逐步求精的结构化详细设计，并且严格限制了控制从一个处理到另一个处理的转移．</a:t>
            </a:r>
          </a:p>
        </p:txBody>
      </p:sp>
      <p:sp>
        <p:nvSpPr>
          <p:cNvPr id="62" name="标题 3">
            <a:extLst>
              <a:ext uri="{FF2B5EF4-FFF2-40B4-BE49-F238E27FC236}">
                <a16:creationId xmlns:a16="http://schemas.microsoft.com/office/drawing/2014/main" id="{7DC25032-E7F2-D342-8361-E9CCBF2A952E}"/>
              </a:ext>
            </a:extLst>
          </p:cNvPr>
          <p:cNvSpPr txBox="1">
            <a:spLocks/>
          </p:cNvSpPr>
          <p:nvPr/>
        </p:nvSpPr>
        <p:spPr bwMode="auto">
          <a:xfrm>
            <a:off x="457200" y="-14366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6.3</a:t>
            </a:r>
            <a:r>
              <a:rPr lang="en-US" altLang="zh-CN" b="1" dirty="0"/>
              <a:t> </a:t>
            </a:r>
            <a:r>
              <a:rPr lang="zh-CN" altLang="en-US" b="1" dirty="0"/>
              <a:t>过程设计的工具</a:t>
            </a:r>
          </a:p>
        </p:txBody>
      </p:sp>
      <p:sp>
        <p:nvSpPr>
          <p:cNvPr id="64" name="1 Título">
            <a:extLst>
              <a:ext uri="{FF2B5EF4-FFF2-40B4-BE49-F238E27FC236}">
                <a16:creationId xmlns:a16="http://schemas.microsoft.com/office/drawing/2014/main" id="{A3BFCD4C-A889-0340-ABF3-0E6B7765F0B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65" name="1 Título">
            <a:extLst>
              <a:ext uri="{FF2B5EF4-FFF2-40B4-BE49-F238E27FC236}">
                <a16:creationId xmlns:a16="http://schemas.microsoft.com/office/drawing/2014/main" id="{5DECF45E-C93A-2B4D-AF2A-99E6866AB8F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dirty="0">
                <a:solidFill>
                  <a:srgbClr val="D9D9D9"/>
                </a:solidFill>
                <a:latin typeface="宋体" panose="02010600030101010101" pitchFamily="2" charset="-122"/>
              </a:rPr>
              <a:t>6.3.2 </a:t>
            </a:r>
            <a:r>
              <a:rPr lang="zh-CN" altLang="en-US" sz="2400" dirty="0">
                <a:solidFill>
                  <a:srgbClr val="D9D9D9"/>
                </a:solidFill>
                <a:latin typeface="宋体" panose="02010600030101010101" pitchFamily="2" charset="-122"/>
              </a:rPr>
              <a:t>盒图</a:t>
            </a:r>
          </a:p>
        </p:txBody>
      </p:sp>
    </p:spTree>
    <p:extLst>
      <p:ext uri="{BB962C8B-B14F-4D97-AF65-F5344CB8AC3E}">
        <p14:creationId xmlns:p14="http://schemas.microsoft.com/office/powerpoint/2010/main" val="3166459652"/>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63</a:t>
            </a:fld>
            <a:endParaRPr lang="zh-CN" altLang="en-US" dirty="0"/>
          </a:p>
        </p:txBody>
      </p:sp>
      <p:sp>
        <p:nvSpPr>
          <p:cNvPr id="3" name="文本占位符 14">
            <a:extLst>
              <a:ext uri="{FF2B5EF4-FFF2-40B4-BE49-F238E27FC236}">
                <a16:creationId xmlns:a16="http://schemas.microsoft.com/office/drawing/2014/main" id="{7CDADF7D-C124-C79E-6D21-4368DE550FFF}"/>
              </a:ext>
            </a:extLst>
          </p:cNvPr>
          <p:cNvSpPr txBox="1"/>
          <p:nvPr/>
        </p:nvSpPr>
        <p:spPr>
          <a:xfrm>
            <a:off x="323528" y="964202"/>
            <a:ext cx="3369726" cy="346249"/>
          </a:xfrm>
          <a:prstGeom prst="rect">
            <a:avLst/>
          </a:prstGeom>
        </p:spPr>
        <p:txBody>
          <a:bodyPr vert="horz" lIns="68580" tIns="34290" rIns="68580" bIns="34290" rtlCol="0" anchor="ctr">
            <a:spAutoFit/>
          </a:bodyPr>
          <a:lstStyle>
            <a:defPPr>
              <a:defRPr lang="zh-CN"/>
            </a:defPPr>
            <a:lvl1pPr marL="0" indent="0" algn="ctr" defTabSz="914400" rtl="0" eaLnBrk="1" latinLnBrk="0" hangingPunct="1">
              <a:buNone/>
              <a:defRPr sz="4400" b="1" kern="1200">
                <a:solidFill>
                  <a:srgbClr val="11373F"/>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800" dirty="0">
                <a:solidFill>
                  <a:srgbClr val="2F637E"/>
                </a:solidFill>
                <a:latin typeface="微软雅黑" panose="020B0503020204020204" charset="-122"/>
                <a:ea typeface="微软雅黑" panose="020B0503020204020204" charset="-122"/>
                <a:sym typeface="+mn-ea"/>
              </a:rPr>
              <a:t>N-S</a:t>
            </a:r>
            <a:r>
              <a:rPr lang="zh-CN" altLang="en-US" sz="1800" dirty="0">
                <a:solidFill>
                  <a:srgbClr val="2F637E"/>
                </a:solidFill>
                <a:latin typeface="微软雅黑" panose="020B0503020204020204" charset="-122"/>
                <a:ea typeface="微软雅黑" panose="020B0503020204020204" charset="-122"/>
                <a:sym typeface="+mn-ea"/>
              </a:rPr>
              <a:t>图</a:t>
            </a:r>
          </a:p>
        </p:txBody>
      </p:sp>
      <p:sp>
        <p:nvSpPr>
          <p:cNvPr id="2" name="矩形 1">
            <a:extLst>
              <a:ext uri="{FF2B5EF4-FFF2-40B4-BE49-F238E27FC236}">
                <a16:creationId xmlns:a16="http://schemas.microsoft.com/office/drawing/2014/main" id="{FC53BA30-1E42-EA9A-436C-DC57DF9DD2F8}"/>
              </a:ext>
            </a:extLst>
          </p:cNvPr>
          <p:cNvSpPr/>
          <p:nvPr/>
        </p:nvSpPr>
        <p:spPr>
          <a:xfrm>
            <a:off x="755576" y="1412776"/>
            <a:ext cx="7509076" cy="4513543"/>
          </a:xfrm>
          <a:prstGeom prst="rect">
            <a:avLst/>
          </a:prstGeom>
        </p:spPr>
        <p:txBody>
          <a:bodyPr wrap="square">
            <a:spAutoFit/>
          </a:bodyPr>
          <a:lstStyle/>
          <a:p>
            <a:pPr fontAlgn="auto">
              <a:lnSpc>
                <a:spcPct val="150000"/>
              </a:lnSpc>
              <a:spcBef>
                <a:spcPts val="525"/>
              </a:spcBef>
            </a:pPr>
            <a:r>
              <a:rPr lang="en-US" altLang="zh-CN" sz="1500"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N-S</a:t>
            </a:r>
            <a:r>
              <a:rPr lang="zh-CN" altLang="en-US" dirty="0">
                <a:latin typeface="微软雅黑" panose="020B0503020204020204" pitchFamily="34" charset="-122"/>
                <a:ea typeface="微软雅黑" panose="020B0503020204020204" pitchFamily="34" charset="-122"/>
              </a:rPr>
              <a:t>图用类似盒子的矩形以及矩形之间的嵌套来表示语句或语句序列。</a:t>
            </a:r>
            <a:r>
              <a:rPr lang="en-US" altLang="zh-CN" dirty="0">
                <a:latin typeface="微软雅黑" panose="020B0503020204020204" pitchFamily="34" charset="-122"/>
                <a:ea typeface="微软雅黑" panose="020B0503020204020204" pitchFamily="34" charset="-122"/>
              </a:rPr>
              <a:t>N-S</a:t>
            </a:r>
            <a:r>
              <a:rPr lang="zh-CN" altLang="en-US" dirty="0">
                <a:latin typeface="微软雅黑" panose="020B0503020204020204" pitchFamily="34" charset="-122"/>
                <a:ea typeface="微软雅黑" panose="020B0503020204020204" pitchFamily="34" charset="-122"/>
              </a:rPr>
              <a:t>图内部没有箭头，因此，</a:t>
            </a:r>
            <a:r>
              <a:rPr lang="zh-CN" altLang="en-US" b="1" dirty="0">
                <a:solidFill>
                  <a:srgbClr val="F88562"/>
                </a:solidFill>
                <a:latin typeface="微软雅黑" panose="020B0503020204020204" pitchFamily="34" charset="-122"/>
                <a:ea typeface="微软雅黑" panose="020B0503020204020204" pitchFamily="34" charset="-122"/>
              </a:rPr>
              <a:t>它所表示的控制流程不能随便进行转移</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fontAlgn="auto">
              <a:lnSpc>
                <a:spcPct val="150000"/>
              </a:lnSpc>
              <a:spcBef>
                <a:spcPts val="525"/>
              </a:spcBef>
            </a:pPr>
            <a:r>
              <a:rPr lang="en-US" altLang="zh-CN" sz="2400" b="1" dirty="0">
                <a:latin typeface="微软雅黑" panose="020B0503020204020204" pitchFamily="34" charset="-122"/>
                <a:ea typeface="微软雅黑" panose="020B0503020204020204" pitchFamily="34" charset="-122"/>
              </a:rPr>
              <a:t>N-S</a:t>
            </a:r>
            <a:r>
              <a:rPr lang="zh-CN" altLang="en-US" sz="2400" b="1" dirty="0">
                <a:latin typeface="微软雅黑" panose="020B0503020204020204" pitchFamily="34" charset="-122"/>
                <a:ea typeface="微软雅黑" panose="020B0503020204020204" pitchFamily="34" charset="-122"/>
              </a:rPr>
              <a:t>图的主要特点可以归纳为：</a:t>
            </a:r>
          </a:p>
          <a:p>
            <a:pPr marL="257175" indent="-257175" fontAlgn="auto">
              <a:lnSpc>
                <a:spcPct val="150000"/>
              </a:lnSpc>
              <a:spcBef>
                <a:spcPts val="525"/>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不允许随意的控制转移，有利于严格的结构化程序设计；</a:t>
            </a:r>
          </a:p>
          <a:p>
            <a:pPr marL="257175" indent="-257175" fontAlgn="auto">
              <a:lnSpc>
                <a:spcPct val="150000"/>
              </a:lnSpc>
              <a:spcBef>
                <a:spcPts val="525"/>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可以很方便地确定一个特定控制结构的作用域，以及局部数据和全局数据的作用域；</a:t>
            </a:r>
          </a:p>
          <a:p>
            <a:pPr marL="257175" indent="-257175" fontAlgn="auto">
              <a:lnSpc>
                <a:spcPct val="150000"/>
              </a:lnSpc>
              <a:spcBef>
                <a:spcPts val="525"/>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可以很方便地表示嵌套关系以及模块之间的层次关系。</a:t>
            </a:r>
          </a:p>
          <a:p>
            <a:pPr fontAlgn="auto">
              <a:lnSpc>
                <a:spcPct val="150000"/>
              </a:lnSpc>
              <a:spcBef>
                <a:spcPts val="525"/>
              </a:spcBef>
            </a:pPr>
            <a:r>
              <a:rPr lang="zh-CN" altLang="en-US" sz="2000"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 </a:t>
            </a:r>
            <a:r>
              <a:rPr lang="zh-CN" altLang="en-US" sz="2000" b="1" dirty="0">
                <a:solidFill>
                  <a:srgbClr val="F88562"/>
                </a:solidFill>
                <a:latin typeface="微软雅黑" panose="020B0503020204020204" pitchFamily="34" charset="-122"/>
                <a:ea typeface="微软雅黑" panose="020B0503020204020204" pitchFamily="34" charset="-122"/>
              </a:rPr>
              <a:t>用</a:t>
            </a:r>
            <a:r>
              <a:rPr lang="en-US" altLang="zh-CN" sz="2000" b="1" dirty="0">
                <a:solidFill>
                  <a:srgbClr val="F88562"/>
                </a:solidFill>
                <a:latin typeface="微软雅黑" panose="020B0503020204020204" pitchFamily="34" charset="-122"/>
                <a:ea typeface="微软雅黑" panose="020B0503020204020204" pitchFamily="34" charset="-122"/>
              </a:rPr>
              <a:t>N-S</a:t>
            </a:r>
            <a:r>
              <a:rPr lang="zh-CN" altLang="en-US" sz="2000" b="1" dirty="0">
                <a:solidFill>
                  <a:srgbClr val="F88562"/>
                </a:solidFill>
                <a:latin typeface="微软雅黑" panose="020B0503020204020204" pitchFamily="34" charset="-122"/>
                <a:ea typeface="微软雅黑" panose="020B0503020204020204" pitchFamily="34" charset="-122"/>
              </a:rPr>
              <a:t>图表示算法，思路清晰，结构良好，容易设计，因而可有效地提高程序设计的质量和效率</a:t>
            </a:r>
            <a:r>
              <a:rPr lang="zh-CN" altLang="en-US" sz="2000" dirty="0">
                <a:latin typeface="微软雅黑" panose="020B0503020204020204" pitchFamily="34" charset="-122"/>
                <a:ea typeface="微软雅黑" panose="020B0503020204020204" pitchFamily="34" charset="-122"/>
              </a:rPr>
              <a:t>。</a:t>
            </a:r>
          </a:p>
        </p:txBody>
      </p:sp>
      <p:sp>
        <p:nvSpPr>
          <p:cNvPr id="10" name="标题 3">
            <a:extLst>
              <a:ext uri="{FF2B5EF4-FFF2-40B4-BE49-F238E27FC236}">
                <a16:creationId xmlns:a16="http://schemas.microsoft.com/office/drawing/2014/main" id="{82EA6560-8810-F747-B6D6-2111075B1C0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12" name="1 Título">
            <a:extLst>
              <a:ext uri="{FF2B5EF4-FFF2-40B4-BE49-F238E27FC236}">
                <a16:creationId xmlns:a16="http://schemas.microsoft.com/office/drawing/2014/main" id="{6D5DC627-BB60-464A-995C-C37BB494BCD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3" name="1 Título">
            <a:extLst>
              <a:ext uri="{FF2B5EF4-FFF2-40B4-BE49-F238E27FC236}">
                <a16:creationId xmlns:a16="http://schemas.microsoft.com/office/drawing/2014/main" id="{CAD89221-2441-B047-9773-5061F7A1AE2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dirty="0">
                <a:solidFill>
                  <a:srgbClr val="D9D9D9"/>
                </a:solidFill>
                <a:latin typeface="宋体" panose="02010600030101010101" pitchFamily="2" charset="-122"/>
              </a:rPr>
              <a:t>6.3.2 </a:t>
            </a:r>
            <a:r>
              <a:rPr lang="zh-CN" altLang="en-US" sz="2400" dirty="0">
                <a:solidFill>
                  <a:srgbClr val="D9D9D9"/>
                </a:solidFill>
                <a:latin typeface="宋体" panose="02010600030101010101" pitchFamily="2" charset="-122"/>
              </a:rPr>
              <a:t>盒图</a:t>
            </a:r>
          </a:p>
        </p:txBody>
      </p:sp>
    </p:spTree>
    <p:extLst>
      <p:ext uri="{BB962C8B-B14F-4D97-AF65-F5344CB8AC3E}">
        <p14:creationId xmlns:p14="http://schemas.microsoft.com/office/powerpoint/2010/main" val="708188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3">
            <a:extLst>
              <a:ext uri="{FF2B5EF4-FFF2-40B4-BE49-F238E27FC236}">
                <a16:creationId xmlns:a16="http://schemas.microsoft.com/office/drawing/2014/main" id="{7D287282-F031-7747-9F22-AB42DDB4C3C1}"/>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26629" name="内容占位符 4">
            <a:extLst>
              <a:ext uri="{FF2B5EF4-FFF2-40B4-BE49-F238E27FC236}">
                <a16:creationId xmlns:a16="http://schemas.microsoft.com/office/drawing/2014/main" id="{72096FB6-92DD-3249-B6DB-AC12CF9E406B}"/>
              </a:ext>
            </a:extLst>
          </p:cNvPr>
          <p:cNvSpPr>
            <a:spLocks noGrp="1"/>
          </p:cNvSpPr>
          <p:nvPr>
            <p:ph idx="1"/>
          </p:nvPr>
        </p:nvSpPr>
        <p:spPr>
          <a:xfrm>
            <a:off x="395288" y="1023938"/>
            <a:ext cx="8229600" cy="604837"/>
          </a:xfrm>
        </p:spPr>
        <p:txBody>
          <a:bodyPr/>
          <a:lstStyle/>
          <a:p>
            <a:pPr marL="0" indent="0">
              <a:buFont typeface="Arial" charset="0"/>
              <a:buNone/>
              <a:defRPr/>
            </a:pPr>
            <a:r>
              <a:rPr lang="en-US" altLang="zh-CN" b="1" dirty="0">
                <a:latin typeface="+mn-ea"/>
              </a:rPr>
              <a:t>6.3.3</a:t>
            </a:r>
            <a:r>
              <a:rPr lang="en-US" altLang="zh-CN" b="1" dirty="0"/>
              <a:t> PAD</a:t>
            </a:r>
            <a:r>
              <a:rPr lang="zh-CN" altLang="en-US" b="1" dirty="0"/>
              <a:t>图</a:t>
            </a:r>
          </a:p>
          <a:p>
            <a:pPr marL="0" indent="0">
              <a:buFont typeface="Arial" charset="0"/>
              <a:buNone/>
              <a:defRPr/>
            </a:pPr>
            <a:endParaRPr lang="zh-CN" altLang="en-US" b="1" dirty="0"/>
          </a:p>
        </p:txBody>
      </p:sp>
      <p:sp>
        <p:nvSpPr>
          <p:cNvPr id="62467" name="TextBox 7">
            <a:extLst>
              <a:ext uri="{FF2B5EF4-FFF2-40B4-BE49-F238E27FC236}">
                <a16:creationId xmlns:a16="http://schemas.microsoft.com/office/drawing/2014/main" id="{FEB51D33-359A-3944-AC8F-295CEC5EA571}"/>
              </a:ext>
            </a:extLst>
          </p:cNvPr>
          <p:cNvSpPr txBox="1">
            <a:spLocks noChangeArrowheads="1"/>
          </p:cNvSpPr>
          <p:nvPr/>
        </p:nvSpPr>
        <p:spPr bwMode="auto">
          <a:xfrm>
            <a:off x="333375" y="1670050"/>
            <a:ext cx="4525963"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zh-CN" sz="2000">
                <a:latin typeface="宋体" panose="02010600030101010101" pitchFamily="2" charset="-122"/>
              </a:rPr>
              <a:t>PAD</a:t>
            </a:r>
            <a:r>
              <a:rPr lang="zh-CN" altLang="en-US" sz="2000">
                <a:latin typeface="宋体" panose="02010600030101010101" pitchFamily="2" charset="-122"/>
              </a:rPr>
              <a:t>是问题分析图</a:t>
            </a:r>
            <a:r>
              <a:rPr lang="en-US" altLang="zh-CN" sz="2000">
                <a:latin typeface="宋体" panose="02010600030101010101" pitchFamily="2" charset="-122"/>
              </a:rPr>
              <a:t>(problem analysis diagram)</a:t>
            </a:r>
            <a:r>
              <a:rPr lang="zh-CN" altLang="en-US" sz="2000">
                <a:latin typeface="宋体" panose="02010600030101010101" pitchFamily="2" charset="-122"/>
              </a:rPr>
              <a:t>的英文缩写，用二维树形结构的图来表示程序的控制流。</a:t>
            </a:r>
            <a:endParaRPr lang="en-US" altLang="zh-CN" sz="2000">
              <a:latin typeface="宋体" panose="02010600030101010101" pitchFamily="2" charset="-122"/>
            </a:endParaRPr>
          </a:p>
          <a:p>
            <a:pPr eaLnBrk="1" hangingPunct="1">
              <a:lnSpc>
                <a:spcPct val="125000"/>
              </a:lnSpc>
              <a:spcBef>
                <a:spcPct val="0"/>
              </a:spcBef>
              <a:buFontTx/>
              <a:buNone/>
            </a:pPr>
            <a:r>
              <a:rPr lang="zh-CN" altLang="en-US" sz="2000">
                <a:latin typeface="宋体" panose="02010600030101010101" pitchFamily="2" charset="-122"/>
              </a:rPr>
              <a:t>基本符号</a:t>
            </a:r>
            <a:endParaRPr lang="en-US" altLang="zh-CN" sz="2000">
              <a:latin typeface="宋体" panose="02010600030101010101" pitchFamily="2" charset="-122"/>
            </a:endParaRPr>
          </a:p>
          <a:p>
            <a:pPr eaLnBrk="1" hangingPunct="1">
              <a:lnSpc>
                <a:spcPct val="125000"/>
              </a:lnSpc>
              <a:spcBef>
                <a:spcPct val="0"/>
              </a:spcBef>
              <a:buFontTx/>
              <a:buAutoNum type="alphaLcParenBoth"/>
            </a:pPr>
            <a:r>
              <a:rPr lang="zh-CN" altLang="en-US" sz="2000">
                <a:latin typeface="宋体" panose="02010600030101010101" pitchFamily="2" charset="-122"/>
              </a:rPr>
              <a:t>顺序</a:t>
            </a:r>
            <a:r>
              <a:rPr lang="en-US" altLang="zh-CN" sz="2000">
                <a:latin typeface="宋体" panose="02010600030101010101" pitchFamily="2" charset="-122"/>
              </a:rPr>
              <a:t>(</a:t>
            </a:r>
            <a:r>
              <a:rPr lang="zh-CN" altLang="en-US" sz="2000">
                <a:latin typeface="宋体" panose="02010600030101010101" pitchFamily="2" charset="-122"/>
              </a:rPr>
              <a:t>先执行</a:t>
            </a:r>
            <a:r>
              <a:rPr lang="en-US" altLang="zh-CN" sz="2000">
                <a:latin typeface="宋体" panose="02010600030101010101" pitchFamily="2" charset="-122"/>
              </a:rPr>
              <a:t>P1</a:t>
            </a:r>
            <a:r>
              <a:rPr lang="zh-CN" altLang="en-US" sz="2000">
                <a:latin typeface="宋体" panose="02010600030101010101" pitchFamily="2" charset="-122"/>
              </a:rPr>
              <a:t>后执行</a:t>
            </a:r>
            <a:r>
              <a:rPr lang="en-US" altLang="zh-CN" sz="2000">
                <a:latin typeface="宋体" panose="02010600030101010101" pitchFamily="2" charset="-122"/>
              </a:rPr>
              <a:t>P2)</a:t>
            </a:r>
            <a:r>
              <a:rPr lang="zh-CN" altLang="en-US" sz="2000">
                <a:latin typeface="宋体" panose="02010600030101010101" pitchFamily="2" charset="-122"/>
              </a:rPr>
              <a:t>；</a:t>
            </a:r>
            <a:endParaRPr lang="en-US" altLang="zh-CN" sz="2000">
              <a:latin typeface="宋体" panose="02010600030101010101" pitchFamily="2" charset="-122"/>
            </a:endParaRPr>
          </a:p>
          <a:p>
            <a:pPr eaLnBrk="1" hangingPunct="1">
              <a:lnSpc>
                <a:spcPct val="125000"/>
              </a:lnSpc>
              <a:spcBef>
                <a:spcPct val="0"/>
              </a:spcBef>
              <a:buFontTx/>
              <a:buAutoNum type="alphaLcParenBoth"/>
            </a:pPr>
            <a:r>
              <a:rPr lang="zh-CN" altLang="en-US" sz="2000">
                <a:latin typeface="宋体" panose="02010600030101010101" pitchFamily="2" charset="-122"/>
              </a:rPr>
              <a:t>选择</a:t>
            </a:r>
            <a:r>
              <a:rPr lang="en-US" altLang="zh-CN" sz="2000">
                <a:latin typeface="宋体" panose="02010600030101010101" pitchFamily="2" charset="-122"/>
              </a:rPr>
              <a:t>(IF C THEN P1 ELSE P2); </a:t>
            </a:r>
          </a:p>
          <a:p>
            <a:pPr eaLnBrk="1" hangingPunct="1">
              <a:lnSpc>
                <a:spcPct val="125000"/>
              </a:lnSpc>
              <a:spcBef>
                <a:spcPct val="0"/>
              </a:spcBef>
              <a:buFontTx/>
              <a:buAutoNum type="alphaLcParenBoth"/>
            </a:pPr>
            <a:r>
              <a:rPr lang="en-US" altLang="zh-CN" sz="2000">
                <a:latin typeface="宋体" panose="02010600030101010101" pitchFamily="2" charset="-122"/>
              </a:rPr>
              <a:t>CASE</a:t>
            </a:r>
            <a:r>
              <a:rPr lang="zh-CN" altLang="en-US" sz="2000">
                <a:latin typeface="宋体" panose="02010600030101010101" pitchFamily="2" charset="-122"/>
              </a:rPr>
              <a:t>型多分支；</a:t>
            </a:r>
            <a:endParaRPr lang="en-US" altLang="zh-CN" sz="2000">
              <a:latin typeface="宋体" panose="02010600030101010101" pitchFamily="2" charset="-122"/>
            </a:endParaRPr>
          </a:p>
          <a:p>
            <a:pPr eaLnBrk="1" hangingPunct="1">
              <a:lnSpc>
                <a:spcPct val="125000"/>
              </a:lnSpc>
              <a:spcBef>
                <a:spcPct val="0"/>
              </a:spcBef>
              <a:buFontTx/>
              <a:buAutoNum type="alphaLcParenBoth"/>
            </a:pPr>
            <a:r>
              <a:rPr lang="en-US" altLang="zh-CN" sz="2000">
                <a:latin typeface="宋体" panose="02010600030101010101" pitchFamily="2" charset="-122"/>
              </a:rPr>
              <a:t>WHILE</a:t>
            </a:r>
            <a:r>
              <a:rPr lang="zh-CN" altLang="en-US" sz="2000">
                <a:latin typeface="宋体" panose="02010600030101010101" pitchFamily="2" charset="-122"/>
              </a:rPr>
              <a:t>型循环</a:t>
            </a:r>
            <a:r>
              <a:rPr lang="en-US" altLang="zh-CN" sz="2000">
                <a:latin typeface="宋体" panose="02010600030101010101" pitchFamily="2" charset="-122"/>
              </a:rPr>
              <a:t>(WHILE C DO P);</a:t>
            </a:r>
          </a:p>
          <a:p>
            <a:pPr eaLnBrk="1" hangingPunct="1">
              <a:lnSpc>
                <a:spcPct val="125000"/>
              </a:lnSpc>
              <a:spcBef>
                <a:spcPct val="0"/>
              </a:spcBef>
              <a:buFontTx/>
              <a:buAutoNum type="alphaLcParenBoth"/>
            </a:pPr>
            <a:r>
              <a:rPr lang="en-US" altLang="zh-CN" sz="2000">
                <a:latin typeface="宋体" panose="02010600030101010101" pitchFamily="2" charset="-122"/>
              </a:rPr>
              <a:t>UNTIL</a:t>
            </a:r>
            <a:r>
              <a:rPr lang="zh-CN" altLang="en-US" sz="2000">
                <a:latin typeface="宋体" panose="02010600030101010101" pitchFamily="2" charset="-122"/>
              </a:rPr>
              <a:t>型循环</a:t>
            </a:r>
            <a:r>
              <a:rPr lang="en-US" altLang="zh-CN" sz="2000">
                <a:latin typeface="宋体" panose="02010600030101010101" pitchFamily="2" charset="-122"/>
              </a:rPr>
              <a:t>(REPEAT P UNTIL C)</a:t>
            </a:r>
            <a:r>
              <a:rPr lang="zh-CN" altLang="en-US" sz="2000">
                <a:latin typeface="宋体" panose="02010600030101010101" pitchFamily="2" charset="-122"/>
              </a:rPr>
              <a:t>； </a:t>
            </a:r>
            <a:endParaRPr lang="en-US" altLang="zh-CN" sz="2000">
              <a:latin typeface="宋体" panose="02010600030101010101" pitchFamily="2" charset="-122"/>
            </a:endParaRPr>
          </a:p>
          <a:p>
            <a:pPr eaLnBrk="1" hangingPunct="1">
              <a:lnSpc>
                <a:spcPct val="125000"/>
              </a:lnSpc>
              <a:spcBef>
                <a:spcPct val="0"/>
              </a:spcBef>
              <a:buFontTx/>
              <a:buAutoNum type="alphaLcParenBoth"/>
            </a:pPr>
            <a:r>
              <a:rPr lang="zh-CN" altLang="en-US" sz="2000">
                <a:latin typeface="宋体" panose="02010600030101010101" pitchFamily="2" charset="-122"/>
              </a:rPr>
              <a:t>语句标号； </a:t>
            </a:r>
            <a:endParaRPr lang="en-US" altLang="zh-CN" sz="2000">
              <a:latin typeface="宋体" panose="02010600030101010101" pitchFamily="2" charset="-122"/>
            </a:endParaRPr>
          </a:p>
          <a:p>
            <a:pPr eaLnBrk="1" hangingPunct="1">
              <a:lnSpc>
                <a:spcPct val="125000"/>
              </a:lnSpc>
              <a:spcBef>
                <a:spcPct val="0"/>
              </a:spcBef>
              <a:buFontTx/>
              <a:buAutoNum type="alphaLcParenBoth"/>
            </a:pPr>
            <a:r>
              <a:rPr lang="zh-CN" altLang="en-US" sz="2000">
                <a:latin typeface="宋体" panose="02010600030101010101" pitchFamily="2" charset="-122"/>
              </a:rPr>
              <a:t>定义</a:t>
            </a:r>
          </a:p>
        </p:txBody>
      </p:sp>
      <p:pic>
        <p:nvPicPr>
          <p:cNvPr id="62468" name="图片 2">
            <a:extLst>
              <a:ext uri="{FF2B5EF4-FFF2-40B4-BE49-F238E27FC236}">
                <a16:creationId xmlns:a16="http://schemas.microsoft.com/office/drawing/2014/main" id="{7FB10F59-D795-E541-A583-68212B700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68413"/>
            <a:ext cx="4186237"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1 Título">
            <a:extLst>
              <a:ext uri="{FF2B5EF4-FFF2-40B4-BE49-F238E27FC236}">
                <a16:creationId xmlns:a16="http://schemas.microsoft.com/office/drawing/2014/main" id="{3586BC9C-A6E7-6544-96B2-91159B5653F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6.3.3 PAD</a:t>
            </a:r>
            <a:r>
              <a:rPr lang="zh-CN" altLang="en-US" sz="2400">
                <a:solidFill>
                  <a:srgbClr val="D9D9D9"/>
                </a:solidFill>
                <a:latin typeface="宋体" panose="02010600030101010101" pitchFamily="2" charset="-122"/>
              </a:rPr>
              <a:t>图</a:t>
            </a:r>
          </a:p>
        </p:txBody>
      </p:sp>
      <p:sp>
        <p:nvSpPr>
          <p:cNvPr id="62470" name="1 Título">
            <a:extLst>
              <a:ext uri="{FF2B5EF4-FFF2-40B4-BE49-F238E27FC236}">
                <a16:creationId xmlns:a16="http://schemas.microsoft.com/office/drawing/2014/main" id="{DAE1D25E-0C3E-7B4D-8A31-731B7C91F82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3">
            <a:extLst>
              <a:ext uri="{FF2B5EF4-FFF2-40B4-BE49-F238E27FC236}">
                <a16:creationId xmlns:a16="http://schemas.microsoft.com/office/drawing/2014/main" id="{F1B592E4-AAB0-4B4E-BCFF-857249A9FE3E}"/>
              </a:ext>
            </a:extLst>
          </p:cNvPr>
          <p:cNvSpPr>
            <a:spLocks noGrp="1"/>
          </p:cNvSpPr>
          <p:nvPr>
            <p:ph type="title"/>
          </p:nvPr>
        </p:nvSpPr>
        <p:spPr>
          <a:xfrm>
            <a:off x="457200" y="-171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64514" name="TextBox 7">
            <a:extLst>
              <a:ext uri="{FF2B5EF4-FFF2-40B4-BE49-F238E27FC236}">
                <a16:creationId xmlns:a16="http://schemas.microsoft.com/office/drawing/2014/main" id="{33581724-7096-4240-B056-B01DBA361D76}"/>
              </a:ext>
            </a:extLst>
          </p:cNvPr>
          <p:cNvSpPr txBox="1">
            <a:spLocks noChangeArrowheads="1"/>
          </p:cNvSpPr>
          <p:nvPr/>
        </p:nvSpPr>
        <p:spPr bwMode="auto">
          <a:xfrm>
            <a:off x="107950" y="549275"/>
            <a:ext cx="89646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PAD</a:t>
            </a:r>
            <a:r>
              <a:rPr lang="zh-CN" altLang="en-US" sz="2400">
                <a:latin typeface="Arial" panose="020B0604020202020204" pitchFamily="34" charset="0"/>
              </a:rPr>
              <a:t>图的主要优点如下：</a:t>
            </a:r>
          </a:p>
          <a:p>
            <a:pPr eaLnBrk="1" hangingPunct="1">
              <a:lnSpc>
                <a:spcPct val="150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使用表示结构化控制结构的</a:t>
            </a:r>
            <a:r>
              <a:rPr lang="en-US" altLang="zh-CN" sz="2400">
                <a:latin typeface="Arial" panose="020B0604020202020204" pitchFamily="34" charset="0"/>
              </a:rPr>
              <a:t>PAD</a:t>
            </a:r>
            <a:r>
              <a:rPr lang="zh-CN" altLang="en-US" sz="2400">
                <a:latin typeface="Arial" panose="020B0604020202020204" pitchFamily="34" charset="0"/>
              </a:rPr>
              <a:t>符号所设计出来的程序</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必然是结构化程序。</a:t>
            </a:r>
          </a:p>
          <a:p>
            <a:pPr eaLnBrk="1" hangingPunct="1">
              <a:lnSpc>
                <a:spcPct val="150000"/>
              </a:lnSpc>
              <a:spcBef>
                <a:spcPct val="0"/>
              </a:spcBef>
              <a:buFontTx/>
              <a:buNone/>
            </a:pPr>
            <a:r>
              <a:rPr lang="en-US" altLang="zh-CN" sz="2400">
                <a:latin typeface="Arial" panose="020B0604020202020204" pitchFamily="34" charset="0"/>
              </a:rPr>
              <a:t>(2) PAD</a:t>
            </a:r>
            <a:r>
              <a:rPr lang="zh-CN" altLang="en-US" sz="2400">
                <a:latin typeface="Arial" panose="020B0604020202020204" pitchFamily="34" charset="0"/>
              </a:rPr>
              <a:t>图所描绘的程序结构十分清晰。</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用</a:t>
            </a:r>
            <a:r>
              <a:rPr lang="en-US" altLang="zh-CN" sz="2400">
                <a:latin typeface="Arial" panose="020B0604020202020204" pitchFamily="34" charset="0"/>
              </a:rPr>
              <a:t>PAD</a:t>
            </a:r>
            <a:r>
              <a:rPr lang="zh-CN" altLang="en-US" sz="2400">
                <a:latin typeface="Arial" panose="020B0604020202020204" pitchFamily="34" charset="0"/>
              </a:rPr>
              <a:t>图表现程序逻辑，易读、易懂、易记。</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容易将</a:t>
            </a:r>
            <a:r>
              <a:rPr lang="en-US" altLang="zh-CN" sz="2400">
                <a:latin typeface="Arial" panose="020B0604020202020204" pitchFamily="34" charset="0"/>
              </a:rPr>
              <a:t>PAD</a:t>
            </a:r>
            <a:r>
              <a:rPr lang="zh-CN" altLang="en-US" sz="2400">
                <a:latin typeface="Arial" panose="020B0604020202020204" pitchFamily="34" charset="0"/>
              </a:rPr>
              <a:t>图转换成高级语言源程序，这种转换可 用软</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件工具自动完成，从而可省去人工编码的工作，有利于提高</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软件可靠性和软件生产率。</a:t>
            </a:r>
          </a:p>
          <a:p>
            <a:pPr eaLnBrk="1" hangingPunct="1">
              <a:lnSpc>
                <a:spcPct val="150000"/>
              </a:lnSpc>
              <a:spcBef>
                <a:spcPct val="0"/>
              </a:spcBef>
              <a:buFontTx/>
              <a:buNone/>
            </a:pPr>
            <a:r>
              <a:rPr lang="en-US" altLang="zh-CN" sz="2400">
                <a:latin typeface="Arial" panose="020B0604020202020204" pitchFamily="34" charset="0"/>
              </a:rPr>
              <a:t>(5) </a:t>
            </a:r>
            <a:r>
              <a:rPr lang="zh-CN" altLang="en-US" sz="2400">
                <a:latin typeface="Arial" panose="020B0604020202020204" pitchFamily="34" charset="0"/>
              </a:rPr>
              <a:t>即可用于表示程序逻辑，也可用于描绘数据结构。</a:t>
            </a:r>
          </a:p>
          <a:p>
            <a:pPr eaLnBrk="1" hangingPunct="1">
              <a:lnSpc>
                <a:spcPct val="150000"/>
              </a:lnSpc>
              <a:spcBef>
                <a:spcPct val="0"/>
              </a:spcBef>
              <a:buFontTx/>
              <a:buNone/>
            </a:pPr>
            <a:r>
              <a:rPr lang="en-US" altLang="zh-CN" sz="2400">
                <a:latin typeface="Arial" panose="020B0604020202020204" pitchFamily="34" charset="0"/>
              </a:rPr>
              <a:t>(6) PAD</a:t>
            </a:r>
            <a:r>
              <a:rPr lang="zh-CN" altLang="en-US" sz="2400">
                <a:latin typeface="Arial" panose="020B0604020202020204" pitchFamily="34" charset="0"/>
              </a:rPr>
              <a:t>图的符号支持自顶向下、逐步求精方法的使用。</a:t>
            </a:r>
            <a:endParaRPr lang="zh-CN" altLang="en-US" sz="2000">
              <a:latin typeface="Arial" panose="020B0604020202020204" pitchFamily="34" charset="0"/>
            </a:endParaRPr>
          </a:p>
        </p:txBody>
      </p:sp>
      <p:sp>
        <p:nvSpPr>
          <p:cNvPr id="64515" name="1 Título">
            <a:extLst>
              <a:ext uri="{FF2B5EF4-FFF2-40B4-BE49-F238E27FC236}">
                <a16:creationId xmlns:a16="http://schemas.microsoft.com/office/drawing/2014/main" id="{F430F72D-5DCA-1D44-B363-5BC6E9A8999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6.3.3 PAD</a:t>
            </a:r>
            <a:r>
              <a:rPr lang="zh-CN" altLang="en-US" sz="2400">
                <a:solidFill>
                  <a:srgbClr val="D9D9D9"/>
                </a:solidFill>
                <a:latin typeface="宋体" panose="02010600030101010101" pitchFamily="2" charset="-122"/>
              </a:rPr>
              <a:t>图</a:t>
            </a:r>
          </a:p>
        </p:txBody>
      </p:sp>
      <p:sp>
        <p:nvSpPr>
          <p:cNvPr id="64516" name="1 Título">
            <a:extLst>
              <a:ext uri="{FF2B5EF4-FFF2-40B4-BE49-F238E27FC236}">
                <a16:creationId xmlns:a16="http://schemas.microsoft.com/office/drawing/2014/main" id="{02806E9F-0026-AE4B-8674-6F16F438209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a:extLst>
              <a:ext uri="{FF2B5EF4-FFF2-40B4-BE49-F238E27FC236}">
                <a16:creationId xmlns:a16="http://schemas.microsoft.com/office/drawing/2014/main" id="{09C403B4-DE74-7242-892B-A0B53F6314A5}"/>
              </a:ext>
            </a:extLst>
          </p:cNvPr>
          <p:cNvSpPr txBox="1">
            <a:spLocks noChangeArrowheads="1"/>
          </p:cNvSpPr>
          <p:nvPr/>
        </p:nvSpPr>
        <p:spPr bwMode="auto">
          <a:xfrm>
            <a:off x="914400" y="838200"/>
            <a:ext cx="689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dirty="0">
                <a:solidFill>
                  <a:srgbClr val="FF0000"/>
                </a:solidFill>
                <a:latin typeface="楷体_GB2312"/>
                <a:sym typeface="Symbol" pitchFamily="2" charset="2"/>
              </a:rPr>
              <a:t>PAD</a:t>
            </a:r>
            <a:r>
              <a:rPr lang="zh-CN" altLang="en-US" dirty="0">
                <a:solidFill>
                  <a:srgbClr val="FF0000"/>
                </a:solidFill>
                <a:latin typeface="楷体_GB2312"/>
                <a:sym typeface="Symbol" pitchFamily="2" charset="2"/>
              </a:rPr>
              <a:t>图</a:t>
            </a:r>
            <a:r>
              <a:rPr lang="en-US" altLang="zh-CN" dirty="0">
                <a:solidFill>
                  <a:srgbClr val="FF0000"/>
                </a:solidFill>
                <a:latin typeface="楷体_GB2312"/>
                <a:sym typeface="Symbol" pitchFamily="2" charset="2"/>
              </a:rPr>
              <a:t>(Problem Analysis Diagram)</a:t>
            </a:r>
          </a:p>
        </p:txBody>
      </p:sp>
      <p:sp>
        <p:nvSpPr>
          <p:cNvPr id="24580" name="Line 3">
            <a:extLst>
              <a:ext uri="{FF2B5EF4-FFF2-40B4-BE49-F238E27FC236}">
                <a16:creationId xmlns:a16="http://schemas.microsoft.com/office/drawing/2014/main" id="{BB058E3B-5B1C-9842-995C-73EEDD0A0FED}"/>
              </a:ext>
            </a:extLst>
          </p:cNvPr>
          <p:cNvSpPr>
            <a:spLocks noChangeShapeType="1"/>
          </p:cNvSpPr>
          <p:nvPr/>
        </p:nvSpPr>
        <p:spPr bwMode="auto">
          <a:xfrm>
            <a:off x="1752600" y="2250976"/>
            <a:ext cx="0" cy="24384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81" name="Rectangle 4">
            <a:extLst>
              <a:ext uri="{FF2B5EF4-FFF2-40B4-BE49-F238E27FC236}">
                <a16:creationId xmlns:a16="http://schemas.microsoft.com/office/drawing/2014/main" id="{402865AB-CA03-594A-AD68-B36011D40422}"/>
              </a:ext>
            </a:extLst>
          </p:cNvPr>
          <p:cNvSpPr>
            <a:spLocks noChangeArrowheads="1"/>
          </p:cNvSpPr>
          <p:nvPr/>
        </p:nvSpPr>
        <p:spPr bwMode="auto">
          <a:xfrm>
            <a:off x="1752600" y="2479576"/>
            <a:ext cx="685800" cy="304800"/>
          </a:xfrm>
          <a:prstGeom prst="rect">
            <a:avLst/>
          </a:prstGeom>
          <a:solidFill>
            <a:schemeClr val="accent1"/>
          </a:solidFill>
          <a:ln w="12700" cap="sq">
            <a:solidFill>
              <a:schemeClr val="tx2"/>
            </a:solidFill>
            <a:miter lim="800000"/>
            <a:headEnd/>
            <a:tailEnd/>
          </a:ln>
        </p:spPr>
        <p:txBody>
          <a:bodyPr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4582" name="Text Box 5">
            <a:extLst>
              <a:ext uri="{FF2B5EF4-FFF2-40B4-BE49-F238E27FC236}">
                <a16:creationId xmlns:a16="http://schemas.microsoft.com/office/drawing/2014/main" id="{A9DD28A7-B1E9-A14A-B02F-5C44D08090C0}"/>
              </a:ext>
            </a:extLst>
          </p:cNvPr>
          <p:cNvSpPr txBox="1">
            <a:spLocks noChangeArrowheads="1"/>
          </p:cNvSpPr>
          <p:nvPr/>
        </p:nvSpPr>
        <p:spPr bwMode="auto">
          <a:xfrm>
            <a:off x="1878013" y="2403376"/>
            <a:ext cx="407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1</a:t>
            </a:r>
            <a:endParaRPr lang="en-US" altLang="zh-CN" sz="3200" b="0">
              <a:solidFill>
                <a:srgbClr val="FFFF00"/>
              </a:solidFill>
              <a:ea typeface="宋体" panose="02010600030101010101" pitchFamily="2" charset="-122"/>
            </a:endParaRPr>
          </a:p>
        </p:txBody>
      </p:sp>
      <p:sp>
        <p:nvSpPr>
          <p:cNvPr id="24583" name="Rectangle 6">
            <a:extLst>
              <a:ext uri="{FF2B5EF4-FFF2-40B4-BE49-F238E27FC236}">
                <a16:creationId xmlns:a16="http://schemas.microsoft.com/office/drawing/2014/main" id="{20A3847A-4D4F-7643-AC6C-B20C2B8CFFE6}"/>
              </a:ext>
            </a:extLst>
          </p:cNvPr>
          <p:cNvSpPr>
            <a:spLocks noChangeArrowheads="1"/>
          </p:cNvSpPr>
          <p:nvPr/>
        </p:nvSpPr>
        <p:spPr bwMode="auto">
          <a:xfrm>
            <a:off x="1752600" y="3073301"/>
            <a:ext cx="685800" cy="304800"/>
          </a:xfrm>
          <a:prstGeom prst="rect">
            <a:avLst/>
          </a:prstGeom>
          <a:solidFill>
            <a:schemeClr val="accent1"/>
          </a:solidFill>
          <a:ln w="12700" cap="sq">
            <a:solidFill>
              <a:schemeClr val="tx2"/>
            </a:solidFill>
            <a:miter lim="800000"/>
            <a:headEnd/>
            <a:tailEnd/>
          </a:ln>
        </p:spPr>
        <p:txBody>
          <a:bodyPr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4584" name="Text Box 7">
            <a:extLst>
              <a:ext uri="{FF2B5EF4-FFF2-40B4-BE49-F238E27FC236}">
                <a16:creationId xmlns:a16="http://schemas.microsoft.com/office/drawing/2014/main" id="{24086615-98F1-AB4F-B7C6-6C54BD97F2EC}"/>
              </a:ext>
            </a:extLst>
          </p:cNvPr>
          <p:cNvSpPr txBox="1">
            <a:spLocks noChangeArrowheads="1"/>
          </p:cNvSpPr>
          <p:nvPr/>
        </p:nvSpPr>
        <p:spPr bwMode="auto">
          <a:xfrm>
            <a:off x="1878013" y="2997101"/>
            <a:ext cx="407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2</a:t>
            </a:r>
            <a:endParaRPr lang="en-US" altLang="zh-CN" sz="3200" b="0">
              <a:solidFill>
                <a:srgbClr val="FFFF00"/>
              </a:solidFill>
              <a:ea typeface="宋体" panose="02010600030101010101" pitchFamily="2" charset="-122"/>
            </a:endParaRPr>
          </a:p>
        </p:txBody>
      </p:sp>
      <p:sp>
        <p:nvSpPr>
          <p:cNvPr id="24585" name="Rectangle 8">
            <a:extLst>
              <a:ext uri="{FF2B5EF4-FFF2-40B4-BE49-F238E27FC236}">
                <a16:creationId xmlns:a16="http://schemas.microsoft.com/office/drawing/2014/main" id="{02EDA39B-C1B4-4643-B626-6117266F3DA3}"/>
              </a:ext>
            </a:extLst>
          </p:cNvPr>
          <p:cNvSpPr>
            <a:spLocks noChangeArrowheads="1"/>
          </p:cNvSpPr>
          <p:nvPr/>
        </p:nvSpPr>
        <p:spPr bwMode="auto">
          <a:xfrm>
            <a:off x="1752600" y="3682901"/>
            <a:ext cx="685800" cy="304800"/>
          </a:xfrm>
          <a:prstGeom prst="rect">
            <a:avLst/>
          </a:prstGeom>
          <a:solidFill>
            <a:schemeClr val="accent1"/>
          </a:solidFill>
          <a:ln w="12700" cap="sq">
            <a:solidFill>
              <a:schemeClr val="tx2"/>
            </a:solidFill>
            <a:miter lim="800000"/>
            <a:headEnd/>
            <a:tailEnd/>
          </a:ln>
        </p:spPr>
        <p:txBody>
          <a:bodyPr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4586" name="Text Box 9">
            <a:extLst>
              <a:ext uri="{FF2B5EF4-FFF2-40B4-BE49-F238E27FC236}">
                <a16:creationId xmlns:a16="http://schemas.microsoft.com/office/drawing/2014/main" id="{5F6A6966-F1CE-E44A-A514-F3D9A9A95F52}"/>
              </a:ext>
            </a:extLst>
          </p:cNvPr>
          <p:cNvSpPr txBox="1">
            <a:spLocks noChangeArrowheads="1"/>
          </p:cNvSpPr>
          <p:nvPr/>
        </p:nvSpPr>
        <p:spPr bwMode="auto">
          <a:xfrm>
            <a:off x="1878013" y="3606701"/>
            <a:ext cx="407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3</a:t>
            </a:r>
            <a:endParaRPr lang="en-US" altLang="zh-CN" sz="3200" b="0">
              <a:solidFill>
                <a:srgbClr val="FFFF00"/>
              </a:solidFill>
              <a:ea typeface="宋体" panose="02010600030101010101" pitchFamily="2" charset="-122"/>
            </a:endParaRPr>
          </a:p>
        </p:txBody>
      </p:sp>
      <p:sp>
        <p:nvSpPr>
          <p:cNvPr id="24587" name="Line 10">
            <a:extLst>
              <a:ext uri="{FF2B5EF4-FFF2-40B4-BE49-F238E27FC236}">
                <a16:creationId xmlns:a16="http://schemas.microsoft.com/office/drawing/2014/main" id="{980B3658-9309-B840-9B13-FB637552B605}"/>
              </a:ext>
            </a:extLst>
          </p:cNvPr>
          <p:cNvSpPr>
            <a:spLocks noChangeShapeType="1"/>
          </p:cNvSpPr>
          <p:nvPr/>
        </p:nvSpPr>
        <p:spPr bwMode="auto">
          <a:xfrm>
            <a:off x="3352800" y="2784376"/>
            <a:ext cx="609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88" name="Line 11">
            <a:extLst>
              <a:ext uri="{FF2B5EF4-FFF2-40B4-BE49-F238E27FC236}">
                <a16:creationId xmlns:a16="http://schemas.microsoft.com/office/drawing/2014/main" id="{958AADD6-8672-3B47-A1DE-E3CF6B208E2C}"/>
              </a:ext>
            </a:extLst>
          </p:cNvPr>
          <p:cNvSpPr>
            <a:spLocks noChangeShapeType="1"/>
          </p:cNvSpPr>
          <p:nvPr/>
        </p:nvSpPr>
        <p:spPr bwMode="auto">
          <a:xfrm flipV="1">
            <a:off x="3810000" y="2784376"/>
            <a:ext cx="152400" cy="1524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89" name="Line 12">
            <a:extLst>
              <a:ext uri="{FF2B5EF4-FFF2-40B4-BE49-F238E27FC236}">
                <a16:creationId xmlns:a16="http://schemas.microsoft.com/office/drawing/2014/main" id="{8371E907-A240-DB4F-A370-B2134EABC8B5}"/>
              </a:ext>
            </a:extLst>
          </p:cNvPr>
          <p:cNvSpPr>
            <a:spLocks noChangeShapeType="1"/>
          </p:cNvSpPr>
          <p:nvPr/>
        </p:nvSpPr>
        <p:spPr bwMode="auto">
          <a:xfrm>
            <a:off x="3810000" y="2936776"/>
            <a:ext cx="152400" cy="1524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90" name="Line 13">
            <a:extLst>
              <a:ext uri="{FF2B5EF4-FFF2-40B4-BE49-F238E27FC236}">
                <a16:creationId xmlns:a16="http://schemas.microsoft.com/office/drawing/2014/main" id="{270CC59C-7A8A-9947-A7B7-1B0049A65697}"/>
              </a:ext>
            </a:extLst>
          </p:cNvPr>
          <p:cNvSpPr>
            <a:spLocks noChangeShapeType="1"/>
          </p:cNvSpPr>
          <p:nvPr/>
        </p:nvSpPr>
        <p:spPr bwMode="auto">
          <a:xfrm flipH="1">
            <a:off x="3352800" y="3089176"/>
            <a:ext cx="6096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91" name="Line 14">
            <a:extLst>
              <a:ext uri="{FF2B5EF4-FFF2-40B4-BE49-F238E27FC236}">
                <a16:creationId xmlns:a16="http://schemas.microsoft.com/office/drawing/2014/main" id="{F2E33CDF-D9D2-AF4F-AA0D-1F2E92EE5A38}"/>
              </a:ext>
            </a:extLst>
          </p:cNvPr>
          <p:cNvSpPr>
            <a:spLocks noChangeShapeType="1"/>
          </p:cNvSpPr>
          <p:nvPr/>
        </p:nvSpPr>
        <p:spPr bwMode="auto">
          <a:xfrm>
            <a:off x="3352800" y="2479576"/>
            <a:ext cx="0" cy="9906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92" name="Line 15">
            <a:extLst>
              <a:ext uri="{FF2B5EF4-FFF2-40B4-BE49-F238E27FC236}">
                <a16:creationId xmlns:a16="http://schemas.microsoft.com/office/drawing/2014/main" id="{CDB3CE7B-3E22-C141-B3EB-182F9AF6255A}"/>
              </a:ext>
            </a:extLst>
          </p:cNvPr>
          <p:cNvSpPr>
            <a:spLocks noChangeShapeType="1"/>
          </p:cNvSpPr>
          <p:nvPr/>
        </p:nvSpPr>
        <p:spPr bwMode="auto">
          <a:xfrm>
            <a:off x="3962400" y="2784376"/>
            <a:ext cx="3810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93" name="Line 16">
            <a:extLst>
              <a:ext uri="{FF2B5EF4-FFF2-40B4-BE49-F238E27FC236}">
                <a16:creationId xmlns:a16="http://schemas.microsoft.com/office/drawing/2014/main" id="{8B373C88-9ACA-8041-8357-3B40F8EDE32F}"/>
              </a:ext>
            </a:extLst>
          </p:cNvPr>
          <p:cNvSpPr>
            <a:spLocks noChangeShapeType="1"/>
          </p:cNvSpPr>
          <p:nvPr/>
        </p:nvSpPr>
        <p:spPr bwMode="auto">
          <a:xfrm>
            <a:off x="3962400" y="3089176"/>
            <a:ext cx="3810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94" name="Rectangle 17">
            <a:extLst>
              <a:ext uri="{FF2B5EF4-FFF2-40B4-BE49-F238E27FC236}">
                <a16:creationId xmlns:a16="http://schemas.microsoft.com/office/drawing/2014/main" id="{BB472834-99AB-C244-96EA-5D7C46E8E2FF}"/>
              </a:ext>
            </a:extLst>
          </p:cNvPr>
          <p:cNvSpPr>
            <a:spLocks noChangeArrowheads="1"/>
          </p:cNvSpPr>
          <p:nvPr/>
        </p:nvSpPr>
        <p:spPr bwMode="auto">
          <a:xfrm>
            <a:off x="4343400" y="2555776"/>
            <a:ext cx="685800" cy="304800"/>
          </a:xfrm>
          <a:prstGeom prst="rect">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4595" name="Rectangle 18">
            <a:extLst>
              <a:ext uri="{FF2B5EF4-FFF2-40B4-BE49-F238E27FC236}">
                <a16:creationId xmlns:a16="http://schemas.microsoft.com/office/drawing/2014/main" id="{674DD5EE-739E-504C-8CEF-EEB2A0D792B9}"/>
              </a:ext>
            </a:extLst>
          </p:cNvPr>
          <p:cNvSpPr>
            <a:spLocks noChangeArrowheads="1"/>
          </p:cNvSpPr>
          <p:nvPr/>
        </p:nvSpPr>
        <p:spPr bwMode="auto">
          <a:xfrm>
            <a:off x="4343400" y="3012976"/>
            <a:ext cx="685800" cy="304800"/>
          </a:xfrm>
          <a:prstGeom prst="rect">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4596" name="Text Box 19">
            <a:extLst>
              <a:ext uri="{FF2B5EF4-FFF2-40B4-BE49-F238E27FC236}">
                <a16:creationId xmlns:a16="http://schemas.microsoft.com/office/drawing/2014/main" id="{E8173BB3-9024-6E43-886E-58B1CD3D2FF9}"/>
              </a:ext>
            </a:extLst>
          </p:cNvPr>
          <p:cNvSpPr txBox="1">
            <a:spLocks noChangeArrowheads="1"/>
          </p:cNvSpPr>
          <p:nvPr/>
        </p:nvSpPr>
        <p:spPr bwMode="auto">
          <a:xfrm>
            <a:off x="4495800" y="2479576"/>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1</a:t>
            </a:r>
            <a:endParaRPr lang="en-US" altLang="zh-CN" sz="3200" b="0">
              <a:solidFill>
                <a:srgbClr val="FFFF00"/>
              </a:solidFill>
              <a:ea typeface="宋体" panose="02010600030101010101" pitchFamily="2" charset="-122"/>
            </a:endParaRPr>
          </a:p>
        </p:txBody>
      </p:sp>
      <p:sp>
        <p:nvSpPr>
          <p:cNvPr id="24597" name="Text Box 20">
            <a:extLst>
              <a:ext uri="{FF2B5EF4-FFF2-40B4-BE49-F238E27FC236}">
                <a16:creationId xmlns:a16="http://schemas.microsoft.com/office/drawing/2014/main" id="{9E6987DC-7C6A-044E-8A8E-EF739E69DC1E}"/>
              </a:ext>
            </a:extLst>
          </p:cNvPr>
          <p:cNvSpPr txBox="1">
            <a:spLocks noChangeArrowheads="1"/>
          </p:cNvSpPr>
          <p:nvPr/>
        </p:nvSpPr>
        <p:spPr bwMode="auto">
          <a:xfrm>
            <a:off x="4495800" y="2997101"/>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S</a:t>
            </a:r>
            <a:r>
              <a:rPr lang="en-US" altLang="zh-CN" sz="2000" baseline="-25000">
                <a:solidFill>
                  <a:schemeClr val="tx1"/>
                </a:solidFill>
                <a:ea typeface="宋体" panose="02010600030101010101" pitchFamily="2" charset="-122"/>
              </a:rPr>
              <a:t>2</a:t>
            </a:r>
            <a:endParaRPr lang="en-US" altLang="zh-CN" sz="3200" b="0">
              <a:solidFill>
                <a:srgbClr val="FFFF00"/>
              </a:solidFill>
              <a:ea typeface="宋体" panose="02010600030101010101" pitchFamily="2" charset="-122"/>
            </a:endParaRPr>
          </a:p>
        </p:txBody>
      </p:sp>
      <p:sp>
        <p:nvSpPr>
          <p:cNvPr id="24598" name="Text Box 21">
            <a:extLst>
              <a:ext uri="{FF2B5EF4-FFF2-40B4-BE49-F238E27FC236}">
                <a16:creationId xmlns:a16="http://schemas.microsoft.com/office/drawing/2014/main" id="{199571E3-3302-FA4E-8BE4-909F83B8DA1C}"/>
              </a:ext>
            </a:extLst>
          </p:cNvPr>
          <p:cNvSpPr txBox="1">
            <a:spLocks noChangeArrowheads="1"/>
          </p:cNvSpPr>
          <p:nvPr/>
        </p:nvSpPr>
        <p:spPr bwMode="auto">
          <a:xfrm>
            <a:off x="3352800" y="2784376"/>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1400">
                <a:solidFill>
                  <a:schemeClr val="tx1"/>
                </a:solidFill>
                <a:ea typeface="宋体" panose="02010600030101010101" pitchFamily="2" charset="-122"/>
              </a:rPr>
              <a:t>C</a:t>
            </a:r>
            <a:endParaRPr lang="en-US" altLang="zh-CN" sz="3200" b="0">
              <a:solidFill>
                <a:srgbClr val="FFFF00"/>
              </a:solidFill>
              <a:ea typeface="宋体" panose="02010600030101010101" pitchFamily="2" charset="-122"/>
            </a:endParaRPr>
          </a:p>
        </p:txBody>
      </p:sp>
      <p:sp>
        <p:nvSpPr>
          <p:cNvPr id="24599" name="Rectangle 22">
            <a:extLst>
              <a:ext uri="{FF2B5EF4-FFF2-40B4-BE49-F238E27FC236}">
                <a16:creationId xmlns:a16="http://schemas.microsoft.com/office/drawing/2014/main" id="{A71BD352-20CF-4645-96BF-6F667612534E}"/>
              </a:ext>
            </a:extLst>
          </p:cNvPr>
          <p:cNvSpPr>
            <a:spLocks noChangeArrowheads="1"/>
          </p:cNvSpPr>
          <p:nvPr/>
        </p:nvSpPr>
        <p:spPr bwMode="auto">
          <a:xfrm>
            <a:off x="5791200" y="2708176"/>
            <a:ext cx="890588" cy="369888"/>
          </a:xfrm>
          <a:prstGeom prst="rect">
            <a:avLst/>
          </a:prstGeom>
          <a:solidFill>
            <a:schemeClr val="accent1"/>
          </a:solidFill>
          <a:ln w="12700" cap="sq">
            <a:solidFill>
              <a:schemeClr val="tx2"/>
            </a:solidFill>
            <a:miter lim="800000"/>
            <a:headEnd/>
            <a:tailEnd/>
          </a:ln>
        </p:spPr>
        <p:txBody>
          <a:bodyPr wrap="none"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en-US" altLang="zh-CN" sz="1800" b="0">
                <a:solidFill>
                  <a:schemeClr val="tx1"/>
                </a:solidFill>
                <a:latin typeface="Tahoma" panose="020B0604030504040204" pitchFamily="34" charset="0"/>
              </a:rPr>
              <a:t>while c</a:t>
            </a:r>
          </a:p>
        </p:txBody>
      </p:sp>
      <p:sp>
        <p:nvSpPr>
          <p:cNvPr id="24600" name="Line 23">
            <a:extLst>
              <a:ext uri="{FF2B5EF4-FFF2-40B4-BE49-F238E27FC236}">
                <a16:creationId xmlns:a16="http://schemas.microsoft.com/office/drawing/2014/main" id="{B991A53B-8737-4345-B80F-558ADD2BFB41}"/>
              </a:ext>
            </a:extLst>
          </p:cNvPr>
          <p:cNvSpPr>
            <a:spLocks noChangeShapeType="1"/>
          </p:cNvSpPr>
          <p:nvPr/>
        </p:nvSpPr>
        <p:spPr bwMode="auto">
          <a:xfrm>
            <a:off x="6629400" y="2708176"/>
            <a:ext cx="0" cy="3810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01" name="Line 24">
            <a:extLst>
              <a:ext uri="{FF2B5EF4-FFF2-40B4-BE49-F238E27FC236}">
                <a16:creationId xmlns:a16="http://schemas.microsoft.com/office/drawing/2014/main" id="{7F163D0A-1B72-2D45-84C4-8B3A4A94B73A}"/>
              </a:ext>
            </a:extLst>
          </p:cNvPr>
          <p:cNvSpPr>
            <a:spLocks noChangeShapeType="1"/>
          </p:cNvSpPr>
          <p:nvPr/>
        </p:nvSpPr>
        <p:spPr bwMode="auto">
          <a:xfrm>
            <a:off x="7315200" y="2022376"/>
            <a:ext cx="381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4602" name="Rectangle 25">
            <a:extLst>
              <a:ext uri="{FF2B5EF4-FFF2-40B4-BE49-F238E27FC236}">
                <a16:creationId xmlns:a16="http://schemas.microsoft.com/office/drawing/2014/main" id="{29E7F2AF-41E9-124E-9D72-53EA32D182E3}"/>
              </a:ext>
            </a:extLst>
          </p:cNvPr>
          <p:cNvSpPr>
            <a:spLocks noChangeArrowheads="1"/>
          </p:cNvSpPr>
          <p:nvPr/>
        </p:nvSpPr>
        <p:spPr bwMode="auto">
          <a:xfrm>
            <a:off x="7239000" y="2708176"/>
            <a:ext cx="762000" cy="381000"/>
          </a:xfrm>
          <a:prstGeom prst="rect">
            <a:avLst/>
          </a:prstGeom>
          <a:solidFill>
            <a:schemeClr val="accent1"/>
          </a:solidFill>
          <a:ln w="12700" cap="sq">
            <a:solidFill>
              <a:schemeClr val="tx2"/>
            </a:solidFill>
            <a:miter lim="800000"/>
            <a:headEnd/>
            <a:tailEnd/>
          </a:ln>
        </p:spPr>
        <p:txBody>
          <a:bodyPr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4603" name="Text Box 26">
            <a:extLst>
              <a:ext uri="{FF2B5EF4-FFF2-40B4-BE49-F238E27FC236}">
                <a16:creationId xmlns:a16="http://schemas.microsoft.com/office/drawing/2014/main" id="{6EE5327F-C7EB-0C49-880A-E34EF6BA799E}"/>
              </a:ext>
            </a:extLst>
          </p:cNvPr>
          <p:cNvSpPr txBox="1">
            <a:spLocks noChangeArrowheads="1"/>
          </p:cNvSpPr>
          <p:nvPr/>
        </p:nvSpPr>
        <p:spPr bwMode="auto">
          <a:xfrm>
            <a:off x="7391400" y="2692301"/>
            <a:ext cx="388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 S</a:t>
            </a:r>
            <a:endParaRPr lang="en-US" altLang="zh-CN" sz="3200" b="0">
              <a:solidFill>
                <a:srgbClr val="FFFF00"/>
              </a:solidFill>
              <a:ea typeface="宋体" panose="02010600030101010101" pitchFamily="2" charset="-122"/>
            </a:endParaRPr>
          </a:p>
        </p:txBody>
      </p:sp>
      <p:sp>
        <p:nvSpPr>
          <p:cNvPr id="24604" name="Line 27">
            <a:extLst>
              <a:ext uri="{FF2B5EF4-FFF2-40B4-BE49-F238E27FC236}">
                <a16:creationId xmlns:a16="http://schemas.microsoft.com/office/drawing/2014/main" id="{435E8C04-5448-CC49-A435-CC0834EB4364}"/>
              </a:ext>
            </a:extLst>
          </p:cNvPr>
          <p:cNvSpPr>
            <a:spLocks noChangeShapeType="1"/>
          </p:cNvSpPr>
          <p:nvPr/>
        </p:nvSpPr>
        <p:spPr bwMode="auto">
          <a:xfrm>
            <a:off x="6705600" y="2860576"/>
            <a:ext cx="5334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5" name="Line 28">
            <a:extLst>
              <a:ext uri="{FF2B5EF4-FFF2-40B4-BE49-F238E27FC236}">
                <a16:creationId xmlns:a16="http://schemas.microsoft.com/office/drawing/2014/main" id="{EE83DDB9-9B77-EC44-B2C9-982AE78EBF75}"/>
              </a:ext>
            </a:extLst>
          </p:cNvPr>
          <p:cNvSpPr>
            <a:spLocks noChangeShapeType="1"/>
          </p:cNvSpPr>
          <p:nvPr/>
        </p:nvSpPr>
        <p:spPr bwMode="auto">
          <a:xfrm>
            <a:off x="5791200" y="2403376"/>
            <a:ext cx="0" cy="9906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6" name="Text Box 29">
            <a:extLst>
              <a:ext uri="{FF2B5EF4-FFF2-40B4-BE49-F238E27FC236}">
                <a16:creationId xmlns:a16="http://schemas.microsoft.com/office/drawing/2014/main" id="{EEC893AD-BF17-C542-A710-101E35D2CFEC}"/>
              </a:ext>
            </a:extLst>
          </p:cNvPr>
          <p:cNvSpPr txBox="1">
            <a:spLocks noChangeArrowheads="1"/>
          </p:cNvSpPr>
          <p:nvPr/>
        </p:nvSpPr>
        <p:spPr bwMode="auto">
          <a:xfrm>
            <a:off x="1549400" y="1412776"/>
            <a:ext cx="500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zh-CN" altLang="en-US">
                <a:solidFill>
                  <a:schemeClr val="tx1"/>
                </a:solidFill>
              </a:rPr>
              <a:t>顺序</a:t>
            </a:r>
            <a:r>
              <a:rPr lang="en-US" altLang="zh-CN">
                <a:solidFill>
                  <a:schemeClr val="tx1"/>
                </a:solidFill>
              </a:rPr>
              <a:t>:             </a:t>
            </a:r>
            <a:r>
              <a:rPr lang="zh-CN" altLang="en-US">
                <a:solidFill>
                  <a:schemeClr val="tx1"/>
                </a:solidFill>
              </a:rPr>
              <a:t>选择</a:t>
            </a:r>
            <a:r>
              <a:rPr lang="en-US" altLang="zh-CN">
                <a:solidFill>
                  <a:schemeClr val="tx1"/>
                </a:solidFill>
              </a:rPr>
              <a:t> :                     </a:t>
            </a:r>
            <a:r>
              <a:rPr lang="zh-CN" altLang="en-US">
                <a:solidFill>
                  <a:schemeClr val="tx1"/>
                </a:solidFill>
              </a:rPr>
              <a:t>循环</a:t>
            </a:r>
            <a:r>
              <a:rPr lang="en-US" altLang="zh-CN">
                <a:solidFill>
                  <a:schemeClr val="tx1"/>
                </a:solidFill>
              </a:rPr>
              <a:t>:</a:t>
            </a:r>
            <a:endParaRPr lang="en-US" altLang="zh-CN" sz="3200" b="0">
              <a:solidFill>
                <a:srgbClr val="FFFF00"/>
              </a:solidFill>
              <a:ea typeface="宋体" panose="02010600030101010101" pitchFamily="2" charset="-122"/>
            </a:endParaRPr>
          </a:p>
        </p:txBody>
      </p:sp>
      <p:sp>
        <p:nvSpPr>
          <p:cNvPr id="24607" name="Text Box 30">
            <a:extLst>
              <a:ext uri="{FF2B5EF4-FFF2-40B4-BE49-F238E27FC236}">
                <a16:creationId xmlns:a16="http://schemas.microsoft.com/office/drawing/2014/main" id="{4E9BE762-3AEC-D54C-9AEC-60F1DA77A4C3}"/>
              </a:ext>
            </a:extLst>
          </p:cNvPr>
          <p:cNvSpPr txBox="1">
            <a:spLocks noChangeArrowheads="1"/>
          </p:cNvSpPr>
          <p:nvPr/>
        </p:nvSpPr>
        <p:spPr bwMode="auto">
          <a:xfrm>
            <a:off x="2195513" y="4584601"/>
            <a:ext cx="362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zh-CN" altLang="en-US">
                <a:solidFill>
                  <a:schemeClr val="tx1"/>
                </a:solidFill>
                <a:ea typeface="仿宋_GB2312"/>
                <a:cs typeface="仿宋_GB2312"/>
              </a:rPr>
              <a:t>注</a:t>
            </a:r>
            <a:r>
              <a:rPr lang="en-US" altLang="zh-CN">
                <a:solidFill>
                  <a:schemeClr val="tx1"/>
                </a:solidFill>
                <a:ea typeface="仿宋_GB2312"/>
                <a:cs typeface="仿宋_GB2312"/>
              </a:rPr>
              <a:t>:</a:t>
            </a:r>
            <a:r>
              <a:rPr lang="zh-CN" altLang="en-US">
                <a:solidFill>
                  <a:schemeClr val="tx1"/>
                </a:solidFill>
                <a:ea typeface="仿宋_GB2312"/>
                <a:cs typeface="仿宋_GB2312"/>
              </a:rPr>
              <a:t>支持逐步求精设计</a:t>
            </a:r>
            <a:r>
              <a:rPr lang="en-US" altLang="zh-CN">
                <a:solidFill>
                  <a:schemeClr val="tx1"/>
                </a:solidFill>
                <a:ea typeface="仿宋_GB2312"/>
                <a:cs typeface="仿宋_GB2312"/>
              </a:rPr>
              <a:t>: def</a:t>
            </a:r>
            <a:endParaRPr lang="en-US" altLang="zh-CN" sz="3200" b="0">
              <a:solidFill>
                <a:srgbClr val="FFFF00"/>
              </a:solidFill>
              <a:ea typeface="宋体" panose="02010600030101010101" pitchFamily="2" charset="-122"/>
            </a:endParaRPr>
          </a:p>
        </p:txBody>
      </p:sp>
      <p:sp>
        <p:nvSpPr>
          <p:cNvPr id="24608" name="Rectangle 22">
            <a:extLst>
              <a:ext uri="{FF2B5EF4-FFF2-40B4-BE49-F238E27FC236}">
                <a16:creationId xmlns:a16="http://schemas.microsoft.com/office/drawing/2014/main" id="{B24FDC5C-70D5-C045-B8FE-198100E9DE96}"/>
              </a:ext>
            </a:extLst>
          </p:cNvPr>
          <p:cNvSpPr>
            <a:spLocks noChangeArrowheads="1"/>
          </p:cNvSpPr>
          <p:nvPr/>
        </p:nvSpPr>
        <p:spPr bwMode="auto">
          <a:xfrm>
            <a:off x="5795963" y="3806726"/>
            <a:ext cx="863600" cy="379413"/>
          </a:xfrm>
          <a:prstGeom prst="rect">
            <a:avLst/>
          </a:prstGeom>
          <a:solidFill>
            <a:schemeClr val="accent1"/>
          </a:solidFill>
          <a:ln w="12700" cap="sq">
            <a:solidFill>
              <a:schemeClr val="tx2"/>
            </a:solidFill>
            <a:miter lim="800000"/>
            <a:headEnd/>
            <a:tailEnd/>
          </a:ln>
        </p:spPr>
        <p:txBody>
          <a:bodyPr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en-US" altLang="zh-CN" sz="1800" b="0">
                <a:solidFill>
                  <a:schemeClr val="tx1"/>
                </a:solidFill>
                <a:latin typeface="Tahoma" panose="020B0604030504040204" pitchFamily="34" charset="0"/>
              </a:rPr>
              <a:t>Until c</a:t>
            </a:r>
          </a:p>
        </p:txBody>
      </p:sp>
      <p:sp>
        <p:nvSpPr>
          <p:cNvPr id="24609" name="Line 23">
            <a:extLst>
              <a:ext uri="{FF2B5EF4-FFF2-40B4-BE49-F238E27FC236}">
                <a16:creationId xmlns:a16="http://schemas.microsoft.com/office/drawing/2014/main" id="{3C8DE24A-CA1C-C642-9671-CD020AD97759}"/>
              </a:ext>
            </a:extLst>
          </p:cNvPr>
          <p:cNvSpPr>
            <a:spLocks noChangeShapeType="1"/>
          </p:cNvSpPr>
          <p:nvPr/>
        </p:nvSpPr>
        <p:spPr bwMode="auto">
          <a:xfrm>
            <a:off x="6635750" y="3827364"/>
            <a:ext cx="0" cy="3810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10" name="Line 24">
            <a:extLst>
              <a:ext uri="{FF2B5EF4-FFF2-40B4-BE49-F238E27FC236}">
                <a16:creationId xmlns:a16="http://schemas.microsoft.com/office/drawing/2014/main" id="{DE7D5C8A-13F4-E14B-99A9-CA0715C6ACFB}"/>
              </a:ext>
            </a:extLst>
          </p:cNvPr>
          <p:cNvSpPr>
            <a:spLocks noChangeShapeType="1"/>
          </p:cNvSpPr>
          <p:nvPr/>
        </p:nvSpPr>
        <p:spPr bwMode="auto">
          <a:xfrm>
            <a:off x="7321550" y="3141564"/>
            <a:ext cx="381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4611" name="Rectangle 25">
            <a:extLst>
              <a:ext uri="{FF2B5EF4-FFF2-40B4-BE49-F238E27FC236}">
                <a16:creationId xmlns:a16="http://schemas.microsoft.com/office/drawing/2014/main" id="{D0BA950D-E5F5-6843-9112-7D5EED0EF8E1}"/>
              </a:ext>
            </a:extLst>
          </p:cNvPr>
          <p:cNvSpPr>
            <a:spLocks noChangeArrowheads="1"/>
          </p:cNvSpPr>
          <p:nvPr/>
        </p:nvSpPr>
        <p:spPr bwMode="auto">
          <a:xfrm>
            <a:off x="7245350" y="3782914"/>
            <a:ext cx="762000" cy="469900"/>
          </a:xfrm>
          <a:prstGeom prst="rect">
            <a:avLst/>
          </a:prstGeom>
          <a:solidFill>
            <a:schemeClr val="accent1"/>
          </a:solidFill>
          <a:ln w="12700" cap="sq">
            <a:solidFill>
              <a:schemeClr val="tx2"/>
            </a:solidFill>
            <a:miter lim="800000"/>
            <a:headEnd/>
            <a:tailEnd/>
          </a:ln>
        </p:spPr>
        <p:txBody>
          <a:bodyPr anchor="ct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en-US" altLang="zh-CN" b="0">
              <a:solidFill>
                <a:schemeClr val="tx1"/>
              </a:solidFill>
              <a:latin typeface="Tahoma" panose="020B0604030504040204" pitchFamily="34" charset="0"/>
            </a:endParaRPr>
          </a:p>
        </p:txBody>
      </p:sp>
      <p:sp>
        <p:nvSpPr>
          <p:cNvPr id="24612" name="Text Box 26">
            <a:extLst>
              <a:ext uri="{FF2B5EF4-FFF2-40B4-BE49-F238E27FC236}">
                <a16:creationId xmlns:a16="http://schemas.microsoft.com/office/drawing/2014/main" id="{BAE4CF5B-328B-AB47-8D56-417D3C5749C3}"/>
              </a:ext>
            </a:extLst>
          </p:cNvPr>
          <p:cNvSpPr txBox="1">
            <a:spLocks noChangeArrowheads="1"/>
          </p:cNvSpPr>
          <p:nvPr/>
        </p:nvSpPr>
        <p:spPr bwMode="auto">
          <a:xfrm>
            <a:off x="7397750" y="3811489"/>
            <a:ext cx="388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a:spcBef>
                <a:spcPct val="50000"/>
              </a:spcBef>
            </a:pPr>
            <a:r>
              <a:rPr lang="en-US" altLang="zh-CN" sz="2000">
                <a:solidFill>
                  <a:schemeClr val="tx1"/>
                </a:solidFill>
                <a:ea typeface="宋体" panose="02010600030101010101" pitchFamily="2" charset="-122"/>
              </a:rPr>
              <a:t> S</a:t>
            </a:r>
            <a:endParaRPr lang="en-US" altLang="zh-CN" sz="3200" b="0">
              <a:solidFill>
                <a:srgbClr val="FFFF00"/>
              </a:solidFill>
              <a:ea typeface="宋体" panose="02010600030101010101" pitchFamily="2" charset="-122"/>
            </a:endParaRPr>
          </a:p>
        </p:txBody>
      </p:sp>
      <p:sp>
        <p:nvSpPr>
          <p:cNvPr id="24613" name="Line 27">
            <a:extLst>
              <a:ext uri="{FF2B5EF4-FFF2-40B4-BE49-F238E27FC236}">
                <a16:creationId xmlns:a16="http://schemas.microsoft.com/office/drawing/2014/main" id="{9079CA7D-EB41-8142-A864-4F31E78C5717}"/>
              </a:ext>
            </a:extLst>
          </p:cNvPr>
          <p:cNvSpPr>
            <a:spLocks noChangeShapeType="1"/>
          </p:cNvSpPr>
          <p:nvPr/>
        </p:nvSpPr>
        <p:spPr bwMode="auto">
          <a:xfrm>
            <a:off x="6711950" y="3979764"/>
            <a:ext cx="533400" cy="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4" name="Line 28">
            <a:extLst>
              <a:ext uri="{FF2B5EF4-FFF2-40B4-BE49-F238E27FC236}">
                <a16:creationId xmlns:a16="http://schemas.microsoft.com/office/drawing/2014/main" id="{15433E70-291F-1849-BCC2-9581F033014A}"/>
              </a:ext>
            </a:extLst>
          </p:cNvPr>
          <p:cNvSpPr>
            <a:spLocks noChangeShapeType="1"/>
          </p:cNvSpPr>
          <p:nvPr/>
        </p:nvSpPr>
        <p:spPr bwMode="auto">
          <a:xfrm>
            <a:off x="5795963" y="3522564"/>
            <a:ext cx="0" cy="990600"/>
          </a:xfrm>
          <a:prstGeom prst="line">
            <a:avLst/>
          </a:prstGeom>
          <a:noFill/>
          <a:ln w="12700" cap="sq">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5" name="Line 67">
            <a:extLst>
              <a:ext uri="{FF2B5EF4-FFF2-40B4-BE49-F238E27FC236}">
                <a16:creationId xmlns:a16="http://schemas.microsoft.com/office/drawing/2014/main" id="{C2FEEE10-C2E7-9B42-92E8-78992F6943FA}"/>
              </a:ext>
            </a:extLst>
          </p:cNvPr>
          <p:cNvSpPr>
            <a:spLocks noChangeShapeType="1"/>
          </p:cNvSpPr>
          <p:nvPr/>
        </p:nvSpPr>
        <p:spPr bwMode="auto">
          <a:xfrm>
            <a:off x="5867400" y="5016401"/>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6" name="Line 68">
            <a:extLst>
              <a:ext uri="{FF2B5EF4-FFF2-40B4-BE49-F238E27FC236}">
                <a16:creationId xmlns:a16="http://schemas.microsoft.com/office/drawing/2014/main" id="{A1FBE3D5-7D2C-364B-B7E7-851808379F28}"/>
              </a:ext>
            </a:extLst>
          </p:cNvPr>
          <p:cNvSpPr>
            <a:spLocks noChangeShapeType="1"/>
          </p:cNvSpPr>
          <p:nvPr/>
        </p:nvSpPr>
        <p:spPr bwMode="auto">
          <a:xfrm>
            <a:off x="5867400" y="5089426"/>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7" name="Text Box 89">
            <a:extLst>
              <a:ext uri="{FF2B5EF4-FFF2-40B4-BE49-F238E27FC236}">
                <a16:creationId xmlns:a16="http://schemas.microsoft.com/office/drawing/2014/main" id="{2C9CE7BF-7B82-5440-A75C-8849C1BFB09B}"/>
              </a:ext>
            </a:extLst>
          </p:cNvPr>
          <p:cNvSpPr txBox="1">
            <a:spLocks noChangeArrowheads="1"/>
          </p:cNvSpPr>
          <p:nvPr/>
        </p:nvSpPr>
        <p:spPr bwMode="auto">
          <a:xfrm>
            <a:off x="5722938" y="4513164"/>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spcBef>
                <a:spcPct val="50000"/>
              </a:spcBef>
            </a:pPr>
            <a:r>
              <a:rPr lang="en-US" altLang="zh-CN">
                <a:solidFill>
                  <a:schemeClr val="tx1"/>
                </a:solidFill>
              </a:rPr>
              <a:t>def</a:t>
            </a:r>
          </a:p>
        </p:txBody>
      </p:sp>
      <p:sp>
        <p:nvSpPr>
          <p:cNvPr id="62" name="1 Título">
            <a:extLst>
              <a:ext uri="{FF2B5EF4-FFF2-40B4-BE49-F238E27FC236}">
                <a16:creationId xmlns:a16="http://schemas.microsoft.com/office/drawing/2014/main" id="{2B76C129-D0C0-D442-8B4F-C1D6F90B3B6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6.3.3 PAD</a:t>
            </a:r>
            <a:r>
              <a:rPr lang="zh-CN" altLang="en-US" sz="2400">
                <a:solidFill>
                  <a:srgbClr val="D9D9D9"/>
                </a:solidFill>
                <a:latin typeface="宋体" panose="02010600030101010101" pitchFamily="2" charset="-122"/>
              </a:rPr>
              <a:t>图</a:t>
            </a:r>
          </a:p>
        </p:txBody>
      </p:sp>
      <p:sp>
        <p:nvSpPr>
          <p:cNvPr id="63" name="1 Título">
            <a:extLst>
              <a:ext uri="{FF2B5EF4-FFF2-40B4-BE49-F238E27FC236}">
                <a16:creationId xmlns:a16="http://schemas.microsoft.com/office/drawing/2014/main" id="{3672BC2A-26F1-5A49-B206-8DFCE46E791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64" name="标题 3">
            <a:extLst>
              <a:ext uri="{FF2B5EF4-FFF2-40B4-BE49-F238E27FC236}">
                <a16:creationId xmlns:a16="http://schemas.microsoft.com/office/drawing/2014/main" id="{79BEBBC1-01A6-5242-8C7F-1BE19E999700}"/>
              </a:ext>
            </a:extLst>
          </p:cNvPr>
          <p:cNvSpPr txBox="1">
            <a:spLocks/>
          </p:cNvSpPr>
          <p:nvPr/>
        </p:nvSpPr>
        <p:spPr bwMode="auto">
          <a:xfrm>
            <a:off x="457200" y="-171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6.3</a:t>
            </a:r>
            <a:r>
              <a:rPr lang="en-US" altLang="zh-CN" b="1"/>
              <a:t> </a:t>
            </a:r>
            <a:r>
              <a:rPr lang="zh-CN" altLang="en-US" b="1"/>
              <a:t>过程设计的工具</a:t>
            </a:r>
          </a:p>
        </p:txBody>
      </p:sp>
    </p:spTree>
    <p:extLst>
      <p:ext uri="{BB962C8B-B14F-4D97-AF65-F5344CB8AC3E}">
        <p14:creationId xmlns:p14="http://schemas.microsoft.com/office/powerpoint/2010/main" val="3677669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a:extLst>
              <a:ext uri="{FF2B5EF4-FFF2-40B4-BE49-F238E27FC236}">
                <a16:creationId xmlns:a16="http://schemas.microsoft.com/office/drawing/2014/main" id="{875DF404-4023-8E48-96FA-C7AFEE33FF28}"/>
              </a:ext>
            </a:extLst>
          </p:cNvPr>
          <p:cNvSpPr txBox="1">
            <a:spLocks noChangeArrowheads="1"/>
          </p:cNvSpPr>
          <p:nvPr/>
        </p:nvSpPr>
        <p:spPr bwMode="auto">
          <a:xfrm>
            <a:off x="919956" y="1484784"/>
            <a:ext cx="748823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spcBef>
                <a:spcPct val="50000"/>
              </a:spcBef>
            </a:pPr>
            <a:r>
              <a:rPr lang="zh-CN" altLang="en-US" dirty="0"/>
              <a:t>优点：</a:t>
            </a:r>
          </a:p>
          <a:p>
            <a:pPr algn="l" eaLnBrk="1" hangingPunct="1">
              <a:spcBef>
                <a:spcPct val="50000"/>
              </a:spcBef>
            </a:pPr>
            <a:r>
              <a:rPr lang="zh-CN" altLang="en-US" dirty="0"/>
              <a:t>１．支持自顶向下逐步求精的结构化详细设计，可使用“</a:t>
            </a:r>
            <a:r>
              <a:rPr lang="en-US" altLang="zh-CN" dirty="0"/>
              <a:t>def”</a:t>
            </a:r>
            <a:r>
              <a:rPr lang="zh-CN" altLang="en-US" dirty="0"/>
              <a:t>符号逐步增加细节．</a:t>
            </a:r>
          </a:p>
          <a:p>
            <a:pPr algn="l" eaLnBrk="1" hangingPunct="1">
              <a:spcBef>
                <a:spcPct val="50000"/>
              </a:spcBef>
            </a:pPr>
            <a:r>
              <a:rPr lang="zh-CN" altLang="en-US" dirty="0"/>
              <a:t>２．</a:t>
            </a:r>
            <a:r>
              <a:rPr lang="en-US" altLang="zh-CN" dirty="0"/>
              <a:t>PAD</a:t>
            </a:r>
            <a:r>
              <a:rPr lang="zh-CN" altLang="en-US" dirty="0"/>
              <a:t>图最左边的竖线是程序的主线，随着程序层次的增加，逐步向右延伸，每增加一个层次，图形向右扩展一条竖线，从而使</a:t>
            </a:r>
            <a:r>
              <a:rPr lang="en-US" altLang="zh-CN" dirty="0"/>
              <a:t>PAD</a:t>
            </a:r>
            <a:r>
              <a:rPr lang="zh-CN" altLang="en-US" dirty="0"/>
              <a:t>图所表现的处理逻辑易读、易懂和易记。</a:t>
            </a:r>
          </a:p>
        </p:txBody>
      </p:sp>
      <p:sp>
        <p:nvSpPr>
          <p:cNvPr id="4" name="1 Título">
            <a:extLst>
              <a:ext uri="{FF2B5EF4-FFF2-40B4-BE49-F238E27FC236}">
                <a16:creationId xmlns:a16="http://schemas.microsoft.com/office/drawing/2014/main" id="{5203316B-2144-3A49-A6CE-360F8187FC3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6.3.3 PAD</a:t>
            </a:r>
            <a:r>
              <a:rPr lang="zh-CN" altLang="en-US" sz="2400">
                <a:solidFill>
                  <a:srgbClr val="D9D9D9"/>
                </a:solidFill>
                <a:latin typeface="宋体" panose="02010600030101010101" pitchFamily="2" charset="-122"/>
              </a:rPr>
              <a:t>图</a:t>
            </a:r>
          </a:p>
        </p:txBody>
      </p:sp>
      <p:sp>
        <p:nvSpPr>
          <p:cNvPr id="5" name="1 Título">
            <a:extLst>
              <a:ext uri="{FF2B5EF4-FFF2-40B4-BE49-F238E27FC236}">
                <a16:creationId xmlns:a16="http://schemas.microsoft.com/office/drawing/2014/main" id="{A185EFE7-53DA-A24E-88CD-A9EA15919C8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6" name="标题 3">
            <a:extLst>
              <a:ext uri="{FF2B5EF4-FFF2-40B4-BE49-F238E27FC236}">
                <a16:creationId xmlns:a16="http://schemas.microsoft.com/office/drawing/2014/main" id="{54E8DB82-DD45-B149-860E-61FC46E95813}"/>
              </a:ext>
            </a:extLst>
          </p:cNvPr>
          <p:cNvSpPr txBox="1">
            <a:spLocks/>
          </p:cNvSpPr>
          <p:nvPr/>
        </p:nvSpPr>
        <p:spPr bwMode="auto">
          <a:xfrm>
            <a:off x="457200" y="-171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6.3</a:t>
            </a:r>
            <a:r>
              <a:rPr lang="en-US" altLang="zh-CN" b="1"/>
              <a:t> </a:t>
            </a:r>
            <a:r>
              <a:rPr lang="zh-CN" altLang="en-US" b="1"/>
              <a:t>过程设计的工具</a:t>
            </a:r>
          </a:p>
        </p:txBody>
      </p:sp>
    </p:spTree>
    <p:extLst>
      <p:ext uri="{BB962C8B-B14F-4D97-AF65-F5344CB8AC3E}">
        <p14:creationId xmlns:p14="http://schemas.microsoft.com/office/powerpoint/2010/main" val="2484322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3">
            <a:extLst>
              <a:ext uri="{FF2B5EF4-FFF2-40B4-BE49-F238E27FC236}">
                <a16:creationId xmlns:a16="http://schemas.microsoft.com/office/drawing/2014/main" id="{14B8F602-D032-594A-8534-1C263DB7192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66562" name="TextBox 7">
            <a:extLst>
              <a:ext uri="{FF2B5EF4-FFF2-40B4-BE49-F238E27FC236}">
                <a16:creationId xmlns:a16="http://schemas.microsoft.com/office/drawing/2014/main" id="{28B59DF0-2A98-854C-A57E-7CA1BC7163B6}"/>
              </a:ext>
            </a:extLst>
          </p:cNvPr>
          <p:cNvSpPr txBox="1">
            <a:spLocks noChangeArrowheads="1"/>
          </p:cNvSpPr>
          <p:nvPr/>
        </p:nvSpPr>
        <p:spPr bwMode="auto">
          <a:xfrm>
            <a:off x="395288" y="1773238"/>
            <a:ext cx="8229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例子</a:t>
            </a:r>
            <a:endParaRPr lang="en-US" altLang="zh-CN" sz="2400">
              <a:latin typeface="Arial" panose="020B0604020202020204" pitchFamily="34" charset="0"/>
            </a:endParaRPr>
          </a:p>
        </p:txBody>
      </p:sp>
      <p:pic>
        <p:nvPicPr>
          <p:cNvPr id="66563" name="图片 1">
            <a:extLst>
              <a:ext uri="{FF2B5EF4-FFF2-40B4-BE49-F238E27FC236}">
                <a16:creationId xmlns:a16="http://schemas.microsoft.com/office/drawing/2014/main" id="{0A786C83-C3B7-C64F-AB4B-A0870E6422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96975"/>
            <a:ext cx="719455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7">
            <a:extLst>
              <a:ext uri="{FF2B5EF4-FFF2-40B4-BE49-F238E27FC236}">
                <a16:creationId xmlns:a16="http://schemas.microsoft.com/office/drawing/2014/main" id="{E8370F1B-0CD5-A94B-AFD2-62E0E7DA66DD}"/>
              </a:ext>
            </a:extLst>
          </p:cNvPr>
          <p:cNvSpPr txBox="1">
            <a:spLocks noChangeArrowheads="1"/>
          </p:cNvSpPr>
          <p:nvPr/>
        </p:nvSpPr>
        <p:spPr bwMode="auto">
          <a:xfrm>
            <a:off x="1676400" y="4581525"/>
            <a:ext cx="6948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(a) </a:t>
            </a:r>
            <a:r>
              <a:rPr lang="zh-CN" altLang="en-US" sz="2400">
                <a:latin typeface="Arial" panose="020B0604020202020204" pitchFamily="34" charset="0"/>
              </a:rPr>
              <a:t>初始的</a:t>
            </a:r>
            <a:r>
              <a:rPr lang="en-US" altLang="zh-CN" sz="2400">
                <a:latin typeface="Arial" panose="020B0604020202020204" pitchFamily="34" charset="0"/>
              </a:rPr>
              <a:t>PAD</a:t>
            </a:r>
            <a:r>
              <a:rPr lang="zh-CN" altLang="en-US" sz="2400">
                <a:latin typeface="Arial" panose="020B0604020202020204" pitchFamily="34" charset="0"/>
              </a:rPr>
              <a:t>图； </a:t>
            </a:r>
            <a:r>
              <a:rPr lang="en-US" altLang="zh-CN" sz="2400">
                <a:latin typeface="Arial" panose="020B0604020202020204" pitchFamily="34" charset="0"/>
              </a:rPr>
              <a:t>(b) </a:t>
            </a:r>
            <a:r>
              <a:rPr lang="zh-CN" altLang="en-US" sz="2400">
                <a:latin typeface="Arial" panose="020B0604020202020204" pitchFamily="34" charset="0"/>
              </a:rPr>
              <a:t>使用</a:t>
            </a:r>
            <a:r>
              <a:rPr lang="en-US" altLang="zh-CN" sz="2400">
                <a:latin typeface="Arial" panose="020B0604020202020204" pitchFamily="34" charset="0"/>
              </a:rPr>
              <a:t>def</a:t>
            </a:r>
            <a:r>
              <a:rPr lang="zh-CN" altLang="en-US" sz="2400">
                <a:latin typeface="Arial" panose="020B0604020202020204" pitchFamily="34" charset="0"/>
              </a:rPr>
              <a:t>符号细化处理框</a:t>
            </a:r>
            <a:r>
              <a:rPr lang="en-US" altLang="zh-CN" sz="2400">
                <a:latin typeface="Arial" panose="020B0604020202020204" pitchFamily="34" charset="0"/>
              </a:rPr>
              <a:t>P2</a:t>
            </a:r>
          </a:p>
        </p:txBody>
      </p:sp>
      <p:sp>
        <p:nvSpPr>
          <p:cNvPr id="66565" name="1 Título">
            <a:extLst>
              <a:ext uri="{FF2B5EF4-FFF2-40B4-BE49-F238E27FC236}">
                <a16:creationId xmlns:a16="http://schemas.microsoft.com/office/drawing/2014/main" id="{6B2C1177-55D6-144C-9E28-C0344897E91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6.3.3 PAD</a:t>
            </a:r>
            <a:r>
              <a:rPr lang="zh-CN" altLang="en-US" sz="2400">
                <a:solidFill>
                  <a:srgbClr val="D9D9D9"/>
                </a:solidFill>
                <a:latin typeface="宋体" panose="02010600030101010101" pitchFamily="2" charset="-122"/>
              </a:rPr>
              <a:t>图</a:t>
            </a:r>
          </a:p>
        </p:txBody>
      </p:sp>
      <p:sp>
        <p:nvSpPr>
          <p:cNvPr id="66566" name="1 Título">
            <a:extLst>
              <a:ext uri="{FF2B5EF4-FFF2-40B4-BE49-F238E27FC236}">
                <a16:creationId xmlns:a16="http://schemas.microsoft.com/office/drawing/2014/main" id="{21C78BEE-FDA9-884B-8A3B-ED7014C6C9A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a:extLst>
              <a:ext uri="{FF2B5EF4-FFF2-40B4-BE49-F238E27FC236}">
                <a16:creationId xmlns:a16="http://schemas.microsoft.com/office/drawing/2014/main" id="{7B7FAF72-61AC-094C-AA80-DA3912CEB96E}"/>
              </a:ext>
            </a:extLst>
          </p:cNvPr>
          <p:cNvSpPr>
            <a:spLocks noChangeArrowheads="1"/>
          </p:cNvSpPr>
          <p:nvPr/>
        </p:nvSpPr>
        <p:spPr bwMode="auto">
          <a:xfrm>
            <a:off x="1381125" y="2103438"/>
            <a:ext cx="5976938" cy="3240087"/>
          </a:xfrm>
          <a:prstGeom prst="rect">
            <a:avLst/>
          </a:prstGeom>
          <a:solidFill>
            <a:schemeClr val="bg1"/>
          </a:solidFill>
          <a:ln w="9525">
            <a:solidFill>
              <a:schemeClr val="tx1"/>
            </a:solidFill>
            <a:round/>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cxnSp>
        <p:nvCxnSpPr>
          <p:cNvPr id="7171" name="直接连接符 5">
            <a:extLst>
              <a:ext uri="{FF2B5EF4-FFF2-40B4-BE49-F238E27FC236}">
                <a16:creationId xmlns:a16="http://schemas.microsoft.com/office/drawing/2014/main" id="{BEC297CF-917A-F742-A0E4-7895F7A35074}"/>
              </a:ext>
            </a:extLst>
          </p:cNvPr>
          <p:cNvCxnSpPr>
            <a:cxnSpLocks noChangeShapeType="1"/>
          </p:cNvCxnSpPr>
          <p:nvPr/>
        </p:nvCxnSpPr>
        <p:spPr bwMode="auto">
          <a:xfrm flipV="1">
            <a:off x="440531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2" name="直接连接符 9">
            <a:extLst>
              <a:ext uri="{FF2B5EF4-FFF2-40B4-BE49-F238E27FC236}">
                <a16:creationId xmlns:a16="http://schemas.microsoft.com/office/drawing/2014/main" id="{5EEA01E9-9B72-2242-9FE6-3EC2228C6BCD}"/>
              </a:ext>
            </a:extLst>
          </p:cNvPr>
          <p:cNvCxnSpPr>
            <a:cxnSpLocks noChangeShapeType="1"/>
          </p:cNvCxnSpPr>
          <p:nvPr/>
        </p:nvCxnSpPr>
        <p:spPr bwMode="auto">
          <a:xfrm flipV="1">
            <a:off x="3048000" y="852488"/>
            <a:ext cx="5678488" cy="26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3" name="直接连接符 12">
            <a:extLst>
              <a:ext uri="{FF2B5EF4-FFF2-40B4-BE49-F238E27FC236}">
                <a16:creationId xmlns:a16="http://schemas.microsoft.com/office/drawing/2014/main" id="{9A0DCB4B-5BE3-D94D-8FFD-F958242FAA1A}"/>
              </a:ext>
            </a:extLst>
          </p:cNvPr>
          <p:cNvCxnSpPr>
            <a:cxnSpLocks noChangeShapeType="1"/>
          </p:cNvCxnSpPr>
          <p:nvPr/>
        </p:nvCxnSpPr>
        <p:spPr bwMode="auto">
          <a:xfrm flipH="1">
            <a:off x="1454150" y="879475"/>
            <a:ext cx="15843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4" name="直接连接符 14">
            <a:extLst>
              <a:ext uri="{FF2B5EF4-FFF2-40B4-BE49-F238E27FC236}">
                <a16:creationId xmlns:a16="http://schemas.microsoft.com/office/drawing/2014/main" id="{84972D1B-A01E-A945-B55C-F84C86504BB9}"/>
              </a:ext>
            </a:extLst>
          </p:cNvPr>
          <p:cNvCxnSpPr>
            <a:cxnSpLocks noChangeShapeType="1"/>
          </p:cNvCxnSpPr>
          <p:nvPr/>
        </p:nvCxnSpPr>
        <p:spPr bwMode="auto">
          <a:xfrm flipH="1">
            <a:off x="735806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5" name="直接连接符 29">
            <a:extLst>
              <a:ext uri="{FF2B5EF4-FFF2-40B4-BE49-F238E27FC236}">
                <a16:creationId xmlns:a16="http://schemas.microsoft.com/office/drawing/2014/main" id="{DF2FA62E-C4ED-3E48-BC6E-B9F39BC5B5E3}"/>
              </a:ext>
            </a:extLst>
          </p:cNvPr>
          <p:cNvCxnSpPr>
            <a:cxnSpLocks noChangeShapeType="1"/>
          </p:cNvCxnSpPr>
          <p:nvPr/>
        </p:nvCxnSpPr>
        <p:spPr bwMode="auto">
          <a:xfrm>
            <a:off x="8726488" y="879475"/>
            <a:ext cx="0" cy="3240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6" name="直接连接符 30">
            <a:extLst>
              <a:ext uri="{FF2B5EF4-FFF2-40B4-BE49-F238E27FC236}">
                <a16:creationId xmlns:a16="http://schemas.microsoft.com/office/drawing/2014/main" id="{8271803D-F3E1-4A41-8BA1-6559C502966A}"/>
              </a:ext>
            </a:extLst>
          </p:cNvPr>
          <p:cNvCxnSpPr>
            <a:cxnSpLocks noChangeShapeType="1"/>
          </p:cNvCxnSpPr>
          <p:nvPr/>
        </p:nvCxnSpPr>
        <p:spPr bwMode="auto">
          <a:xfrm flipH="1">
            <a:off x="7646988" y="4149725"/>
            <a:ext cx="1366837"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7" name="直接连接符 34">
            <a:extLst>
              <a:ext uri="{FF2B5EF4-FFF2-40B4-BE49-F238E27FC236}">
                <a16:creationId xmlns:a16="http://schemas.microsoft.com/office/drawing/2014/main" id="{A86BCD38-A074-D542-BADB-A55226CA768F}"/>
              </a:ext>
            </a:extLst>
          </p:cNvPr>
          <p:cNvCxnSpPr>
            <a:cxnSpLocks noChangeShapeType="1"/>
          </p:cNvCxnSpPr>
          <p:nvPr/>
        </p:nvCxnSpPr>
        <p:spPr bwMode="auto">
          <a:xfrm>
            <a:off x="4657725" y="2133600"/>
            <a:ext cx="0" cy="3240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8" name="直接连接符 40">
            <a:extLst>
              <a:ext uri="{FF2B5EF4-FFF2-40B4-BE49-F238E27FC236}">
                <a16:creationId xmlns:a16="http://schemas.microsoft.com/office/drawing/2014/main" id="{BD421A8D-F625-FF48-B6DC-666AE11337D9}"/>
              </a:ext>
            </a:extLst>
          </p:cNvPr>
          <p:cNvCxnSpPr>
            <a:cxnSpLocks noChangeShapeType="1"/>
          </p:cNvCxnSpPr>
          <p:nvPr/>
        </p:nvCxnSpPr>
        <p:spPr bwMode="auto">
          <a:xfrm>
            <a:off x="1381125" y="3040063"/>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9" name="直接连接符 42">
            <a:extLst>
              <a:ext uri="{FF2B5EF4-FFF2-40B4-BE49-F238E27FC236}">
                <a16:creationId xmlns:a16="http://schemas.microsoft.com/office/drawing/2014/main" id="{BA58BFF0-D734-D445-883F-811775B127CD}"/>
              </a:ext>
            </a:extLst>
          </p:cNvPr>
          <p:cNvCxnSpPr>
            <a:cxnSpLocks noChangeShapeType="1"/>
          </p:cNvCxnSpPr>
          <p:nvPr/>
        </p:nvCxnSpPr>
        <p:spPr bwMode="auto">
          <a:xfrm>
            <a:off x="1381125" y="4264025"/>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180" name="左大括号 43">
            <a:extLst>
              <a:ext uri="{FF2B5EF4-FFF2-40B4-BE49-F238E27FC236}">
                <a16:creationId xmlns:a16="http://schemas.microsoft.com/office/drawing/2014/main" id="{2CE3ED7C-5038-434C-90B0-DDF0DF4C8068}"/>
              </a:ext>
            </a:extLst>
          </p:cNvPr>
          <p:cNvSpPr>
            <a:spLocks/>
          </p:cNvSpPr>
          <p:nvPr/>
        </p:nvSpPr>
        <p:spPr bwMode="auto">
          <a:xfrm rot="3220700">
            <a:off x="1526382" y="127794"/>
            <a:ext cx="747712" cy="1987550"/>
          </a:xfrm>
          <a:prstGeom prst="leftBrace">
            <a:avLst>
              <a:gd name="adj1" fmla="val 8331"/>
              <a:gd name="adj2" fmla="val 50000"/>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7181" name="TextBox 44">
            <a:extLst>
              <a:ext uri="{FF2B5EF4-FFF2-40B4-BE49-F238E27FC236}">
                <a16:creationId xmlns:a16="http://schemas.microsoft.com/office/drawing/2014/main" id="{42F5A56B-8E4E-2549-87DC-9AE6004B0EBA}"/>
              </a:ext>
            </a:extLst>
          </p:cNvPr>
          <p:cNvSpPr txBox="1">
            <a:spLocks noChangeArrowheads="1"/>
          </p:cNvSpPr>
          <p:nvPr/>
        </p:nvSpPr>
        <p:spPr bwMode="auto">
          <a:xfrm>
            <a:off x="338138" y="806450"/>
            <a:ext cx="1474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设计阶段</a:t>
            </a:r>
          </a:p>
        </p:txBody>
      </p:sp>
      <p:sp>
        <p:nvSpPr>
          <p:cNvPr id="7182" name="左大括号 46">
            <a:extLst>
              <a:ext uri="{FF2B5EF4-FFF2-40B4-BE49-F238E27FC236}">
                <a16:creationId xmlns:a16="http://schemas.microsoft.com/office/drawing/2014/main" id="{648663A4-6F41-B74E-B91B-8B56E0BF7799}"/>
              </a:ext>
            </a:extLst>
          </p:cNvPr>
          <p:cNvSpPr>
            <a:spLocks/>
          </p:cNvSpPr>
          <p:nvPr/>
        </p:nvSpPr>
        <p:spPr bwMode="auto">
          <a:xfrm>
            <a:off x="877888" y="2174875"/>
            <a:ext cx="503237" cy="3168650"/>
          </a:xfrm>
          <a:prstGeom prst="leftBrace">
            <a:avLst>
              <a:gd name="adj1" fmla="val 8337"/>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7183" name="TextBox 47">
            <a:extLst>
              <a:ext uri="{FF2B5EF4-FFF2-40B4-BE49-F238E27FC236}">
                <a16:creationId xmlns:a16="http://schemas.microsoft.com/office/drawing/2014/main" id="{6A875611-6482-CF48-B4A5-187AAD0D6B21}"/>
              </a:ext>
            </a:extLst>
          </p:cNvPr>
          <p:cNvSpPr txBox="1">
            <a:spLocks noChangeArrowheads="1"/>
          </p:cNvSpPr>
          <p:nvPr/>
        </p:nvSpPr>
        <p:spPr bwMode="auto">
          <a:xfrm>
            <a:off x="346075" y="3111500"/>
            <a:ext cx="554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设计内容</a:t>
            </a:r>
          </a:p>
        </p:txBody>
      </p:sp>
      <p:sp>
        <p:nvSpPr>
          <p:cNvPr id="49" name="TextBox 48">
            <a:extLst>
              <a:ext uri="{FF2B5EF4-FFF2-40B4-BE49-F238E27FC236}">
                <a16:creationId xmlns:a16="http://schemas.microsoft.com/office/drawing/2014/main" id="{521E18AD-BF48-B847-B2BF-6A9FB580B3BB}"/>
              </a:ext>
            </a:extLst>
          </p:cNvPr>
          <p:cNvSpPr txBox="1"/>
          <p:nvPr/>
        </p:nvSpPr>
        <p:spPr>
          <a:xfrm>
            <a:off x="2915816" y="1311151"/>
            <a:ext cx="1728192" cy="461665"/>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总体设计</a:t>
            </a:r>
          </a:p>
        </p:txBody>
      </p:sp>
      <p:sp>
        <p:nvSpPr>
          <p:cNvPr id="50" name="TextBox 49">
            <a:extLst>
              <a:ext uri="{FF2B5EF4-FFF2-40B4-BE49-F238E27FC236}">
                <a16:creationId xmlns:a16="http://schemas.microsoft.com/office/drawing/2014/main" id="{3AC58253-AF9C-3F46-8931-05C84A82A639}"/>
              </a:ext>
            </a:extLst>
          </p:cNvPr>
          <p:cNvSpPr txBox="1"/>
          <p:nvPr/>
        </p:nvSpPr>
        <p:spPr>
          <a:xfrm>
            <a:off x="5580112" y="1340768"/>
            <a:ext cx="1800200" cy="461665"/>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详细设计</a:t>
            </a:r>
          </a:p>
        </p:txBody>
      </p:sp>
      <p:sp>
        <p:nvSpPr>
          <p:cNvPr id="7186" name="TextBox 50">
            <a:extLst>
              <a:ext uri="{FF2B5EF4-FFF2-40B4-BE49-F238E27FC236}">
                <a16:creationId xmlns:a16="http://schemas.microsoft.com/office/drawing/2014/main" id="{DC1678FA-7D29-F54A-818F-B0901322FE26}"/>
              </a:ext>
            </a:extLst>
          </p:cNvPr>
          <p:cNvSpPr txBox="1">
            <a:spLocks noChangeArrowheads="1"/>
          </p:cNvSpPr>
          <p:nvPr/>
        </p:nvSpPr>
        <p:spPr bwMode="auto">
          <a:xfrm>
            <a:off x="1547813" y="2247900"/>
            <a:ext cx="208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体系结构设计</a:t>
            </a:r>
            <a:endParaRPr lang="en-US" altLang="zh-CN">
              <a:solidFill>
                <a:srgbClr val="990000"/>
              </a:solidFill>
            </a:endParaRPr>
          </a:p>
          <a:p>
            <a:pPr eaLnBrk="1" hangingPunct="1"/>
            <a:r>
              <a:rPr lang="zh-CN" altLang="en-US">
                <a:solidFill>
                  <a:srgbClr val="990000"/>
                </a:solidFill>
              </a:rPr>
              <a:t>（</a:t>
            </a:r>
            <a:r>
              <a:rPr lang="en-US" altLang="zh-CN">
                <a:solidFill>
                  <a:srgbClr val="990000"/>
                </a:solidFill>
              </a:rPr>
              <a:t>MSD</a:t>
            </a:r>
            <a:r>
              <a:rPr lang="zh-CN" altLang="en-US">
                <a:solidFill>
                  <a:srgbClr val="990000"/>
                </a:solidFill>
              </a:rPr>
              <a:t>）</a:t>
            </a:r>
          </a:p>
        </p:txBody>
      </p:sp>
      <p:sp>
        <p:nvSpPr>
          <p:cNvPr id="7187" name="TextBox 52">
            <a:extLst>
              <a:ext uri="{FF2B5EF4-FFF2-40B4-BE49-F238E27FC236}">
                <a16:creationId xmlns:a16="http://schemas.microsoft.com/office/drawing/2014/main" id="{717317EA-1E12-8042-8FC1-BEDCDA2D02EE}"/>
              </a:ext>
            </a:extLst>
          </p:cNvPr>
          <p:cNvSpPr txBox="1">
            <a:spLocks noChangeArrowheads="1"/>
          </p:cNvSpPr>
          <p:nvPr/>
        </p:nvSpPr>
        <p:spPr bwMode="auto">
          <a:xfrm>
            <a:off x="1258888" y="344170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接口设计</a:t>
            </a:r>
          </a:p>
        </p:txBody>
      </p:sp>
      <p:sp>
        <p:nvSpPr>
          <p:cNvPr id="7188" name="TextBox 53">
            <a:extLst>
              <a:ext uri="{FF2B5EF4-FFF2-40B4-BE49-F238E27FC236}">
                <a16:creationId xmlns:a16="http://schemas.microsoft.com/office/drawing/2014/main" id="{A6D1251E-6427-3B49-B816-978158D99EB4}"/>
              </a:ext>
            </a:extLst>
          </p:cNvPr>
          <p:cNvSpPr txBox="1">
            <a:spLocks noChangeArrowheads="1"/>
          </p:cNvSpPr>
          <p:nvPr/>
        </p:nvSpPr>
        <p:spPr bwMode="auto">
          <a:xfrm>
            <a:off x="1187450" y="459422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数据设计</a:t>
            </a:r>
          </a:p>
        </p:txBody>
      </p:sp>
      <p:sp>
        <p:nvSpPr>
          <p:cNvPr id="56" name="TextBox 55">
            <a:extLst>
              <a:ext uri="{FF2B5EF4-FFF2-40B4-BE49-F238E27FC236}">
                <a16:creationId xmlns:a16="http://schemas.microsoft.com/office/drawing/2014/main" id="{16DDFC99-78B5-5640-92D8-0FD2646ADC28}"/>
              </a:ext>
            </a:extLst>
          </p:cNvPr>
          <p:cNvSpPr txBox="1"/>
          <p:nvPr/>
        </p:nvSpPr>
        <p:spPr>
          <a:xfrm>
            <a:off x="4860032" y="3246075"/>
            <a:ext cx="2736304" cy="830997"/>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模块内部设计</a:t>
            </a:r>
            <a:endParaRPr lang="en-US" altLang="zh-CN"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endParaRPr>
          </a:p>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（算法和数据结构）</a:t>
            </a:r>
          </a:p>
        </p:txBody>
      </p:sp>
      <p:sp>
        <p:nvSpPr>
          <p:cNvPr id="7190" name="TextBox 56">
            <a:extLst>
              <a:ext uri="{FF2B5EF4-FFF2-40B4-BE49-F238E27FC236}">
                <a16:creationId xmlns:a16="http://schemas.microsoft.com/office/drawing/2014/main" id="{CBC4747D-55FF-D945-8B4E-F05C71ECC0AF}"/>
              </a:ext>
            </a:extLst>
          </p:cNvPr>
          <p:cNvSpPr txBox="1">
            <a:spLocks noChangeArrowheads="1"/>
          </p:cNvSpPr>
          <p:nvPr/>
        </p:nvSpPr>
        <p:spPr bwMode="auto">
          <a:xfrm>
            <a:off x="2124075" y="5703888"/>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chemeClr val="tx1"/>
                </a:solidFill>
              </a:rPr>
              <a:t>图</a:t>
            </a:r>
            <a:r>
              <a:rPr lang="en-US" altLang="zh-CN">
                <a:solidFill>
                  <a:schemeClr val="tx1"/>
                </a:solidFill>
              </a:rPr>
              <a:t>1    </a:t>
            </a:r>
            <a:r>
              <a:rPr lang="zh-CN" altLang="en-US">
                <a:solidFill>
                  <a:schemeClr val="tx1"/>
                </a:solidFill>
              </a:rPr>
              <a:t>设计阶段和设计内容</a:t>
            </a:r>
          </a:p>
        </p:txBody>
      </p:sp>
      <p:sp>
        <p:nvSpPr>
          <p:cNvPr id="7191" name="矩形 25">
            <a:extLst>
              <a:ext uri="{FF2B5EF4-FFF2-40B4-BE49-F238E27FC236}">
                <a16:creationId xmlns:a16="http://schemas.microsoft.com/office/drawing/2014/main" id="{22A6D843-3381-3841-A1B1-8488162F07A6}"/>
              </a:ext>
            </a:extLst>
          </p:cNvPr>
          <p:cNvSpPr>
            <a:spLocks noChangeArrowheads="1"/>
          </p:cNvSpPr>
          <p:nvPr/>
        </p:nvSpPr>
        <p:spPr bwMode="auto">
          <a:xfrm>
            <a:off x="3563938" y="2276475"/>
            <a:ext cx="5545137" cy="2952750"/>
          </a:xfrm>
          <a:prstGeom prst="rect">
            <a:avLst/>
          </a:prstGeom>
          <a:gradFill rotWithShape="0">
            <a:gsLst>
              <a:gs pos="0">
                <a:srgbClr val="FF6600"/>
              </a:gs>
              <a:gs pos="50000">
                <a:srgbClr val="FFF1E7"/>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r>
              <a:rPr lang="zh-CN" altLang="en-US" sz="2000"/>
              <a:t>包括外部接口设计和内部接口设计：</a:t>
            </a:r>
            <a:endParaRPr lang="en-US" altLang="zh-CN" sz="2000"/>
          </a:p>
          <a:p>
            <a:pPr algn="l" eaLnBrk="1" hangingPunct="1">
              <a:buFont typeface="Arial" panose="020B0604020202020204" pitchFamily="34" charset="0"/>
              <a:buChar char="•"/>
            </a:pPr>
            <a:r>
              <a:rPr lang="zh-CN" altLang="en-US" sz="2000"/>
              <a:t>外部接口设计依据分析模型中的顶层数据流图</a:t>
            </a:r>
            <a:endParaRPr lang="en-US" altLang="zh-CN" sz="2000"/>
          </a:p>
          <a:p>
            <a:pPr algn="l" eaLnBrk="1" hangingPunct="1">
              <a:buFont typeface="Arial" panose="020B0604020202020204" pitchFamily="34" charset="0"/>
              <a:buChar char="•"/>
            </a:pPr>
            <a:r>
              <a:rPr lang="zh-CN" altLang="en-US" sz="2000"/>
              <a:t>外部接口包括</a:t>
            </a:r>
            <a:r>
              <a:rPr lang="en-US" altLang="zh-CN" sz="2000"/>
              <a:t>:</a:t>
            </a:r>
          </a:p>
          <a:p>
            <a:pPr lvl="1" algn="l" eaLnBrk="1" hangingPunct="1">
              <a:buFont typeface="Arial" panose="020B0604020202020204" pitchFamily="34" charset="0"/>
              <a:buChar char="•"/>
            </a:pPr>
            <a:r>
              <a:rPr lang="zh-CN" altLang="en-US" sz="2000"/>
              <a:t>用户界面</a:t>
            </a:r>
            <a:endParaRPr lang="en-US" altLang="zh-CN" sz="2000"/>
          </a:p>
          <a:p>
            <a:pPr lvl="1" algn="l" eaLnBrk="1" hangingPunct="1">
              <a:buFont typeface="Arial" panose="020B0604020202020204" pitchFamily="34" charset="0"/>
              <a:buChar char="•"/>
            </a:pPr>
            <a:r>
              <a:rPr lang="zh-CN" altLang="en-US" sz="2000"/>
              <a:t>目标系统与其他硬件设备、</a:t>
            </a:r>
            <a:endParaRPr lang="en-US" altLang="zh-CN" sz="2000"/>
          </a:p>
          <a:p>
            <a:pPr lvl="1" algn="l" eaLnBrk="1" hangingPunct="1"/>
            <a:r>
              <a:rPr lang="en-US" altLang="zh-CN" sz="2000"/>
              <a:t>	</a:t>
            </a:r>
            <a:r>
              <a:rPr lang="zh-CN" altLang="en-US" sz="2000"/>
              <a:t>软件系统的外部接口；</a:t>
            </a:r>
            <a:endParaRPr lang="en-US" altLang="zh-CN" sz="2000"/>
          </a:p>
          <a:p>
            <a:pPr algn="l" eaLnBrk="1" hangingPunct="1">
              <a:buFont typeface="Arial" panose="020B0604020202020204" pitchFamily="34" charset="0"/>
              <a:buChar char="•"/>
            </a:pPr>
            <a:r>
              <a:rPr lang="zh-CN" altLang="en-US" sz="2000"/>
              <a:t>内部接口是指系统内部各种元素之间的接口。</a:t>
            </a:r>
            <a:endParaRPr lang="en-US" altLang="zh-CN" sz="2000"/>
          </a:p>
          <a:p>
            <a:pPr algn="l" eaLnBrk="1" hangingPunct="1"/>
            <a:endParaRPr lang="zh-CN" altLang="en-US" sz="2000"/>
          </a:p>
        </p:txBody>
      </p:sp>
      <p:sp>
        <p:nvSpPr>
          <p:cNvPr id="7192" name="左大括号 28">
            <a:extLst>
              <a:ext uri="{FF2B5EF4-FFF2-40B4-BE49-F238E27FC236}">
                <a16:creationId xmlns:a16="http://schemas.microsoft.com/office/drawing/2014/main" id="{60B97535-4174-0945-B374-5E5DA7B6201F}"/>
              </a:ext>
            </a:extLst>
          </p:cNvPr>
          <p:cNvSpPr>
            <a:spLocks/>
          </p:cNvSpPr>
          <p:nvPr/>
        </p:nvSpPr>
        <p:spPr bwMode="auto">
          <a:xfrm>
            <a:off x="2987675" y="2276475"/>
            <a:ext cx="647700" cy="2952750"/>
          </a:xfrm>
          <a:prstGeom prst="leftBrace">
            <a:avLst>
              <a:gd name="adj1" fmla="val 8358"/>
              <a:gd name="adj2" fmla="val 50000"/>
            </a:avLst>
          </a:prstGeom>
          <a:gradFill rotWithShape="0">
            <a:gsLst>
              <a:gs pos="0">
                <a:srgbClr val="FF6600"/>
              </a:gs>
              <a:gs pos="50000">
                <a:srgbClr val="FFF1E7"/>
              </a:gs>
              <a:gs pos="100000">
                <a:srgbClr val="FF6600"/>
              </a:gs>
            </a:gsLst>
            <a:lin ang="0" scaled="1"/>
          </a:gradFill>
          <a:ln w="9525">
            <a:solidFill>
              <a:schemeClr val="tx1"/>
            </a:solidFill>
            <a:round/>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Tree>
    <p:extLst>
      <p:ext uri="{BB962C8B-B14F-4D97-AF65-F5344CB8AC3E}">
        <p14:creationId xmlns:p14="http://schemas.microsoft.com/office/powerpoint/2010/main" val="2317663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3">
            <a:extLst>
              <a:ext uri="{FF2B5EF4-FFF2-40B4-BE49-F238E27FC236}">
                <a16:creationId xmlns:a16="http://schemas.microsoft.com/office/drawing/2014/main" id="{FDAE1803-C839-C146-B176-C21C790FF5A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26629" name="内容占位符 4">
            <a:extLst>
              <a:ext uri="{FF2B5EF4-FFF2-40B4-BE49-F238E27FC236}">
                <a16:creationId xmlns:a16="http://schemas.microsoft.com/office/drawing/2014/main" id="{C8F83129-8489-8A4D-9BB6-BAD4DBA039D2}"/>
              </a:ext>
            </a:extLst>
          </p:cNvPr>
          <p:cNvSpPr>
            <a:spLocks noGrp="1"/>
          </p:cNvSpPr>
          <p:nvPr>
            <p:ph idx="1"/>
          </p:nvPr>
        </p:nvSpPr>
        <p:spPr>
          <a:xfrm>
            <a:off x="395288" y="1052513"/>
            <a:ext cx="8229600" cy="604837"/>
          </a:xfrm>
        </p:spPr>
        <p:txBody>
          <a:bodyPr/>
          <a:lstStyle/>
          <a:p>
            <a:pPr marL="0" indent="0">
              <a:buFont typeface="Arial" charset="0"/>
              <a:buNone/>
              <a:defRPr/>
            </a:pPr>
            <a:r>
              <a:rPr lang="en-US" altLang="zh-CN" b="1" dirty="0">
                <a:latin typeface="+mn-ea"/>
              </a:rPr>
              <a:t>6.3.4</a:t>
            </a:r>
            <a:r>
              <a:rPr lang="en-US" altLang="zh-CN" b="1" dirty="0"/>
              <a:t> </a:t>
            </a:r>
            <a:r>
              <a:rPr lang="zh-CN" altLang="en-US" b="1" dirty="0"/>
              <a:t>判定表</a:t>
            </a:r>
          </a:p>
          <a:p>
            <a:pPr marL="0" indent="0">
              <a:buFont typeface="Arial" charset="0"/>
              <a:buNone/>
              <a:defRPr/>
            </a:pPr>
            <a:endParaRPr lang="zh-CN" altLang="en-US" b="1" dirty="0"/>
          </a:p>
        </p:txBody>
      </p:sp>
      <p:sp>
        <p:nvSpPr>
          <p:cNvPr id="68611" name="TextBox 7">
            <a:extLst>
              <a:ext uri="{FF2B5EF4-FFF2-40B4-BE49-F238E27FC236}">
                <a16:creationId xmlns:a16="http://schemas.microsoft.com/office/drawing/2014/main" id="{679124B2-DA5F-294B-B432-950819A92801}"/>
              </a:ext>
            </a:extLst>
          </p:cNvPr>
          <p:cNvSpPr txBox="1">
            <a:spLocks noChangeArrowheads="1"/>
          </p:cNvSpPr>
          <p:nvPr/>
        </p:nvSpPr>
        <p:spPr bwMode="auto">
          <a:xfrm>
            <a:off x="395288" y="1628775"/>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判定表能够清晰地表示复杂的条件组合与应做的动作之间的对应关系。</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判定表由</a:t>
            </a:r>
            <a:r>
              <a:rPr lang="en-US" altLang="zh-CN" sz="2400">
                <a:latin typeface="Arial" panose="020B0604020202020204" pitchFamily="34" charset="0"/>
              </a:rPr>
              <a:t>4</a:t>
            </a:r>
            <a:r>
              <a:rPr lang="zh-CN" altLang="en-US" sz="2400">
                <a:latin typeface="Arial" panose="020B0604020202020204" pitchFamily="34" charset="0"/>
              </a:rPr>
              <a:t>部分组成，</a:t>
            </a:r>
            <a:endParaRPr lang="en-US" altLang="zh-CN" sz="2400">
              <a:latin typeface="Arial" panose="020B0604020202020204" pitchFamily="34" charset="0"/>
            </a:endParaRPr>
          </a:p>
          <a:p>
            <a:pPr eaLnBrk="1" hangingPunct="1">
              <a:lnSpc>
                <a:spcPct val="125000"/>
              </a:lnSpc>
              <a:spcBef>
                <a:spcPct val="0"/>
              </a:spcBef>
              <a:buFont typeface="Wingdings" pitchFamily="2" charset="2"/>
              <a:buChar char="p"/>
            </a:pPr>
            <a:r>
              <a:rPr lang="zh-CN" altLang="en-US" sz="2400">
                <a:latin typeface="Arial" panose="020B0604020202020204" pitchFamily="34" charset="0"/>
              </a:rPr>
              <a:t>左上部列出所有</a:t>
            </a:r>
            <a:r>
              <a:rPr lang="zh-CN" altLang="en-US" sz="2400">
                <a:solidFill>
                  <a:srgbClr val="FF0000"/>
                </a:solidFill>
                <a:latin typeface="Arial" panose="020B0604020202020204" pitchFamily="34" charset="0"/>
              </a:rPr>
              <a:t>条件</a:t>
            </a:r>
            <a:endParaRPr lang="en-US" altLang="zh-CN" sz="2400">
              <a:solidFill>
                <a:srgbClr val="FF0000"/>
              </a:solidFill>
              <a:latin typeface="Arial" panose="020B0604020202020204" pitchFamily="34" charset="0"/>
            </a:endParaRPr>
          </a:p>
          <a:p>
            <a:pPr eaLnBrk="1" hangingPunct="1">
              <a:lnSpc>
                <a:spcPct val="125000"/>
              </a:lnSpc>
              <a:spcBef>
                <a:spcPct val="0"/>
              </a:spcBef>
              <a:buFont typeface="Wingdings" pitchFamily="2" charset="2"/>
              <a:buChar char="p"/>
            </a:pPr>
            <a:r>
              <a:rPr lang="zh-CN" altLang="en-US" sz="2400">
                <a:latin typeface="Arial" panose="020B0604020202020204" pitchFamily="34" charset="0"/>
              </a:rPr>
              <a:t>左下部是所有可能做的</a:t>
            </a:r>
            <a:r>
              <a:rPr lang="zh-CN" altLang="en-US" sz="2400">
                <a:solidFill>
                  <a:srgbClr val="FF0000"/>
                </a:solidFill>
                <a:latin typeface="Arial" panose="020B0604020202020204" pitchFamily="34" charset="0"/>
              </a:rPr>
              <a:t>动作</a:t>
            </a:r>
            <a:endParaRPr lang="en-US" altLang="zh-CN" sz="2400">
              <a:solidFill>
                <a:srgbClr val="FF0000"/>
              </a:solidFill>
              <a:latin typeface="Arial" panose="020B0604020202020204" pitchFamily="34" charset="0"/>
            </a:endParaRPr>
          </a:p>
          <a:p>
            <a:pPr eaLnBrk="1" hangingPunct="1">
              <a:lnSpc>
                <a:spcPct val="125000"/>
              </a:lnSpc>
              <a:spcBef>
                <a:spcPct val="0"/>
              </a:spcBef>
              <a:buFont typeface="Wingdings" pitchFamily="2" charset="2"/>
              <a:buChar char="p"/>
            </a:pPr>
            <a:r>
              <a:rPr lang="zh-CN" altLang="en-US" sz="2400">
                <a:latin typeface="Arial" panose="020B0604020202020204" pitchFamily="34" charset="0"/>
              </a:rPr>
              <a:t>右上部是表示各种条件组合的一个</a:t>
            </a:r>
            <a:r>
              <a:rPr lang="zh-CN" altLang="en-US" sz="2400">
                <a:solidFill>
                  <a:srgbClr val="FF0000"/>
                </a:solidFill>
                <a:latin typeface="Arial" panose="020B0604020202020204" pitchFamily="34" charset="0"/>
              </a:rPr>
              <a:t>矩阵</a:t>
            </a:r>
            <a:endParaRPr lang="en-US" altLang="zh-CN" sz="2400">
              <a:solidFill>
                <a:srgbClr val="FF0000"/>
              </a:solidFill>
              <a:latin typeface="Arial" panose="020B0604020202020204" pitchFamily="34" charset="0"/>
            </a:endParaRPr>
          </a:p>
          <a:p>
            <a:pPr eaLnBrk="1" hangingPunct="1">
              <a:lnSpc>
                <a:spcPct val="125000"/>
              </a:lnSpc>
              <a:spcBef>
                <a:spcPct val="0"/>
              </a:spcBef>
              <a:buFont typeface="Wingdings" pitchFamily="2" charset="2"/>
              <a:buChar char="p"/>
            </a:pPr>
            <a:r>
              <a:rPr lang="zh-CN" altLang="en-US" sz="2400">
                <a:latin typeface="Arial" panose="020B0604020202020204" pitchFamily="34" charset="0"/>
              </a:rPr>
              <a:t>右下部是和每种条件组合相对应的</a:t>
            </a:r>
            <a:r>
              <a:rPr lang="zh-CN" altLang="en-US" sz="2400">
                <a:solidFill>
                  <a:srgbClr val="FF0000"/>
                </a:solidFill>
                <a:latin typeface="Arial" panose="020B0604020202020204" pitchFamily="34" charset="0"/>
              </a:rPr>
              <a:t>动作</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判定表右半部的每一列实质上是一条规则，规定了与特定的条件组合相对应的动作。</a:t>
            </a:r>
            <a:endParaRPr lang="en-US" altLang="zh-CN" sz="2400">
              <a:latin typeface="Arial" panose="020B0604020202020204" pitchFamily="34" charset="0"/>
            </a:endParaRPr>
          </a:p>
        </p:txBody>
      </p:sp>
      <p:sp>
        <p:nvSpPr>
          <p:cNvPr id="68612" name="1 Título">
            <a:extLst>
              <a:ext uri="{FF2B5EF4-FFF2-40B4-BE49-F238E27FC236}">
                <a16:creationId xmlns:a16="http://schemas.microsoft.com/office/drawing/2014/main" id="{C8512982-31E8-F54F-993E-E8539A24519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6.3.4 </a:t>
            </a:r>
            <a:r>
              <a:rPr lang="zh-CN" altLang="en-US" sz="2400">
                <a:solidFill>
                  <a:srgbClr val="D9D9D9"/>
                </a:solidFill>
                <a:latin typeface="宋体" panose="02010600030101010101" pitchFamily="2" charset="-122"/>
              </a:rPr>
              <a:t>判定表</a:t>
            </a:r>
          </a:p>
        </p:txBody>
      </p:sp>
      <p:sp>
        <p:nvSpPr>
          <p:cNvPr id="68613" name="1 Título">
            <a:extLst>
              <a:ext uri="{FF2B5EF4-FFF2-40B4-BE49-F238E27FC236}">
                <a16:creationId xmlns:a16="http://schemas.microsoft.com/office/drawing/2014/main" id="{40904E3F-9A8A-0242-979A-0C6CCE06028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3">
            <a:extLst>
              <a:ext uri="{FF2B5EF4-FFF2-40B4-BE49-F238E27FC236}">
                <a16:creationId xmlns:a16="http://schemas.microsoft.com/office/drawing/2014/main" id="{63B67DD5-89CB-5142-90BD-C3E80E90A53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graphicFrame>
        <p:nvGraphicFramePr>
          <p:cNvPr id="2" name="表格 1">
            <a:extLst>
              <a:ext uri="{FF2B5EF4-FFF2-40B4-BE49-F238E27FC236}">
                <a16:creationId xmlns:a16="http://schemas.microsoft.com/office/drawing/2014/main" id="{98C4CA19-8207-F947-9AA8-83CB0DD2F371}"/>
              </a:ext>
            </a:extLst>
          </p:cNvPr>
          <p:cNvGraphicFramePr>
            <a:graphicFrameLocks noGrp="1"/>
          </p:cNvGraphicFramePr>
          <p:nvPr/>
        </p:nvGraphicFramePr>
        <p:xfrm>
          <a:off x="457200" y="1196975"/>
          <a:ext cx="7772400" cy="4725986"/>
        </p:xfrm>
        <a:graphic>
          <a:graphicData uri="http://schemas.openxmlformats.org/drawingml/2006/table">
            <a:tbl>
              <a:tblPr/>
              <a:tblGrid>
                <a:gridCol w="1190625">
                  <a:extLst>
                    <a:ext uri="{9D8B030D-6E8A-4147-A177-3AD203B41FA5}">
                      <a16:colId xmlns:a16="http://schemas.microsoft.com/office/drawing/2014/main" val="617790799"/>
                    </a:ext>
                  </a:extLst>
                </a:gridCol>
                <a:gridCol w="649288">
                  <a:extLst>
                    <a:ext uri="{9D8B030D-6E8A-4147-A177-3AD203B41FA5}">
                      <a16:colId xmlns:a16="http://schemas.microsoft.com/office/drawing/2014/main" val="574581425"/>
                    </a:ext>
                  </a:extLst>
                </a:gridCol>
                <a:gridCol w="719137">
                  <a:extLst>
                    <a:ext uri="{9D8B030D-6E8A-4147-A177-3AD203B41FA5}">
                      <a16:colId xmlns:a16="http://schemas.microsoft.com/office/drawing/2014/main" val="665397446"/>
                    </a:ext>
                  </a:extLst>
                </a:gridCol>
                <a:gridCol w="549275">
                  <a:extLst>
                    <a:ext uri="{9D8B030D-6E8A-4147-A177-3AD203B41FA5}">
                      <a16:colId xmlns:a16="http://schemas.microsoft.com/office/drawing/2014/main" val="1675571325"/>
                    </a:ext>
                  </a:extLst>
                </a:gridCol>
                <a:gridCol w="777875">
                  <a:extLst>
                    <a:ext uri="{9D8B030D-6E8A-4147-A177-3AD203B41FA5}">
                      <a16:colId xmlns:a16="http://schemas.microsoft.com/office/drawing/2014/main" val="1957275849"/>
                    </a:ext>
                  </a:extLst>
                </a:gridCol>
                <a:gridCol w="777875">
                  <a:extLst>
                    <a:ext uri="{9D8B030D-6E8A-4147-A177-3AD203B41FA5}">
                      <a16:colId xmlns:a16="http://schemas.microsoft.com/office/drawing/2014/main" val="2729004343"/>
                    </a:ext>
                  </a:extLst>
                </a:gridCol>
                <a:gridCol w="776288">
                  <a:extLst>
                    <a:ext uri="{9D8B030D-6E8A-4147-A177-3AD203B41FA5}">
                      <a16:colId xmlns:a16="http://schemas.microsoft.com/office/drawing/2014/main" val="2065814397"/>
                    </a:ext>
                  </a:extLst>
                </a:gridCol>
                <a:gridCol w="777875">
                  <a:extLst>
                    <a:ext uri="{9D8B030D-6E8A-4147-A177-3AD203B41FA5}">
                      <a16:colId xmlns:a16="http://schemas.microsoft.com/office/drawing/2014/main" val="505996455"/>
                    </a:ext>
                  </a:extLst>
                </a:gridCol>
                <a:gridCol w="776287">
                  <a:extLst>
                    <a:ext uri="{9D8B030D-6E8A-4147-A177-3AD203B41FA5}">
                      <a16:colId xmlns:a16="http://schemas.microsoft.com/office/drawing/2014/main" val="2344612911"/>
                    </a:ext>
                  </a:extLst>
                </a:gridCol>
                <a:gridCol w="777875">
                  <a:extLst>
                    <a:ext uri="{9D8B030D-6E8A-4147-A177-3AD203B41FA5}">
                      <a16:colId xmlns:a16="http://schemas.microsoft.com/office/drawing/2014/main" val="312449449"/>
                    </a:ext>
                  </a:extLst>
                </a:gridCol>
              </a:tblGrid>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1</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2</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3</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4</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5</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6</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7</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8</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9</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36246510"/>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国内乘客</a:t>
                      </a: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452752440"/>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头等舱</a:t>
                      </a: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321070336"/>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残疾乘客</a:t>
                      </a: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121983417"/>
                  </a:ext>
                </a:extLst>
              </a:tr>
              <a:tr h="6400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行李重量</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W≤30kg</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F</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854834198"/>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免费</a:t>
                      </a: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469118048"/>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(W-30)X2</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537926095"/>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(W-30)X3</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73209308"/>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(W-30)X4</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080252104"/>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(W-30)X6</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076064179"/>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(W-30)X8</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560579927"/>
                  </a:ext>
                </a:extLst>
              </a:tr>
              <a:tr h="3714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(W-30)X12</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X</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36" marR="914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739222897"/>
                  </a:ext>
                </a:extLst>
              </a:tr>
            </a:tbl>
          </a:graphicData>
        </a:graphic>
      </p:graphicFrame>
      <p:sp>
        <p:nvSpPr>
          <p:cNvPr id="70803" name="1 Título">
            <a:extLst>
              <a:ext uri="{FF2B5EF4-FFF2-40B4-BE49-F238E27FC236}">
                <a16:creationId xmlns:a16="http://schemas.microsoft.com/office/drawing/2014/main" id="{F659AE36-28E7-1E4C-BFD5-181F2AD8384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6.3.4 </a:t>
            </a:r>
            <a:r>
              <a:rPr lang="zh-CN" altLang="en-US" sz="2400">
                <a:solidFill>
                  <a:srgbClr val="D9D9D9"/>
                </a:solidFill>
                <a:latin typeface="宋体" panose="02010600030101010101" pitchFamily="2" charset="-122"/>
              </a:rPr>
              <a:t>判定表</a:t>
            </a:r>
          </a:p>
        </p:txBody>
      </p:sp>
      <p:sp>
        <p:nvSpPr>
          <p:cNvPr id="70804" name="1 Título">
            <a:extLst>
              <a:ext uri="{FF2B5EF4-FFF2-40B4-BE49-F238E27FC236}">
                <a16:creationId xmlns:a16="http://schemas.microsoft.com/office/drawing/2014/main" id="{F98FA588-A0EF-0945-9D25-CAC475D1E29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3">
            <a:extLst>
              <a:ext uri="{FF2B5EF4-FFF2-40B4-BE49-F238E27FC236}">
                <a16:creationId xmlns:a16="http://schemas.microsoft.com/office/drawing/2014/main" id="{51FF42F2-5BA6-2540-84F3-9A305AD08B2B}"/>
              </a:ext>
            </a:extLst>
          </p:cNvPr>
          <p:cNvSpPr>
            <a:spLocks noGrp="1"/>
          </p:cNvSpPr>
          <p:nvPr>
            <p:ph type="title"/>
          </p:nvPr>
        </p:nvSpPr>
        <p:spPr>
          <a:xfrm>
            <a:off x="457200" y="188913"/>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72706" name="内容占位符 4">
            <a:extLst>
              <a:ext uri="{FF2B5EF4-FFF2-40B4-BE49-F238E27FC236}">
                <a16:creationId xmlns:a16="http://schemas.microsoft.com/office/drawing/2014/main" id="{FA6980F9-47E4-3A47-8755-3393D558CCA0}"/>
              </a:ext>
            </a:extLst>
          </p:cNvPr>
          <p:cNvSpPr>
            <a:spLocks noGrp="1"/>
          </p:cNvSpPr>
          <p:nvPr>
            <p:ph idx="1"/>
          </p:nvPr>
        </p:nvSpPr>
        <p:spPr>
          <a:xfrm>
            <a:off x="395288" y="12684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6.3.5</a:t>
            </a:r>
            <a:r>
              <a:rPr lang="en-US" altLang="zh-CN" b="1"/>
              <a:t> </a:t>
            </a:r>
            <a:r>
              <a:rPr lang="zh-CN" altLang="en-US" b="1"/>
              <a:t>判定树</a:t>
            </a:r>
          </a:p>
          <a:p>
            <a:pPr marL="0" indent="0">
              <a:buFont typeface="Arial" panose="020B0604020202020204" pitchFamily="34" charset="0"/>
              <a:buNone/>
            </a:pPr>
            <a:endParaRPr lang="zh-CN" altLang="en-US" b="1"/>
          </a:p>
        </p:txBody>
      </p:sp>
      <p:sp>
        <p:nvSpPr>
          <p:cNvPr id="72707" name="TextBox 7">
            <a:extLst>
              <a:ext uri="{FF2B5EF4-FFF2-40B4-BE49-F238E27FC236}">
                <a16:creationId xmlns:a16="http://schemas.microsoft.com/office/drawing/2014/main" id="{6CD05F53-75E3-714C-B43C-93AAEA237432}"/>
              </a:ext>
            </a:extLst>
          </p:cNvPr>
          <p:cNvSpPr txBox="1">
            <a:spLocks noChangeArrowheads="1"/>
          </p:cNvSpPr>
          <p:nvPr/>
        </p:nvSpPr>
        <p:spPr bwMode="auto">
          <a:xfrm>
            <a:off x="395288" y="1844675"/>
            <a:ext cx="8229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判定树是判定表的变种，它也能清晰地表示复杂的条件组合与应做的动作之间的对应关系。</a:t>
            </a:r>
            <a:endParaRPr lang="en-US" altLang="zh-CN" sz="2400">
              <a:latin typeface="Arial" panose="020B0604020202020204" pitchFamily="34" charset="0"/>
            </a:endParaRPr>
          </a:p>
        </p:txBody>
      </p:sp>
      <p:pic>
        <p:nvPicPr>
          <p:cNvPr id="72708" name="图片 1">
            <a:extLst>
              <a:ext uri="{FF2B5EF4-FFF2-40B4-BE49-F238E27FC236}">
                <a16:creationId xmlns:a16="http://schemas.microsoft.com/office/drawing/2014/main" id="{23FECA44-D482-F64D-AEA2-BD8E6C8363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3068638"/>
            <a:ext cx="600392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1 Título">
            <a:extLst>
              <a:ext uri="{FF2B5EF4-FFF2-40B4-BE49-F238E27FC236}">
                <a16:creationId xmlns:a16="http://schemas.microsoft.com/office/drawing/2014/main" id="{9B9660C4-026E-5B4F-85AC-E2DB5AF9F67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6.3.5 </a:t>
            </a:r>
            <a:r>
              <a:rPr lang="zh-CN" altLang="en-US" sz="2400">
                <a:solidFill>
                  <a:srgbClr val="D9D9D9"/>
                </a:solidFill>
                <a:latin typeface="宋体" panose="02010600030101010101" pitchFamily="2" charset="-122"/>
              </a:rPr>
              <a:t>判定树</a:t>
            </a:r>
          </a:p>
        </p:txBody>
      </p:sp>
      <p:sp>
        <p:nvSpPr>
          <p:cNvPr id="72710" name="1 Título">
            <a:extLst>
              <a:ext uri="{FF2B5EF4-FFF2-40B4-BE49-F238E27FC236}">
                <a16:creationId xmlns:a16="http://schemas.microsoft.com/office/drawing/2014/main" id="{2734E7FA-B12B-4A43-8DA0-91B0ECEBE48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90EC455D-FD43-7447-9802-1D613E850241}"/>
              </a:ext>
            </a:extLst>
          </p:cNvPr>
          <p:cNvSpPr>
            <a:spLocks noGrp="1" noChangeArrowheads="1"/>
          </p:cNvSpPr>
          <p:nvPr>
            <p:ph type="body" idx="1"/>
          </p:nvPr>
        </p:nvSpPr>
        <p:spPr>
          <a:xfrm>
            <a:off x="323528" y="1417638"/>
            <a:ext cx="7777162" cy="576263"/>
          </a:xfrm>
        </p:spPr>
        <p:txBody>
          <a:bodyPr/>
          <a:lstStyle/>
          <a:p>
            <a:pPr>
              <a:buFont typeface="Wingdings" pitchFamily="2" charset="2"/>
              <a:buNone/>
            </a:pPr>
            <a:r>
              <a:rPr lang="zh-CN" altLang="en-US" sz="2800" dirty="0">
                <a:solidFill>
                  <a:srgbClr val="FF0000"/>
                </a:solidFill>
                <a:ea typeface="楷体_GB2312"/>
                <a:cs typeface="楷体_GB2312"/>
              </a:rPr>
              <a:t>判定表和判定树</a:t>
            </a:r>
          </a:p>
        </p:txBody>
      </p:sp>
      <p:sp>
        <p:nvSpPr>
          <p:cNvPr id="27652" name="Text Box 4">
            <a:extLst>
              <a:ext uri="{FF2B5EF4-FFF2-40B4-BE49-F238E27FC236}">
                <a16:creationId xmlns:a16="http://schemas.microsoft.com/office/drawing/2014/main" id="{5576B4E7-1D50-F947-A6CB-D3C979460612}"/>
              </a:ext>
            </a:extLst>
          </p:cNvPr>
          <p:cNvSpPr txBox="1">
            <a:spLocks noChangeArrowheads="1"/>
          </p:cNvSpPr>
          <p:nvPr/>
        </p:nvSpPr>
        <p:spPr bwMode="auto">
          <a:xfrm>
            <a:off x="252090" y="2497138"/>
            <a:ext cx="80645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spcBef>
                <a:spcPct val="50000"/>
              </a:spcBef>
            </a:pPr>
            <a:r>
              <a:rPr lang="zh-CN" altLang="en-US" dirty="0">
                <a:solidFill>
                  <a:srgbClr val="800000"/>
                </a:solidFill>
              </a:rPr>
              <a:t>当算法中包含多重嵌套的条件选择时，</a:t>
            </a:r>
            <a:r>
              <a:rPr lang="zh-CN" altLang="en-US" dirty="0">
                <a:solidFill>
                  <a:schemeClr val="tx1"/>
                </a:solidFill>
              </a:rPr>
              <a:t>用程序流程图、盒图、</a:t>
            </a:r>
            <a:r>
              <a:rPr lang="en-US" altLang="zh-CN" dirty="0">
                <a:solidFill>
                  <a:schemeClr val="tx1"/>
                </a:solidFill>
              </a:rPr>
              <a:t>PAD</a:t>
            </a:r>
            <a:r>
              <a:rPr lang="zh-CN" altLang="en-US" dirty="0">
                <a:solidFill>
                  <a:schemeClr val="tx1"/>
                </a:solidFill>
              </a:rPr>
              <a:t>图、</a:t>
            </a:r>
            <a:r>
              <a:rPr lang="en-US" altLang="zh-CN" dirty="0">
                <a:solidFill>
                  <a:schemeClr val="tx1"/>
                </a:solidFill>
              </a:rPr>
              <a:t>PDL</a:t>
            </a:r>
            <a:r>
              <a:rPr lang="zh-CN" altLang="en-US" dirty="0">
                <a:solidFill>
                  <a:schemeClr val="tx1"/>
                </a:solidFill>
              </a:rPr>
              <a:t>都不易清楚描述，</a:t>
            </a:r>
            <a:r>
              <a:rPr lang="zh-CN" altLang="en-US" dirty="0">
                <a:solidFill>
                  <a:srgbClr val="800000"/>
                </a:solidFill>
              </a:rPr>
              <a:t>这时可以选择判断表来表达复杂的条件组合与应做的动作之间的对应关系</a:t>
            </a:r>
            <a:r>
              <a:rPr lang="zh-CN" altLang="en-US" dirty="0">
                <a:solidFill>
                  <a:schemeClr val="tx1"/>
                </a:solidFill>
              </a:rPr>
              <a:t>．</a:t>
            </a:r>
          </a:p>
          <a:p>
            <a:pPr algn="l" eaLnBrk="1" hangingPunct="1">
              <a:spcBef>
                <a:spcPct val="50000"/>
              </a:spcBef>
            </a:pPr>
            <a:r>
              <a:rPr lang="zh-CN" altLang="en-US" dirty="0">
                <a:solidFill>
                  <a:schemeClr val="tx1"/>
                </a:solidFill>
              </a:rPr>
              <a:t>判定树是判定表的变种，也能清晰地表达复杂的条件组合与应做的动作之间的对应关系，形式简单，但简洁性不如判定表，数据元素的同一个值往往需要重复写多次，而且越接近树的叶断重复次数越多．</a:t>
            </a:r>
          </a:p>
        </p:txBody>
      </p:sp>
      <p:sp>
        <p:nvSpPr>
          <p:cNvPr id="5" name="标题 3">
            <a:extLst>
              <a:ext uri="{FF2B5EF4-FFF2-40B4-BE49-F238E27FC236}">
                <a16:creationId xmlns:a16="http://schemas.microsoft.com/office/drawing/2014/main" id="{693EA628-99DC-E44A-B0BF-4A13F5836770}"/>
              </a:ext>
            </a:extLst>
          </p:cNvPr>
          <p:cNvSpPr txBox="1">
            <a:spLocks/>
          </p:cNvSpPr>
          <p:nvPr/>
        </p:nvSpPr>
        <p:spPr bwMode="auto">
          <a:xfrm>
            <a:off x="457200"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6.3</a:t>
            </a:r>
            <a:r>
              <a:rPr lang="en-US" altLang="zh-CN" b="1"/>
              <a:t> </a:t>
            </a:r>
            <a:r>
              <a:rPr lang="zh-CN" altLang="en-US" b="1"/>
              <a:t>过程设计的工具</a:t>
            </a:r>
          </a:p>
        </p:txBody>
      </p:sp>
      <p:sp>
        <p:nvSpPr>
          <p:cNvPr id="6" name="1 Título">
            <a:extLst>
              <a:ext uri="{FF2B5EF4-FFF2-40B4-BE49-F238E27FC236}">
                <a16:creationId xmlns:a16="http://schemas.microsoft.com/office/drawing/2014/main" id="{6DBFFC2A-EFFA-F149-B14E-E8BA6AF4AA5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6.3.5 </a:t>
            </a:r>
            <a:r>
              <a:rPr lang="zh-CN" altLang="en-US" sz="2400">
                <a:solidFill>
                  <a:srgbClr val="D9D9D9"/>
                </a:solidFill>
                <a:latin typeface="宋体" panose="02010600030101010101" pitchFamily="2" charset="-122"/>
              </a:rPr>
              <a:t>判定树</a:t>
            </a:r>
          </a:p>
        </p:txBody>
      </p:sp>
      <p:sp>
        <p:nvSpPr>
          <p:cNvPr id="7" name="1 Título">
            <a:extLst>
              <a:ext uri="{FF2B5EF4-FFF2-40B4-BE49-F238E27FC236}">
                <a16:creationId xmlns:a16="http://schemas.microsoft.com/office/drawing/2014/main" id="{B9F60E40-EF93-1646-9BAF-66B76BB3E6B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extLst>
      <p:ext uri="{BB962C8B-B14F-4D97-AF65-F5344CB8AC3E}">
        <p14:creationId xmlns:p14="http://schemas.microsoft.com/office/powerpoint/2010/main" val="3450771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3">
            <a:extLst>
              <a:ext uri="{FF2B5EF4-FFF2-40B4-BE49-F238E27FC236}">
                <a16:creationId xmlns:a16="http://schemas.microsoft.com/office/drawing/2014/main" id="{77384F92-0187-6D4F-A667-CD4846288A7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74754" name="内容占位符 4">
            <a:extLst>
              <a:ext uri="{FF2B5EF4-FFF2-40B4-BE49-F238E27FC236}">
                <a16:creationId xmlns:a16="http://schemas.microsoft.com/office/drawing/2014/main" id="{71813D56-64CA-BE4A-BF5D-A89644D83D1C}"/>
              </a:ext>
            </a:extLst>
          </p:cNvPr>
          <p:cNvSpPr>
            <a:spLocks noGrp="1"/>
          </p:cNvSpPr>
          <p:nvPr>
            <p:ph idx="1"/>
          </p:nvPr>
        </p:nvSpPr>
        <p:spPr>
          <a:xfrm>
            <a:off x="395288" y="879475"/>
            <a:ext cx="8229600" cy="604838"/>
          </a:xfrm>
        </p:spPr>
        <p:txBody>
          <a:bodyPr/>
          <a:lstStyle/>
          <a:p>
            <a:pPr marL="0" indent="0">
              <a:buFont typeface="Arial" panose="020B0604020202020204" pitchFamily="34" charset="0"/>
              <a:buNone/>
            </a:pPr>
            <a:r>
              <a:rPr lang="en-US" altLang="zh-CN" b="1" dirty="0">
                <a:latin typeface="宋体" panose="02010600030101010101" pitchFamily="2" charset="-122"/>
              </a:rPr>
              <a:t>6.3.6</a:t>
            </a:r>
            <a:r>
              <a:rPr lang="en-US" altLang="zh-CN" b="1" dirty="0"/>
              <a:t> </a:t>
            </a:r>
            <a:r>
              <a:rPr lang="zh-CN" altLang="en-US" b="1" dirty="0"/>
              <a:t>过程设计语言</a:t>
            </a:r>
          </a:p>
          <a:p>
            <a:pPr marL="0" indent="0">
              <a:buFont typeface="Arial" panose="020B0604020202020204" pitchFamily="34" charset="0"/>
              <a:buNone/>
            </a:pPr>
            <a:endParaRPr lang="zh-CN" altLang="en-US" b="1" dirty="0"/>
          </a:p>
        </p:txBody>
      </p:sp>
      <p:sp>
        <p:nvSpPr>
          <p:cNvPr id="74755" name="TextBox 7">
            <a:extLst>
              <a:ext uri="{FF2B5EF4-FFF2-40B4-BE49-F238E27FC236}">
                <a16:creationId xmlns:a16="http://schemas.microsoft.com/office/drawing/2014/main" id="{0A0E614D-3F34-CF4A-AF61-6D0464419AC4}"/>
              </a:ext>
            </a:extLst>
          </p:cNvPr>
          <p:cNvSpPr txBox="1">
            <a:spLocks noChangeArrowheads="1"/>
          </p:cNvSpPr>
          <p:nvPr/>
        </p:nvSpPr>
        <p:spPr bwMode="auto">
          <a:xfrm>
            <a:off x="395288" y="1412875"/>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过程设计语言（</a:t>
            </a:r>
            <a:r>
              <a:rPr lang="en-US" altLang="zh-CN" sz="2400">
                <a:latin typeface="Arial" panose="020B0604020202020204" pitchFamily="34" charset="0"/>
              </a:rPr>
              <a:t>PDL</a:t>
            </a:r>
            <a:r>
              <a:rPr lang="zh-CN" altLang="en-US" sz="2400">
                <a:latin typeface="Arial" panose="020B0604020202020204" pitchFamily="34" charset="0"/>
              </a:rPr>
              <a:t>）也称为伪码。是用正文形式表示数据和处理过程的设计工具。</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a:latin typeface="Arial" panose="020B0604020202020204" pitchFamily="34" charset="0"/>
              </a:rPr>
              <a:t>PDL</a:t>
            </a:r>
            <a:r>
              <a:rPr lang="zh-CN" altLang="en-US" sz="2400">
                <a:latin typeface="Arial" panose="020B0604020202020204" pitchFamily="34" charset="0"/>
              </a:rPr>
              <a:t>有下述特点</a:t>
            </a:r>
            <a:r>
              <a:rPr lang="zh-CN" altLang="en-US" sz="2000">
                <a:latin typeface="Arial" panose="020B0604020202020204" pitchFamily="34" charset="0"/>
              </a:rPr>
              <a:t>：</a:t>
            </a:r>
            <a:endParaRPr lang="en-US" altLang="zh-CN" sz="2000">
              <a:latin typeface="Arial" panose="020B0604020202020204" pitchFamily="34" charset="0"/>
            </a:endParaRPr>
          </a:p>
          <a:p>
            <a:pPr eaLnBrk="1" hangingPunct="1">
              <a:lnSpc>
                <a:spcPct val="125000"/>
              </a:lnSpc>
              <a:spcBef>
                <a:spcPct val="0"/>
              </a:spcBef>
              <a:buFontTx/>
              <a:buNone/>
            </a:pPr>
            <a:r>
              <a:rPr lang="en-US" altLang="zh-CN" sz="2400">
                <a:latin typeface="Arial" panose="020B0604020202020204" pitchFamily="34" charset="0"/>
              </a:rPr>
              <a:t>(1)</a:t>
            </a:r>
            <a:r>
              <a:rPr lang="zh-CN" altLang="en-US" sz="2400">
                <a:latin typeface="Arial" panose="020B0604020202020204" pitchFamily="34" charset="0"/>
              </a:rPr>
              <a:t>关键字的固定语法，它提供了结构化控制结构、数据说明和模块化的特点。如，</a:t>
            </a:r>
            <a:r>
              <a:rPr lang="en-US" altLang="zh-CN" sz="2400">
                <a:latin typeface="Arial" panose="020B0604020202020204" pitchFamily="34" charset="0"/>
              </a:rPr>
              <a:t>if…fi(</a:t>
            </a:r>
            <a:r>
              <a:rPr lang="zh-CN" altLang="en-US" sz="2400">
                <a:latin typeface="Arial" panose="020B0604020202020204" pitchFamily="34" charset="0"/>
              </a:rPr>
              <a:t>或</a:t>
            </a:r>
            <a:r>
              <a:rPr lang="en-US" altLang="zh-CN" sz="2400">
                <a:latin typeface="Arial" panose="020B0604020202020204" pitchFamily="34" charset="0"/>
              </a:rPr>
              <a:t>endif)</a:t>
            </a:r>
            <a:r>
              <a:rPr lang="zh-CN" altLang="en-US" sz="2400">
                <a:latin typeface="Arial" panose="020B0604020202020204" pitchFamily="34" charset="0"/>
              </a:rPr>
              <a:t>等</a:t>
            </a:r>
            <a:endParaRPr lang="en-US" altLang="zh-CN" sz="2400">
              <a:latin typeface="Arial" panose="020B0604020202020204" pitchFamily="34" charset="0"/>
            </a:endParaRPr>
          </a:p>
          <a:p>
            <a:pPr eaLnBrk="1" hangingPunct="1">
              <a:lnSpc>
                <a:spcPct val="125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自然语言的自由语法，它描述处理特点。</a:t>
            </a:r>
          </a:p>
          <a:p>
            <a:pPr eaLnBrk="1" hangingPunct="1">
              <a:lnSpc>
                <a:spcPct val="125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数据说明的手段。应该既包括简单的数据结构</a:t>
            </a:r>
            <a:r>
              <a:rPr lang="en-US" altLang="zh-CN" sz="2400">
                <a:latin typeface="Arial" panose="020B0604020202020204" pitchFamily="34" charset="0"/>
              </a:rPr>
              <a:t>(</a:t>
            </a:r>
            <a:r>
              <a:rPr lang="zh-CN" altLang="en-US" sz="2400">
                <a:latin typeface="Arial" panose="020B0604020202020204" pitchFamily="34" charset="0"/>
              </a:rPr>
              <a:t>例如纯量和数组</a:t>
            </a:r>
            <a:r>
              <a:rPr lang="en-US" altLang="zh-CN" sz="2400">
                <a:latin typeface="Arial" panose="020B0604020202020204" pitchFamily="34" charset="0"/>
              </a:rPr>
              <a:t>)</a:t>
            </a:r>
            <a:r>
              <a:rPr lang="zh-CN" altLang="en-US" sz="2400">
                <a:latin typeface="Arial" panose="020B0604020202020204" pitchFamily="34" charset="0"/>
              </a:rPr>
              <a:t>，又包括复杂的数据结构</a:t>
            </a:r>
            <a:r>
              <a:rPr lang="en-US" altLang="zh-CN" sz="2400">
                <a:latin typeface="Arial" panose="020B0604020202020204" pitchFamily="34" charset="0"/>
              </a:rPr>
              <a:t>(</a:t>
            </a:r>
            <a:r>
              <a:rPr lang="zh-CN" altLang="en-US" sz="2400">
                <a:latin typeface="Arial" panose="020B0604020202020204" pitchFamily="34" charset="0"/>
              </a:rPr>
              <a:t>例如，链表或层次的数据结构</a:t>
            </a:r>
            <a:r>
              <a:rPr lang="en-US" altLang="zh-CN" sz="2400">
                <a:latin typeface="Arial" panose="020B0604020202020204" pitchFamily="34" charset="0"/>
              </a:rPr>
              <a:t>)</a:t>
            </a:r>
            <a:r>
              <a:rPr lang="zh-CN" altLang="en-US" sz="2400">
                <a:latin typeface="Arial" panose="020B0604020202020204" pitchFamily="34" charset="0"/>
              </a:rPr>
              <a:t>。</a:t>
            </a:r>
          </a:p>
          <a:p>
            <a:pPr eaLnBrk="1" hangingPunct="1">
              <a:lnSpc>
                <a:spcPct val="125000"/>
              </a:lnSpc>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模块定义和调用的技术，应该提供各种接口描述模式。</a:t>
            </a:r>
            <a:endParaRPr lang="en-US" altLang="zh-CN" sz="2800">
              <a:latin typeface="Arial" panose="020B0604020202020204" pitchFamily="34" charset="0"/>
            </a:endParaRPr>
          </a:p>
        </p:txBody>
      </p:sp>
      <p:sp>
        <p:nvSpPr>
          <p:cNvPr id="74756" name="1 Título">
            <a:extLst>
              <a:ext uri="{FF2B5EF4-FFF2-40B4-BE49-F238E27FC236}">
                <a16:creationId xmlns:a16="http://schemas.microsoft.com/office/drawing/2014/main" id="{0C555199-3724-F64C-8EA2-51363966D93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dirty="0">
                <a:solidFill>
                  <a:srgbClr val="D9D9D9"/>
                </a:solidFill>
                <a:latin typeface="宋体" panose="02010600030101010101" pitchFamily="2" charset="-122"/>
              </a:rPr>
              <a:t>6.3.6 </a:t>
            </a:r>
            <a:r>
              <a:rPr lang="zh-CN" altLang="en-US" sz="2400" dirty="0">
                <a:solidFill>
                  <a:srgbClr val="D9D9D9"/>
                </a:solidFill>
                <a:latin typeface="宋体" panose="02010600030101010101" pitchFamily="2" charset="-122"/>
              </a:rPr>
              <a:t>过程设计语言</a:t>
            </a:r>
          </a:p>
        </p:txBody>
      </p:sp>
      <p:sp>
        <p:nvSpPr>
          <p:cNvPr id="74757" name="1 Título">
            <a:extLst>
              <a:ext uri="{FF2B5EF4-FFF2-40B4-BE49-F238E27FC236}">
                <a16:creationId xmlns:a16="http://schemas.microsoft.com/office/drawing/2014/main" id="{475B57B4-17A3-2545-B46E-42B1A9880F0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B87E41AF-CC67-DA44-9167-211F64809193}"/>
              </a:ext>
            </a:extLst>
          </p:cNvPr>
          <p:cNvSpPr>
            <a:spLocks noGrp="1" noChangeArrowheads="1"/>
          </p:cNvSpPr>
          <p:nvPr>
            <p:ph type="body" idx="1"/>
          </p:nvPr>
        </p:nvSpPr>
        <p:spPr>
          <a:xfrm>
            <a:off x="457200" y="1647826"/>
            <a:ext cx="8640465" cy="4315618"/>
          </a:xfrm>
        </p:spPr>
        <p:txBody>
          <a:bodyPr/>
          <a:lstStyle/>
          <a:p>
            <a:pPr>
              <a:lnSpc>
                <a:spcPct val="100000"/>
              </a:lnSpc>
              <a:buFont typeface="Wingdings" pitchFamily="2" charset="2"/>
              <a:buNone/>
            </a:pPr>
            <a:r>
              <a:rPr lang="zh-CN" altLang="en-US" sz="2400" dirty="0">
                <a:solidFill>
                  <a:srgbClr val="FF0000"/>
                </a:solidFill>
                <a:ea typeface="楷体_GB2312"/>
                <a:cs typeface="楷体_GB2312"/>
                <a:sym typeface="Symbol" pitchFamily="2" charset="2"/>
              </a:rPr>
              <a:t>伪码（类程序设计语言</a:t>
            </a:r>
            <a:r>
              <a:rPr lang="en-US" altLang="zh-CN" sz="2400" dirty="0" err="1">
                <a:solidFill>
                  <a:srgbClr val="FF0000"/>
                </a:solidFill>
                <a:ea typeface="楷体_GB2312"/>
                <a:cs typeface="楷体_GB2312"/>
                <a:sym typeface="Symbol" pitchFamily="2" charset="2"/>
              </a:rPr>
              <a:t>PDL,Program</a:t>
            </a:r>
            <a:r>
              <a:rPr lang="en-US" altLang="zh-CN" sz="2400" dirty="0">
                <a:solidFill>
                  <a:srgbClr val="FF0000"/>
                </a:solidFill>
                <a:ea typeface="楷体_GB2312"/>
                <a:cs typeface="楷体_GB2312"/>
                <a:sym typeface="Symbol" pitchFamily="2" charset="2"/>
              </a:rPr>
              <a:t> Design language</a:t>
            </a:r>
            <a:r>
              <a:rPr lang="zh-CN" altLang="en-US" sz="2400" dirty="0">
                <a:solidFill>
                  <a:srgbClr val="FF0000"/>
                </a:solidFill>
                <a:ea typeface="楷体_GB2312"/>
                <a:cs typeface="楷体_GB2312"/>
                <a:sym typeface="Symbol" pitchFamily="2" charset="2"/>
              </a:rPr>
              <a:t>）</a:t>
            </a:r>
            <a:endParaRPr lang="en-US" altLang="zh-CN" sz="2400" dirty="0">
              <a:solidFill>
                <a:srgbClr val="FF0000"/>
              </a:solidFill>
              <a:ea typeface="楷体_GB2312"/>
              <a:cs typeface="楷体_GB2312"/>
              <a:sym typeface="Symbol" pitchFamily="2" charset="2"/>
            </a:endParaRPr>
          </a:p>
          <a:p>
            <a:pPr>
              <a:lnSpc>
                <a:spcPct val="100000"/>
              </a:lnSpc>
              <a:buFont typeface="Wingdings" pitchFamily="2" charset="2"/>
              <a:buNone/>
            </a:pPr>
            <a:r>
              <a:rPr lang="en-US" altLang="zh-CN" sz="2400" dirty="0">
                <a:sym typeface="Symbol" pitchFamily="2" charset="2"/>
              </a:rPr>
              <a:t>            </a:t>
            </a:r>
            <a:r>
              <a:rPr lang="zh-CN" altLang="en-US" sz="2400" dirty="0">
                <a:sym typeface="Symbol" pitchFamily="2" charset="2"/>
              </a:rPr>
              <a:t>顺序</a:t>
            </a:r>
            <a:endParaRPr lang="en-US" altLang="zh-CN" sz="2400" dirty="0">
              <a:sym typeface="Symbol" pitchFamily="2" charset="2"/>
            </a:endParaRPr>
          </a:p>
          <a:p>
            <a:pPr>
              <a:lnSpc>
                <a:spcPct val="100000"/>
              </a:lnSpc>
              <a:buFont typeface="Wingdings" pitchFamily="2" charset="2"/>
              <a:buNone/>
            </a:pPr>
            <a:r>
              <a:rPr lang="en-US" altLang="zh-CN" sz="2400" dirty="0">
                <a:sym typeface="Symbol" pitchFamily="2" charset="2"/>
              </a:rPr>
              <a:t>                    begin  s1;s2;…</a:t>
            </a:r>
            <a:r>
              <a:rPr lang="en-US" altLang="zh-CN" sz="2400" dirty="0" err="1">
                <a:sym typeface="Symbol" pitchFamily="2" charset="2"/>
              </a:rPr>
              <a:t>sn</a:t>
            </a:r>
            <a:r>
              <a:rPr lang="en-US" altLang="zh-CN" sz="2400" dirty="0">
                <a:sym typeface="Symbol" pitchFamily="2" charset="2"/>
              </a:rPr>
              <a:t> end;</a:t>
            </a:r>
          </a:p>
          <a:p>
            <a:pPr>
              <a:lnSpc>
                <a:spcPct val="100000"/>
              </a:lnSpc>
              <a:buFont typeface="Wingdings" pitchFamily="2" charset="2"/>
              <a:buNone/>
            </a:pPr>
            <a:r>
              <a:rPr lang="en-US" altLang="zh-CN" sz="2400" dirty="0">
                <a:sym typeface="Symbol" pitchFamily="2" charset="2"/>
              </a:rPr>
              <a:t>            </a:t>
            </a:r>
            <a:r>
              <a:rPr lang="zh-CN" altLang="en-US" sz="2400" dirty="0">
                <a:sym typeface="Symbol" pitchFamily="2" charset="2"/>
              </a:rPr>
              <a:t>选择</a:t>
            </a:r>
            <a:endParaRPr lang="en-US" altLang="zh-CN" sz="2400" dirty="0">
              <a:sym typeface="Symbol" pitchFamily="2" charset="2"/>
            </a:endParaRPr>
          </a:p>
          <a:p>
            <a:pPr>
              <a:lnSpc>
                <a:spcPct val="100000"/>
              </a:lnSpc>
              <a:buFont typeface="Wingdings" pitchFamily="2" charset="2"/>
              <a:buNone/>
            </a:pPr>
            <a:r>
              <a:rPr lang="en-US" altLang="zh-CN" sz="2400" dirty="0">
                <a:sym typeface="Symbol" pitchFamily="2" charset="2"/>
              </a:rPr>
              <a:t>                    if  </a:t>
            </a:r>
            <a:r>
              <a:rPr lang="zh-CN" altLang="en-US" sz="2400" dirty="0">
                <a:sym typeface="Symbol" pitchFamily="2" charset="2"/>
              </a:rPr>
              <a:t>条件表达式</a:t>
            </a:r>
            <a:r>
              <a:rPr lang="en-US" altLang="zh-CN" sz="2400" dirty="0">
                <a:sym typeface="Symbol" pitchFamily="2" charset="2"/>
              </a:rPr>
              <a:t>  then  s1</a:t>
            </a:r>
          </a:p>
          <a:p>
            <a:pPr>
              <a:lnSpc>
                <a:spcPct val="100000"/>
              </a:lnSpc>
              <a:buFont typeface="Wingdings" pitchFamily="2" charset="2"/>
              <a:buNone/>
            </a:pPr>
            <a:r>
              <a:rPr lang="en-US" altLang="zh-CN" sz="2400" dirty="0">
                <a:sym typeface="Symbol" pitchFamily="2" charset="2"/>
              </a:rPr>
              <a:t>                                           else   s2;</a:t>
            </a:r>
          </a:p>
          <a:p>
            <a:pPr>
              <a:lnSpc>
                <a:spcPct val="100000"/>
              </a:lnSpc>
              <a:buFont typeface="Wingdings" pitchFamily="2" charset="2"/>
              <a:buNone/>
            </a:pPr>
            <a:r>
              <a:rPr lang="en-US" altLang="zh-CN" sz="2400" dirty="0">
                <a:sym typeface="Symbol" pitchFamily="2" charset="2"/>
              </a:rPr>
              <a:t>            </a:t>
            </a:r>
            <a:r>
              <a:rPr lang="zh-CN" altLang="en-US" sz="2400" dirty="0">
                <a:sym typeface="Symbol" pitchFamily="2" charset="2"/>
              </a:rPr>
              <a:t>循环</a:t>
            </a:r>
            <a:endParaRPr lang="en-US" altLang="zh-CN" sz="2400" dirty="0">
              <a:sym typeface="Symbol" pitchFamily="2" charset="2"/>
            </a:endParaRPr>
          </a:p>
          <a:p>
            <a:pPr>
              <a:lnSpc>
                <a:spcPct val="100000"/>
              </a:lnSpc>
              <a:buFont typeface="Wingdings" pitchFamily="2" charset="2"/>
              <a:buNone/>
            </a:pPr>
            <a:r>
              <a:rPr lang="en-US" altLang="zh-CN" sz="2400" dirty="0">
                <a:sym typeface="Symbol" pitchFamily="2" charset="2"/>
              </a:rPr>
              <a:t>                    while  </a:t>
            </a:r>
            <a:r>
              <a:rPr lang="zh-CN" altLang="en-US" sz="2400" dirty="0">
                <a:sym typeface="Symbol" pitchFamily="2" charset="2"/>
              </a:rPr>
              <a:t>条件表达式</a:t>
            </a:r>
            <a:r>
              <a:rPr lang="en-US" altLang="zh-CN" sz="2400" dirty="0">
                <a:sym typeface="Symbol" pitchFamily="2" charset="2"/>
              </a:rPr>
              <a:t>  do  s ;</a:t>
            </a:r>
          </a:p>
          <a:p>
            <a:pPr>
              <a:lnSpc>
                <a:spcPct val="100000"/>
              </a:lnSpc>
              <a:buFont typeface="Wingdings" pitchFamily="2" charset="2"/>
              <a:buNone/>
            </a:pPr>
            <a:endParaRPr lang="zh-CN" altLang="en-US" sz="2400" dirty="0"/>
          </a:p>
        </p:txBody>
      </p:sp>
      <p:sp>
        <p:nvSpPr>
          <p:cNvPr id="20484" name="Text Box 3">
            <a:extLst>
              <a:ext uri="{FF2B5EF4-FFF2-40B4-BE49-F238E27FC236}">
                <a16:creationId xmlns:a16="http://schemas.microsoft.com/office/drawing/2014/main" id="{977A43CE-F292-C540-BC17-2D0B895BDF3C}"/>
              </a:ext>
            </a:extLst>
          </p:cNvPr>
          <p:cNvSpPr txBox="1">
            <a:spLocks noChangeArrowheads="1"/>
          </p:cNvSpPr>
          <p:nvPr/>
        </p:nvSpPr>
        <p:spPr bwMode="auto">
          <a:xfrm>
            <a:off x="5148064" y="2252663"/>
            <a:ext cx="3816350" cy="369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r>
              <a:rPr lang="zh-CN" altLang="en-US" dirty="0">
                <a:sym typeface="Symbol" pitchFamily="2" charset="2"/>
              </a:rPr>
              <a:t>伪码是一种混合语言。外部采用形式语言定义控制结构和数据结构，内部使用自然语言。</a:t>
            </a:r>
          </a:p>
          <a:p>
            <a:pPr algn="l" eaLnBrk="1" hangingPunct="1"/>
            <a:r>
              <a:rPr lang="zh-CN" altLang="en-US" sz="2000" dirty="0">
                <a:solidFill>
                  <a:schemeClr val="tx1"/>
                </a:solidFill>
                <a:sym typeface="Symbol" pitchFamily="2" charset="2"/>
              </a:rPr>
              <a:t>例如</a:t>
            </a:r>
            <a:r>
              <a:rPr lang="en-US" altLang="zh-CN" sz="2000" dirty="0">
                <a:solidFill>
                  <a:schemeClr val="tx1"/>
                </a:solidFill>
                <a:sym typeface="Symbol" pitchFamily="2" charset="2"/>
              </a:rPr>
              <a:t>:</a:t>
            </a:r>
          </a:p>
          <a:p>
            <a:pPr algn="l" eaLnBrk="1" hangingPunct="1"/>
            <a:r>
              <a:rPr lang="en-US" altLang="zh-CN" sz="2000" dirty="0">
                <a:solidFill>
                  <a:schemeClr val="tx1"/>
                </a:solidFill>
                <a:sym typeface="Symbol" pitchFamily="2" charset="2"/>
              </a:rPr>
              <a:t>    Begin</a:t>
            </a:r>
          </a:p>
          <a:p>
            <a:pPr algn="l" eaLnBrk="1" hangingPunct="1"/>
            <a:r>
              <a:rPr lang="en-US" altLang="zh-CN" sz="2000" dirty="0">
                <a:solidFill>
                  <a:schemeClr val="tx1"/>
                </a:solidFill>
                <a:sym typeface="Symbol" pitchFamily="2" charset="2"/>
              </a:rPr>
              <a:t>          </a:t>
            </a:r>
            <a:r>
              <a:rPr lang="zh-CN" altLang="en-US" sz="2000" dirty="0">
                <a:solidFill>
                  <a:schemeClr val="tx1"/>
                </a:solidFill>
                <a:sym typeface="Symbol" pitchFamily="2" charset="2"/>
              </a:rPr>
              <a:t>输入一元二次方程的系数</a:t>
            </a:r>
            <a:r>
              <a:rPr lang="en-US" altLang="zh-CN" sz="2000" dirty="0">
                <a:solidFill>
                  <a:schemeClr val="tx1"/>
                </a:solidFill>
                <a:sym typeface="Symbol" pitchFamily="2" charset="2"/>
              </a:rPr>
              <a:t>    </a:t>
            </a:r>
          </a:p>
          <a:p>
            <a:pPr algn="l" eaLnBrk="1" hangingPunct="1"/>
            <a:r>
              <a:rPr lang="en-US" altLang="zh-CN" sz="2000" dirty="0">
                <a:solidFill>
                  <a:schemeClr val="tx1"/>
                </a:solidFill>
                <a:sym typeface="Symbol" pitchFamily="2" charset="2"/>
              </a:rPr>
              <a:t>              </a:t>
            </a:r>
            <a:r>
              <a:rPr lang="en-US" altLang="zh-CN" sz="2000" dirty="0" err="1">
                <a:solidFill>
                  <a:schemeClr val="tx1"/>
                </a:solidFill>
                <a:sym typeface="Symbol" pitchFamily="2" charset="2"/>
              </a:rPr>
              <a:t>a,b,c</a:t>
            </a:r>
            <a:r>
              <a:rPr lang="en-US" altLang="zh-CN" sz="2000" dirty="0">
                <a:solidFill>
                  <a:schemeClr val="tx1"/>
                </a:solidFill>
                <a:sym typeface="Symbol" pitchFamily="2" charset="2"/>
              </a:rPr>
              <a:t>;</a:t>
            </a:r>
          </a:p>
          <a:p>
            <a:pPr algn="l" eaLnBrk="1" hangingPunct="1"/>
            <a:r>
              <a:rPr lang="en-US" altLang="zh-CN" sz="2000" dirty="0">
                <a:solidFill>
                  <a:schemeClr val="tx1"/>
                </a:solidFill>
                <a:sym typeface="Symbol" pitchFamily="2" charset="2"/>
              </a:rPr>
              <a:t>          if b2-4aco then </a:t>
            </a:r>
            <a:r>
              <a:rPr lang="zh-CN" altLang="en-US" sz="2000" dirty="0">
                <a:solidFill>
                  <a:schemeClr val="tx1"/>
                </a:solidFill>
                <a:sym typeface="Symbol" pitchFamily="2" charset="2"/>
              </a:rPr>
              <a:t>计算两</a:t>
            </a:r>
            <a:endParaRPr lang="en-US" altLang="zh-CN" sz="2000" dirty="0">
              <a:solidFill>
                <a:schemeClr val="tx1"/>
              </a:solidFill>
              <a:sym typeface="Symbol" pitchFamily="2" charset="2"/>
            </a:endParaRPr>
          </a:p>
          <a:p>
            <a:pPr algn="l" eaLnBrk="1" hangingPunct="1"/>
            <a:r>
              <a:rPr lang="en-US" altLang="zh-CN" sz="2000" dirty="0">
                <a:solidFill>
                  <a:schemeClr val="tx1"/>
                </a:solidFill>
                <a:sym typeface="Symbol" pitchFamily="2" charset="2"/>
              </a:rPr>
              <a:t>         </a:t>
            </a:r>
            <a:r>
              <a:rPr lang="zh-CN" altLang="en-US" sz="2000" dirty="0">
                <a:solidFill>
                  <a:schemeClr val="tx1"/>
                </a:solidFill>
                <a:sym typeface="Symbol" pitchFamily="2" charset="2"/>
              </a:rPr>
              <a:t>实根</a:t>
            </a:r>
            <a:r>
              <a:rPr lang="en-US" altLang="zh-CN" sz="2000" dirty="0">
                <a:solidFill>
                  <a:schemeClr val="tx1"/>
                </a:solidFill>
                <a:sym typeface="Symbol" pitchFamily="2" charset="2"/>
              </a:rPr>
              <a:t>      else </a:t>
            </a:r>
            <a:r>
              <a:rPr lang="zh-CN" altLang="en-US" sz="2000" dirty="0">
                <a:solidFill>
                  <a:schemeClr val="tx1"/>
                </a:solidFill>
                <a:sym typeface="Symbol" pitchFamily="2" charset="2"/>
              </a:rPr>
              <a:t>输出无实根；</a:t>
            </a:r>
            <a:endParaRPr lang="en-US" altLang="zh-CN" sz="2000" dirty="0">
              <a:solidFill>
                <a:schemeClr val="tx1"/>
              </a:solidFill>
              <a:sym typeface="Symbol" pitchFamily="2" charset="2"/>
            </a:endParaRPr>
          </a:p>
          <a:p>
            <a:pPr algn="l" eaLnBrk="1" hangingPunct="1"/>
            <a:r>
              <a:rPr lang="en-US" altLang="zh-CN" sz="2000" dirty="0">
                <a:solidFill>
                  <a:schemeClr val="tx1"/>
                </a:solidFill>
                <a:sym typeface="Symbol" pitchFamily="2" charset="2"/>
              </a:rPr>
              <a:t>    end.</a:t>
            </a:r>
            <a:endParaRPr lang="en-US" altLang="zh-CN" sz="2000" dirty="0"/>
          </a:p>
        </p:txBody>
      </p:sp>
      <p:sp>
        <p:nvSpPr>
          <p:cNvPr id="5" name="标题 3">
            <a:extLst>
              <a:ext uri="{FF2B5EF4-FFF2-40B4-BE49-F238E27FC236}">
                <a16:creationId xmlns:a16="http://schemas.microsoft.com/office/drawing/2014/main" id="{858812C7-6C6B-094A-95DB-48857B978848}"/>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6.3</a:t>
            </a:r>
            <a:r>
              <a:rPr lang="en-US" altLang="zh-CN" b="1" dirty="0"/>
              <a:t> </a:t>
            </a:r>
            <a:r>
              <a:rPr lang="zh-CN" altLang="en-US" b="1" dirty="0"/>
              <a:t>过程设计的工具</a:t>
            </a:r>
          </a:p>
        </p:txBody>
      </p:sp>
      <p:sp>
        <p:nvSpPr>
          <p:cNvPr id="6" name="内容占位符 4">
            <a:extLst>
              <a:ext uri="{FF2B5EF4-FFF2-40B4-BE49-F238E27FC236}">
                <a16:creationId xmlns:a16="http://schemas.microsoft.com/office/drawing/2014/main" id="{CFDCCF71-E95E-5244-BB21-82A146F11528}"/>
              </a:ext>
            </a:extLst>
          </p:cNvPr>
          <p:cNvSpPr txBox="1">
            <a:spLocks/>
          </p:cNvSpPr>
          <p:nvPr/>
        </p:nvSpPr>
        <p:spPr bwMode="auto">
          <a:xfrm>
            <a:off x="395288" y="879475"/>
            <a:ext cx="8229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latin typeface="宋体" panose="02010600030101010101" pitchFamily="2" charset="-122"/>
              </a:rPr>
              <a:t>6.3.6</a:t>
            </a:r>
            <a:r>
              <a:rPr lang="en-US" altLang="zh-CN" b="1" dirty="0"/>
              <a:t> </a:t>
            </a:r>
            <a:r>
              <a:rPr lang="zh-CN" altLang="en-US" b="1" dirty="0"/>
              <a:t>过程设计语言</a:t>
            </a:r>
          </a:p>
          <a:p>
            <a:pPr marL="0" indent="0">
              <a:buFont typeface="Arial" panose="020B0604020202020204" pitchFamily="34" charset="0"/>
              <a:buNone/>
            </a:pPr>
            <a:r>
              <a:rPr lang="zh-CN" altLang="en-US" b="1" dirty="0"/>
              <a:t>  </a:t>
            </a:r>
          </a:p>
        </p:txBody>
      </p:sp>
      <p:sp>
        <p:nvSpPr>
          <p:cNvPr id="7" name="1 Título">
            <a:extLst>
              <a:ext uri="{FF2B5EF4-FFF2-40B4-BE49-F238E27FC236}">
                <a16:creationId xmlns:a16="http://schemas.microsoft.com/office/drawing/2014/main" id="{FE06B5FC-8826-0A4E-9DEF-99845B19975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8" name="1 Título">
            <a:extLst>
              <a:ext uri="{FF2B5EF4-FFF2-40B4-BE49-F238E27FC236}">
                <a16:creationId xmlns:a16="http://schemas.microsoft.com/office/drawing/2014/main" id="{556AD157-5212-2E4A-9240-8A7CC4EC470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9" name="1 Título">
            <a:extLst>
              <a:ext uri="{FF2B5EF4-FFF2-40B4-BE49-F238E27FC236}">
                <a16:creationId xmlns:a16="http://schemas.microsoft.com/office/drawing/2014/main" id="{21615DFB-FF2C-E24B-9413-425C020DFD7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dirty="0">
                <a:solidFill>
                  <a:srgbClr val="D9D9D9"/>
                </a:solidFill>
                <a:latin typeface="宋体" panose="02010600030101010101" pitchFamily="2" charset="-122"/>
              </a:rPr>
              <a:t>6.3.2 </a:t>
            </a:r>
            <a:r>
              <a:rPr lang="zh-CN" altLang="en-US" sz="2400" dirty="0">
                <a:solidFill>
                  <a:srgbClr val="D9D9D9"/>
                </a:solidFill>
                <a:latin typeface="宋体" panose="02010600030101010101" pitchFamily="2" charset="-122"/>
              </a:rPr>
              <a:t>盒图</a:t>
            </a:r>
          </a:p>
        </p:txBody>
      </p:sp>
    </p:spTree>
    <p:extLst>
      <p:ext uri="{BB962C8B-B14F-4D97-AF65-F5344CB8AC3E}">
        <p14:creationId xmlns:p14="http://schemas.microsoft.com/office/powerpoint/2010/main" val="37186045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a:extLst>
              <a:ext uri="{FF2B5EF4-FFF2-40B4-BE49-F238E27FC236}">
                <a16:creationId xmlns:a16="http://schemas.microsoft.com/office/drawing/2014/main" id="{35BDD8AF-9A85-D14D-B946-0CACA96F12CF}"/>
              </a:ext>
            </a:extLst>
          </p:cNvPr>
          <p:cNvSpPr txBox="1">
            <a:spLocks noChangeArrowheads="1"/>
          </p:cNvSpPr>
          <p:nvPr/>
        </p:nvSpPr>
        <p:spPr bwMode="auto">
          <a:xfrm>
            <a:off x="0" y="2022475"/>
            <a:ext cx="88201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algn="l" eaLnBrk="1" hangingPunct="1">
              <a:spcBef>
                <a:spcPct val="50000"/>
              </a:spcBef>
            </a:pPr>
            <a:r>
              <a:rPr lang="zh-CN" altLang="en-US" dirty="0"/>
              <a:t>优点：</a:t>
            </a:r>
            <a:r>
              <a:rPr lang="en-US" altLang="zh-CN" dirty="0"/>
              <a:t>PDL</a:t>
            </a:r>
            <a:r>
              <a:rPr lang="zh-CN" altLang="en-US" dirty="0"/>
              <a:t>不仅可以作为设计工具，而且可作为注释工具，直</a:t>
            </a:r>
          </a:p>
          <a:p>
            <a:pPr algn="l" eaLnBrk="1" hangingPunct="1">
              <a:spcBef>
                <a:spcPct val="50000"/>
              </a:spcBef>
            </a:pPr>
            <a:r>
              <a:rPr lang="zh-CN" altLang="en-US" dirty="0"/>
              <a:t>　　　接插在源程序中间，以保持文档和程序的一致性，提高</a:t>
            </a:r>
          </a:p>
          <a:p>
            <a:pPr algn="l" eaLnBrk="1" hangingPunct="1">
              <a:spcBef>
                <a:spcPct val="50000"/>
              </a:spcBef>
            </a:pPr>
            <a:r>
              <a:rPr lang="zh-CN" altLang="en-US" dirty="0"/>
              <a:t>　　　了文档的质量．</a:t>
            </a:r>
          </a:p>
          <a:p>
            <a:pPr algn="l" eaLnBrk="1" hangingPunct="1">
              <a:spcBef>
                <a:spcPct val="50000"/>
              </a:spcBef>
            </a:pPr>
            <a:r>
              <a:rPr lang="en-US" altLang="zh-CN" dirty="0"/>
              <a:t> </a:t>
            </a:r>
            <a:r>
              <a:rPr lang="zh-CN" altLang="en-US" dirty="0"/>
              <a:t>缺点：１．不如图形工具那样形象直观．</a:t>
            </a:r>
          </a:p>
          <a:p>
            <a:pPr algn="l" eaLnBrk="1" hangingPunct="1">
              <a:spcBef>
                <a:spcPct val="50000"/>
              </a:spcBef>
            </a:pPr>
            <a:r>
              <a:rPr lang="zh-CN" altLang="en-US" dirty="0"/>
              <a:t>	２．当描述复杂的条件组合与动作间的对应关系时，不如</a:t>
            </a:r>
          </a:p>
          <a:p>
            <a:pPr algn="l" eaLnBrk="1" hangingPunct="1">
              <a:spcBef>
                <a:spcPct val="50000"/>
              </a:spcBef>
            </a:pPr>
            <a:r>
              <a:rPr lang="zh-CN" altLang="en-US" dirty="0"/>
              <a:t>　　　　　判定表和判定树那样清晰简单．</a:t>
            </a:r>
          </a:p>
        </p:txBody>
      </p:sp>
      <p:sp>
        <p:nvSpPr>
          <p:cNvPr id="4" name="标题 3">
            <a:extLst>
              <a:ext uri="{FF2B5EF4-FFF2-40B4-BE49-F238E27FC236}">
                <a16:creationId xmlns:a16="http://schemas.microsoft.com/office/drawing/2014/main" id="{A8C8CBBD-A8DD-6444-B0D1-8481197ED507}"/>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6.3</a:t>
            </a:r>
            <a:r>
              <a:rPr lang="en-US" altLang="zh-CN" b="1" dirty="0"/>
              <a:t> </a:t>
            </a:r>
            <a:r>
              <a:rPr lang="zh-CN" altLang="en-US" b="1" dirty="0"/>
              <a:t>过程设计的工具</a:t>
            </a:r>
          </a:p>
        </p:txBody>
      </p:sp>
      <p:sp>
        <p:nvSpPr>
          <p:cNvPr id="5" name="内容占位符 4">
            <a:extLst>
              <a:ext uri="{FF2B5EF4-FFF2-40B4-BE49-F238E27FC236}">
                <a16:creationId xmlns:a16="http://schemas.microsoft.com/office/drawing/2014/main" id="{E9621615-2472-5F44-B712-C98FE7A4176B}"/>
              </a:ext>
            </a:extLst>
          </p:cNvPr>
          <p:cNvSpPr txBox="1">
            <a:spLocks/>
          </p:cNvSpPr>
          <p:nvPr/>
        </p:nvSpPr>
        <p:spPr bwMode="auto">
          <a:xfrm>
            <a:off x="395288" y="879475"/>
            <a:ext cx="8229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latin typeface="宋体" panose="02010600030101010101" pitchFamily="2" charset="-122"/>
              </a:rPr>
              <a:t>6.3.6</a:t>
            </a:r>
            <a:r>
              <a:rPr lang="en-US" altLang="zh-CN" b="1" dirty="0"/>
              <a:t> </a:t>
            </a:r>
            <a:r>
              <a:rPr lang="zh-CN" altLang="en-US" b="1" dirty="0"/>
              <a:t>过程设计语言</a:t>
            </a:r>
          </a:p>
          <a:p>
            <a:pPr marL="0" indent="0">
              <a:buFont typeface="Arial" panose="020B0604020202020204" pitchFamily="34" charset="0"/>
              <a:buNone/>
            </a:pPr>
            <a:r>
              <a:rPr lang="zh-CN" altLang="en-US" b="1" dirty="0"/>
              <a:t>  </a:t>
            </a:r>
          </a:p>
        </p:txBody>
      </p:sp>
      <p:sp>
        <p:nvSpPr>
          <p:cNvPr id="6" name="1 Título">
            <a:extLst>
              <a:ext uri="{FF2B5EF4-FFF2-40B4-BE49-F238E27FC236}">
                <a16:creationId xmlns:a16="http://schemas.microsoft.com/office/drawing/2014/main" id="{A5288E44-79A2-1B48-BB15-37A096A9D90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7" name="1 Título">
            <a:extLst>
              <a:ext uri="{FF2B5EF4-FFF2-40B4-BE49-F238E27FC236}">
                <a16:creationId xmlns:a16="http://schemas.microsoft.com/office/drawing/2014/main" id="{31447B8B-B376-7E45-8BE9-417BA03BFA9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8" name="1 Título">
            <a:extLst>
              <a:ext uri="{FF2B5EF4-FFF2-40B4-BE49-F238E27FC236}">
                <a16:creationId xmlns:a16="http://schemas.microsoft.com/office/drawing/2014/main" id="{88B41F9F-D82E-A74A-9179-48F5C3AA1A4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dirty="0">
                <a:solidFill>
                  <a:srgbClr val="D9D9D9"/>
                </a:solidFill>
                <a:latin typeface="宋体" panose="02010600030101010101" pitchFamily="2" charset="-122"/>
              </a:rPr>
              <a:t>6.3.2 </a:t>
            </a:r>
            <a:r>
              <a:rPr lang="zh-CN" altLang="en-US" sz="2400" dirty="0">
                <a:solidFill>
                  <a:srgbClr val="D9D9D9"/>
                </a:solidFill>
                <a:latin typeface="宋体" panose="02010600030101010101" pitchFamily="2" charset="-122"/>
              </a:rPr>
              <a:t>盒图</a:t>
            </a:r>
          </a:p>
        </p:txBody>
      </p:sp>
    </p:spTree>
    <p:extLst>
      <p:ext uri="{BB962C8B-B14F-4D97-AF65-F5344CB8AC3E}">
        <p14:creationId xmlns:p14="http://schemas.microsoft.com/office/powerpoint/2010/main" val="2855333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3">
            <a:extLst>
              <a:ext uri="{FF2B5EF4-FFF2-40B4-BE49-F238E27FC236}">
                <a16:creationId xmlns:a16="http://schemas.microsoft.com/office/drawing/2014/main" id="{04F021C4-2A53-EA45-AED3-50650A317266}"/>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
        <p:nvSpPr>
          <p:cNvPr id="76802" name="TextBox 7">
            <a:extLst>
              <a:ext uri="{FF2B5EF4-FFF2-40B4-BE49-F238E27FC236}">
                <a16:creationId xmlns:a16="http://schemas.microsoft.com/office/drawing/2014/main" id="{4F608C38-00C1-404E-A55F-5412365808AF}"/>
              </a:ext>
            </a:extLst>
          </p:cNvPr>
          <p:cNvSpPr txBox="1">
            <a:spLocks noChangeArrowheads="1"/>
          </p:cNvSpPr>
          <p:nvPr/>
        </p:nvSpPr>
        <p:spPr bwMode="auto">
          <a:xfrm>
            <a:off x="395288" y="1052513"/>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PDL</a:t>
            </a:r>
            <a:r>
              <a:rPr lang="zh-CN" altLang="en-US" sz="2400">
                <a:latin typeface="Arial" panose="020B0604020202020204" pitchFamily="34" charset="0"/>
              </a:rPr>
              <a:t>有下述优点：</a:t>
            </a:r>
            <a:endParaRPr lang="en-US" altLang="zh-CN" sz="2400">
              <a:latin typeface="Arial" panose="020B0604020202020204" pitchFamily="34" charset="0"/>
            </a:endParaRPr>
          </a:p>
          <a:p>
            <a:pPr eaLnBrk="1" hangingPunct="1">
              <a:lnSpc>
                <a:spcPct val="150000"/>
              </a:lnSpc>
              <a:spcBef>
                <a:spcPct val="0"/>
              </a:spcBef>
              <a:buFontTx/>
              <a:buAutoNum type="arabicParenBoth"/>
            </a:pPr>
            <a:r>
              <a:rPr lang="zh-CN" altLang="en-US" sz="2400">
                <a:latin typeface="Arial" panose="020B0604020202020204" pitchFamily="34" charset="0"/>
              </a:rPr>
              <a:t>可以作为注释直接插在源程序中间。</a:t>
            </a:r>
            <a:endParaRPr lang="en-US" altLang="zh-CN" sz="2400">
              <a:latin typeface="Arial" panose="020B0604020202020204" pitchFamily="34" charset="0"/>
            </a:endParaRPr>
          </a:p>
          <a:p>
            <a:pPr eaLnBrk="1" hangingPunct="1">
              <a:lnSpc>
                <a:spcPct val="150000"/>
              </a:lnSpc>
              <a:spcBef>
                <a:spcPct val="0"/>
              </a:spcBef>
              <a:buFontTx/>
              <a:buAutoNum type="arabicParenBoth"/>
            </a:pPr>
            <a:r>
              <a:rPr lang="zh-CN" altLang="en-US" sz="2400">
                <a:latin typeface="Arial" panose="020B0604020202020204" pitchFamily="34" charset="0"/>
              </a:rPr>
              <a:t>可以使用普通的正文编辑程序或文字处理系统，很方便地完成</a:t>
            </a:r>
            <a:r>
              <a:rPr lang="en-US" altLang="zh-CN" sz="2400">
                <a:latin typeface="Arial" panose="020B0604020202020204" pitchFamily="34" charset="0"/>
              </a:rPr>
              <a:t>PDL</a:t>
            </a:r>
            <a:r>
              <a:rPr lang="zh-CN" altLang="en-US" sz="2400">
                <a:latin typeface="Arial" panose="020B0604020202020204" pitchFamily="34" charset="0"/>
              </a:rPr>
              <a:t>的书写和编辑工作。</a:t>
            </a:r>
          </a:p>
          <a:p>
            <a:pPr eaLnBrk="1" hangingPunct="1">
              <a:lnSpc>
                <a:spcPct val="150000"/>
              </a:lnSpc>
              <a:spcBef>
                <a:spcPct val="0"/>
              </a:spcBef>
              <a:buFontTx/>
              <a:buAutoNum type="arabicParenBoth"/>
            </a:pPr>
            <a:r>
              <a:rPr lang="zh-CN" altLang="en-US" sz="2400">
                <a:latin typeface="Arial" panose="020B0604020202020204" pitchFamily="34" charset="0"/>
              </a:rPr>
              <a:t>已经有自动处理</a:t>
            </a:r>
            <a:r>
              <a:rPr lang="en-US" altLang="zh-CN" sz="2400">
                <a:latin typeface="Arial" panose="020B0604020202020204" pitchFamily="34" charset="0"/>
              </a:rPr>
              <a:t>PDL</a:t>
            </a:r>
            <a:r>
              <a:rPr lang="zh-CN" altLang="en-US" sz="2400">
                <a:latin typeface="Arial" panose="020B0604020202020204" pitchFamily="34" charset="0"/>
              </a:rPr>
              <a:t>的程序存在，而且可以自动由</a:t>
            </a:r>
            <a:r>
              <a:rPr lang="en-US" altLang="zh-CN" sz="2400">
                <a:latin typeface="Arial" panose="020B0604020202020204" pitchFamily="34" charset="0"/>
              </a:rPr>
              <a:t>PDL</a:t>
            </a:r>
            <a:r>
              <a:rPr lang="zh-CN" altLang="en-US" sz="2400">
                <a:latin typeface="Arial" panose="020B0604020202020204" pitchFamily="34" charset="0"/>
              </a:rPr>
              <a:t>生成程序代码。</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PDL</a:t>
            </a:r>
            <a:r>
              <a:rPr lang="zh-CN" altLang="en-US" sz="2400">
                <a:latin typeface="Arial" panose="020B0604020202020204" pitchFamily="34" charset="0"/>
              </a:rPr>
              <a:t>的缺点是不如图形工具形象直观，描述复杂的条件组合与动作间的对应关系时，不如判定表清晰简单。</a:t>
            </a:r>
            <a:endParaRPr lang="en-US" altLang="zh-CN" sz="2400">
              <a:latin typeface="Arial" panose="020B0604020202020204" pitchFamily="34" charset="0"/>
            </a:endParaRPr>
          </a:p>
        </p:txBody>
      </p:sp>
      <p:sp>
        <p:nvSpPr>
          <p:cNvPr id="76803" name="1 Título">
            <a:extLst>
              <a:ext uri="{FF2B5EF4-FFF2-40B4-BE49-F238E27FC236}">
                <a16:creationId xmlns:a16="http://schemas.microsoft.com/office/drawing/2014/main" id="{2397B19C-F98F-3E4F-8FCD-440AC54A0EF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6.3.6 </a:t>
            </a:r>
            <a:r>
              <a:rPr lang="zh-CN" altLang="en-US" sz="2400">
                <a:solidFill>
                  <a:srgbClr val="D9D9D9"/>
                </a:solidFill>
                <a:latin typeface="宋体" panose="02010600030101010101" pitchFamily="2" charset="-122"/>
              </a:rPr>
              <a:t>过程设计语言</a:t>
            </a:r>
          </a:p>
        </p:txBody>
      </p:sp>
      <p:sp>
        <p:nvSpPr>
          <p:cNvPr id="76804" name="1 Título">
            <a:extLst>
              <a:ext uri="{FF2B5EF4-FFF2-40B4-BE49-F238E27FC236}">
                <a16:creationId xmlns:a16="http://schemas.microsoft.com/office/drawing/2014/main" id="{3395D105-AAF1-974F-8260-B50D75D60CE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77</a:t>
            </a:fld>
            <a:endParaRPr lang="zh-CN" altLang="en-US" dirty="0"/>
          </a:p>
        </p:txBody>
      </p:sp>
      <p:sp>
        <p:nvSpPr>
          <p:cNvPr id="10" name="文本框 9">
            <a:extLst>
              <a:ext uri="{FF2B5EF4-FFF2-40B4-BE49-F238E27FC236}">
                <a16:creationId xmlns:a16="http://schemas.microsoft.com/office/drawing/2014/main" id="{945BA5CF-D600-D7D8-6466-4B0C5760CE15}"/>
              </a:ext>
            </a:extLst>
          </p:cNvPr>
          <p:cNvSpPr txBox="1"/>
          <p:nvPr/>
        </p:nvSpPr>
        <p:spPr>
          <a:xfrm>
            <a:off x="755576" y="1340768"/>
            <a:ext cx="7488832" cy="4394665"/>
          </a:xfrm>
          <a:prstGeom prst="rect">
            <a:avLst/>
          </a:prstGeom>
          <a:noFill/>
        </p:spPr>
        <p:txBody>
          <a:bodyPr wrap="square" rtlCol="0">
            <a:spAutoFit/>
          </a:bodyPr>
          <a:lstStyle/>
          <a:p>
            <a:pPr fontAlgn="auto">
              <a:lnSpc>
                <a:spcPct val="150000"/>
              </a:lnSpc>
              <a:spcBef>
                <a:spcPts val="525"/>
              </a:spcBef>
            </a:pPr>
            <a:r>
              <a:rPr lang="zh-CN" altLang="en-US" sz="2400" dirty="0">
                <a:latin typeface="JetBrains Mono" panose="02000009000000000000" pitchFamily="49" charset="0"/>
                <a:cs typeface="JetBrains Mono" panose="02000009000000000000" pitchFamily="49" charset="0"/>
              </a:rPr>
              <a:t> </a:t>
            </a:r>
            <a:r>
              <a:rPr lang="zh-CN" altLang="en-US" sz="2400" b="1" dirty="0">
                <a:latin typeface="微软雅黑" panose="020B0503020204020204" pitchFamily="34" charset="-122"/>
                <a:ea typeface="微软雅黑" panose="020B0503020204020204" pitchFamily="34" charset="-122"/>
                <a:cs typeface="JetBrains Mono" panose="02000009000000000000" pitchFamily="49" charset="0"/>
              </a:rPr>
              <a:t>下面的</a:t>
            </a:r>
            <a:r>
              <a:rPr lang="zh-CN" altLang="en-US" sz="2800" b="1" dirty="0">
                <a:solidFill>
                  <a:srgbClr val="F88562"/>
                </a:solidFill>
                <a:latin typeface="微软雅黑" panose="020B0503020204020204" pitchFamily="34" charset="-122"/>
                <a:ea typeface="微软雅黑" panose="020B0503020204020204" pitchFamily="34" charset="-122"/>
                <a:cs typeface="JetBrains Mono" panose="02000009000000000000" pitchFamily="49" charset="0"/>
              </a:rPr>
              <a:t>例子</a:t>
            </a:r>
            <a:r>
              <a:rPr lang="zh-CN" altLang="en-US" sz="2400" b="1" dirty="0">
                <a:latin typeface="微软雅黑" panose="020B0503020204020204" pitchFamily="34" charset="-122"/>
                <a:ea typeface="微软雅黑" panose="020B0503020204020204" pitchFamily="34" charset="-122"/>
                <a:cs typeface="JetBrains Mono" panose="02000009000000000000" pitchFamily="49" charset="0"/>
              </a:rPr>
              <a:t>使用</a:t>
            </a:r>
            <a:r>
              <a:rPr lang="en-US" altLang="zh-CN" sz="2400" b="1" dirty="0">
                <a:latin typeface="微软雅黑" panose="020B0503020204020204" pitchFamily="34" charset="-122"/>
                <a:ea typeface="微软雅黑" panose="020B0503020204020204" pitchFamily="34" charset="-122"/>
                <a:cs typeface="JetBrains Mono" panose="02000009000000000000" pitchFamily="49" charset="0"/>
              </a:rPr>
              <a:t>PDL</a:t>
            </a:r>
            <a:r>
              <a:rPr lang="zh-CN" altLang="en-US" sz="2400" b="1" dirty="0">
                <a:latin typeface="微软雅黑" panose="020B0503020204020204" pitchFamily="34" charset="-122"/>
                <a:ea typeface="微软雅黑" panose="020B0503020204020204" pitchFamily="34" charset="-122"/>
                <a:cs typeface="JetBrains Mono" panose="02000009000000000000" pitchFamily="49" charset="0"/>
              </a:rPr>
              <a:t>语言描述了在数组</a:t>
            </a:r>
            <a:r>
              <a:rPr lang="en-US" altLang="zh-CN" sz="2400" b="1" dirty="0">
                <a:latin typeface="微软雅黑" panose="020B0503020204020204" pitchFamily="34" charset="-122"/>
                <a:ea typeface="微软雅黑" panose="020B0503020204020204" pitchFamily="34" charset="-122"/>
                <a:cs typeface="JetBrains Mono" panose="02000009000000000000" pitchFamily="49" charset="0"/>
              </a:rPr>
              <a:t>A</a:t>
            </a:r>
            <a:r>
              <a:rPr lang="zh-CN" altLang="en-US" sz="2400" b="1" dirty="0">
                <a:latin typeface="微软雅黑" panose="020B0503020204020204" pitchFamily="34" charset="-122"/>
                <a:ea typeface="微软雅黑" panose="020B0503020204020204" pitchFamily="34" charset="-122"/>
                <a:cs typeface="JetBrains Mono" panose="02000009000000000000" pitchFamily="49" charset="0"/>
              </a:rPr>
              <a:t>（</a:t>
            </a:r>
            <a:r>
              <a:rPr lang="en-US" altLang="zh-CN" sz="2400" b="1" dirty="0">
                <a:latin typeface="微软雅黑" panose="020B0503020204020204" pitchFamily="34" charset="-122"/>
                <a:ea typeface="微软雅黑" panose="020B0503020204020204" pitchFamily="34" charset="-122"/>
                <a:cs typeface="JetBrains Mono" panose="02000009000000000000" pitchFamily="49" charset="0"/>
              </a:rPr>
              <a:t>1</a:t>
            </a:r>
            <a:r>
              <a:rPr lang="zh-CN" altLang="en-US" sz="2400" b="1" dirty="0">
                <a:latin typeface="微软雅黑" panose="020B0503020204020204" pitchFamily="34" charset="-122"/>
                <a:ea typeface="微软雅黑" panose="020B0503020204020204" pitchFamily="34" charset="-122"/>
                <a:cs typeface="JetBrains Mono" panose="02000009000000000000" pitchFamily="49" charset="0"/>
              </a:rPr>
              <a:t>）～</a:t>
            </a:r>
            <a:r>
              <a:rPr lang="en-US" altLang="zh-CN" sz="2400" b="1" dirty="0">
                <a:latin typeface="微软雅黑" panose="020B0503020204020204" pitchFamily="34" charset="-122"/>
                <a:ea typeface="微软雅黑" panose="020B0503020204020204" pitchFamily="34" charset="-122"/>
                <a:cs typeface="JetBrains Mono" panose="02000009000000000000" pitchFamily="49" charset="0"/>
              </a:rPr>
              <a:t>A</a:t>
            </a:r>
            <a:r>
              <a:rPr lang="zh-CN" altLang="en-US" sz="2400" b="1" dirty="0">
                <a:latin typeface="微软雅黑" panose="020B0503020204020204" pitchFamily="34" charset="-122"/>
                <a:ea typeface="微软雅黑" panose="020B0503020204020204" pitchFamily="34" charset="-122"/>
                <a:cs typeface="JetBrains Mono" panose="02000009000000000000" pitchFamily="49" charset="0"/>
              </a:rPr>
              <a:t>（</a:t>
            </a:r>
            <a:r>
              <a:rPr lang="en-US" altLang="zh-CN" sz="2400" b="1" dirty="0">
                <a:latin typeface="微软雅黑" panose="020B0503020204020204" pitchFamily="34" charset="-122"/>
                <a:ea typeface="微软雅黑" panose="020B0503020204020204" pitchFamily="34" charset="-122"/>
                <a:cs typeface="JetBrains Mono" panose="02000009000000000000" pitchFamily="49" charset="0"/>
              </a:rPr>
              <a:t>10</a:t>
            </a:r>
            <a:r>
              <a:rPr lang="zh-CN" altLang="en-US" sz="2400" b="1" dirty="0">
                <a:latin typeface="微软雅黑" panose="020B0503020204020204" pitchFamily="34" charset="-122"/>
                <a:ea typeface="微软雅黑" panose="020B0503020204020204" pitchFamily="34" charset="-122"/>
                <a:cs typeface="JetBrains Mono" panose="02000009000000000000" pitchFamily="49" charset="0"/>
              </a:rPr>
              <a:t>）中找最大数的算法。</a:t>
            </a:r>
          </a:p>
          <a:p>
            <a:pPr fontAlgn="auto">
              <a:lnSpc>
                <a:spcPct val="150000"/>
              </a:lnSpc>
              <a:spcBef>
                <a:spcPts val="525"/>
              </a:spcBef>
            </a:pPr>
            <a:r>
              <a:rPr lang="zh-CN" altLang="en-US" sz="1500" dirty="0">
                <a:latin typeface="JetBrains Mono" panose="02000009000000000000" pitchFamily="49" charset="0"/>
                <a:cs typeface="JetBrains Mono" panose="02000009000000000000" pitchFamily="49" charset="0"/>
              </a:rPr>
              <a:t>　</a:t>
            </a: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N=1</a:t>
            </a:r>
          </a:p>
          <a:p>
            <a:pPr fontAlgn="auto">
              <a:lnSpc>
                <a:spcPct val="150000"/>
              </a:lnSpc>
              <a:spcBef>
                <a:spcPts val="525"/>
              </a:spcBef>
            </a:pP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WHILE N&lt;=9 DO</a:t>
            </a:r>
          </a:p>
          <a:p>
            <a:pPr fontAlgn="auto">
              <a:lnSpc>
                <a:spcPct val="150000"/>
              </a:lnSpc>
              <a:spcBef>
                <a:spcPts val="525"/>
              </a:spcBef>
            </a:pP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IF A</a:t>
            </a:r>
            <a:r>
              <a:rPr lang="zh-CN" altLang="en-US" sz="2000" dirty="0">
                <a:latin typeface="JetBrains Mono" panose="02000009000000000000" pitchFamily="49" charset="0"/>
                <a:cs typeface="JetBrains Mono" panose="02000009000000000000" pitchFamily="49" charset="0"/>
              </a:rPr>
              <a:t>（</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N</a:t>
            </a:r>
            <a:r>
              <a:rPr lang="zh-CN" altLang="en-US" sz="2000" dirty="0">
                <a:latin typeface="JetBrains Mono" panose="02000009000000000000" pitchFamily="49" charset="0"/>
                <a:cs typeface="JetBrains Mono" panose="02000009000000000000" pitchFamily="49" charset="0"/>
              </a:rPr>
              <a:t>）</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&lt;=A</a:t>
            </a:r>
            <a:r>
              <a:rPr lang="zh-CN" altLang="en-US" sz="2000" dirty="0">
                <a:latin typeface="JetBrains Mono" panose="02000009000000000000" pitchFamily="49" charset="0"/>
                <a:cs typeface="JetBrains Mono" panose="02000009000000000000" pitchFamily="49" charset="0"/>
              </a:rPr>
              <a:t>（</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N+1</a:t>
            </a: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MAX =A</a:t>
            </a:r>
            <a:r>
              <a:rPr lang="zh-CN" altLang="en-US" sz="2000" dirty="0">
                <a:latin typeface="JetBrains Mono" panose="02000009000000000000" pitchFamily="49" charset="0"/>
                <a:cs typeface="JetBrains Mono" panose="02000009000000000000" pitchFamily="49" charset="0"/>
              </a:rPr>
              <a:t>（</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N+1</a:t>
            </a:r>
            <a:r>
              <a:rPr lang="zh-CN" altLang="en-US" sz="2000" dirty="0">
                <a:latin typeface="JetBrains Mono" panose="02000009000000000000" pitchFamily="49" charset="0"/>
                <a:cs typeface="JetBrains Mono" panose="02000009000000000000" pitchFamily="49" charset="0"/>
              </a:rPr>
              <a:t>）</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a:t>
            </a:r>
          </a:p>
          <a:p>
            <a:pPr fontAlgn="auto">
              <a:lnSpc>
                <a:spcPct val="150000"/>
              </a:lnSpc>
              <a:spcBef>
                <a:spcPts val="525"/>
              </a:spcBef>
            </a:pP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ELSE MAX =A</a:t>
            </a:r>
            <a:r>
              <a:rPr lang="zh-CN" altLang="en-US" sz="2000" dirty="0">
                <a:latin typeface="JetBrains Mono" panose="02000009000000000000" pitchFamily="49" charset="0"/>
                <a:cs typeface="JetBrains Mono" panose="02000009000000000000" pitchFamily="49" charset="0"/>
              </a:rPr>
              <a:t>（</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N</a:t>
            </a: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ENDIF;</a:t>
            </a:r>
          </a:p>
          <a:p>
            <a:pPr fontAlgn="auto">
              <a:lnSpc>
                <a:spcPct val="150000"/>
              </a:lnSpc>
              <a:spcBef>
                <a:spcPts val="525"/>
              </a:spcBef>
            </a:pP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N=N+1;</a:t>
            </a:r>
          </a:p>
          <a:p>
            <a:pPr fontAlgn="auto">
              <a:lnSpc>
                <a:spcPct val="150000"/>
              </a:lnSpc>
              <a:spcBef>
                <a:spcPts val="525"/>
              </a:spcBef>
            </a:pPr>
            <a:r>
              <a:rPr lang="zh-CN" altLang="en-US" sz="2000" dirty="0">
                <a:latin typeface="JetBrains Mono" panose="02000009000000000000" pitchFamily="49" charset="0"/>
                <a:cs typeface="JetBrains Mono" panose="02000009000000000000" pitchFamily="49" charset="0"/>
              </a:rPr>
              <a:t>　　　　</a:t>
            </a:r>
            <a:r>
              <a:rPr lang="en-US" altLang="zh-CN" sz="2000" dirty="0">
                <a:latin typeface="JetBrains Mono" panose="02000009000000000000" pitchFamily="49" charset="0"/>
                <a:ea typeface="JetBrains Mono" panose="02000009000000000000" pitchFamily="49" charset="0"/>
                <a:cs typeface="JetBrains Mono" panose="02000009000000000000" pitchFamily="49" charset="0"/>
              </a:rPr>
              <a:t>ENDWHILE;</a:t>
            </a:r>
            <a:endParaRPr lang="zh-CN" altLang="en-US" sz="2000" dirty="0">
              <a:latin typeface="JetBrains Mono" panose="02000009000000000000" pitchFamily="49" charset="0"/>
              <a:cs typeface="JetBrains Mono" panose="02000009000000000000" pitchFamily="49" charset="0"/>
            </a:endParaRPr>
          </a:p>
        </p:txBody>
      </p:sp>
      <p:sp>
        <p:nvSpPr>
          <p:cNvPr id="11" name="标题 3">
            <a:extLst>
              <a:ext uri="{FF2B5EF4-FFF2-40B4-BE49-F238E27FC236}">
                <a16:creationId xmlns:a16="http://schemas.microsoft.com/office/drawing/2014/main" id="{597772A7-B7CE-A640-BCCA-67A716D20052}"/>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6.3</a:t>
            </a:r>
            <a:r>
              <a:rPr lang="en-US" altLang="zh-CN" b="1"/>
              <a:t> </a:t>
            </a:r>
            <a:r>
              <a:rPr lang="zh-CN" altLang="en-US" b="1"/>
              <a:t>过程设计的工具</a:t>
            </a:r>
          </a:p>
        </p:txBody>
      </p:sp>
    </p:spTree>
    <p:extLst>
      <p:ext uri="{BB962C8B-B14F-4D97-AF65-F5344CB8AC3E}">
        <p14:creationId xmlns:p14="http://schemas.microsoft.com/office/powerpoint/2010/main" val="9130977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13B3-F8C1-9346-840A-FDAA486B5A12}"/>
              </a:ext>
            </a:extLst>
          </p:cNvPr>
          <p:cNvSpPr>
            <a:spLocks noGrp="1"/>
          </p:cNvSpPr>
          <p:nvPr>
            <p:ph type="title"/>
          </p:nvPr>
        </p:nvSpPr>
        <p:spPr/>
        <p:txBody>
          <a:bodyPr/>
          <a:lstStyle/>
          <a:p>
            <a:pPr algn="l"/>
            <a:r>
              <a:rPr lang="zh-TW" altLang="en-US" dirty="0"/>
              <a:t>练习题</a:t>
            </a:r>
            <a:r>
              <a:rPr lang="zh-CN" altLang="en-US" dirty="0"/>
              <a:t>：</a:t>
            </a:r>
            <a:r>
              <a:rPr lang="zh-TW" altLang="en-US" dirty="0"/>
              <a:t>分析下面代码</a:t>
            </a:r>
            <a:endParaRPr lang="en-US" dirty="0"/>
          </a:p>
        </p:txBody>
      </p:sp>
      <p:sp>
        <p:nvSpPr>
          <p:cNvPr id="3" name="Content Placeholder 2">
            <a:extLst>
              <a:ext uri="{FF2B5EF4-FFF2-40B4-BE49-F238E27FC236}">
                <a16:creationId xmlns:a16="http://schemas.microsoft.com/office/drawing/2014/main" id="{E75EE444-EADB-8844-ABC5-0AF23AA0AB6A}"/>
              </a:ext>
            </a:extLst>
          </p:cNvPr>
          <p:cNvSpPr>
            <a:spLocks noGrp="1"/>
          </p:cNvSpPr>
          <p:nvPr>
            <p:ph idx="1"/>
          </p:nvPr>
        </p:nvSpPr>
        <p:spPr>
          <a:xfrm>
            <a:off x="457200" y="1600201"/>
            <a:ext cx="8229600" cy="604664"/>
          </a:xfrm>
        </p:spPr>
        <p:txBody>
          <a:bodyPr/>
          <a:lstStyle/>
          <a:p>
            <a:pPr marL="0" indent="0">
              <a:buNone/>
            </a:pPr>
            <a:r>
              <a:rPr lang="en-US" altLang="zh-TW" sz="2400" dirty="0">
                <a:latin typeface="Times New Roman" panose="02020603050405020304" pitchFamily="18" charset="0"/>
                <a:cs typeface="Times New Roman" panose="02020603050405020304" pitchFamily="18" charset="0"/>
              </a:rPr>
              <a:t>1,</a:t>
            </a:r>
            <a:r>
              <a:rPr lang="zh-TW" altLang="en-US" sz="2400" dirty="0">
                <a:latin typeface="Times New Roman" panose="02020603050405020304" pitchFamily="18" charset="0"/>
                <a:cs typeface="Times New Roman" panose="02020603050405020304" pitchFamily="18" charset="0"/>
              </a:rPr>
              <a:t>根据伪码程序画出程序流程图，盒图</a:t>
            </a:r>
            <a:r>
              <a:rPr lang="en-US" altLang="zh-TW"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a:t>
            </a:r>
            <a:r>
              <a:rPr lang="zh-TW" altLang="en-US" sz="2400" dirty="0">
                <a:latin typeface="Times New Roman" panose="02020603050405020304" pitchFamily="18" charset="0"/>
                <a:cs typeface="Times New Roman" panose="02020603050405020304" pitchFamily="18" charset="0"/>
              </a:rPr>
              <a:t>一</a:t>
            </a:r>
            <a:r>
              <a:rPr lang="en-US" sz="2400" dirty="0">
                <a:latin typeface="Times New Roman" panose="02020603050405020304" pitchFamily="18" charset="0"/>
                <a:cs typeface="Times New Roman" panose="02020603050405020304" pitchFamily="18" charset="0"/>
              </a:rPr>
              <a:t>S</a:t>
            </a:r>
            <a:r>
              <a:rPr lang="zh-TW" altLang="en-US" sz="2400" dirty="0">
                <a:latin typeface="Times New Roman" panose="02020603050405020304" pitchFamily="18" charset="0"/>
                <a:cs typeface="Times New Roman" panose="02020603050405020304" pitchFamily="18" charset="0"/>
              </a:rPr>
              <a:t>图</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5A71B62-D04B-054C-946D-E7BA6E5F8D8E}"/>
              </a:ext>
            </a:extLst>
          </p:cNvPr>
          <p:cNvSpPr/>
          <p:nvPr/>
        </p:nvSpPr>
        <p:spPr>
          <a:xfrm>
            <a:off x="481913" y="2204865"/>
            <a:ext cx="4572000" cy="3693319"/>
          </a:xfrm>
          <a:prstGeom prst="rect">
            <a:avLst/>
          </a:prstGeom>
        </p:spPr>
        <p:txBody>
          <a:bodyPr>
            <a:spAutoFit/>
          </a:bodyPr>
          <a:lstStyle/>
          <a:p>
            <a:pPr marL="0" indent="0">
              <a:spcBef>
                <a:spcPts val="0"/>
              </a:spcBef>
              <a:buNone/>
            </a:pPr>
            <a:r>
              <a:rPr lang="en-US" dirty="0">
                <a:latin typeface="Times New Roman" panose="02020603050405020304" pitchFamily="18" charset="0"/>
                <a:cs typeface="Times New Roman" panose="02020603050405020304" pitchFamily="18" charset="0"/>
              </a:rPr>
              <a:t>START</a:t>
            </a:r>
          </a:p>
          <a:p>
            <a:pPr marL="0" indent="0">
              <a:spcBef>
                <a:spcPts val="0"/>
              </a:spcBef>
              <a:buNone/>
            </a:pPr>
            <a:r>
              <a:rPr lang="en-US" dirty="0">
                <a:latin typeface="Times New Roman" panose="02020603050405020304" pitchFamily="18" charset="0"/>
                <a:cs typeface="Times New Roman" panose="02020603050405020304" pitchFamily="18" charset="0"/>
              </a:rPr>
              <a:t>	a</a:t>
            </a:r>
          </a:p>
          <a:p>
            <a:pPr marL="0" indent="0">
              <a:spcBef>
                <a:spcPts val="0"/>
              </a:spcBef>
              <a:buNone/>
            </a:pPr>
            <a:r>
              <a:rPr lang="en-US" dirty="0">
                <a:latin typeface="Times New Roman" panose="02020603050405020304" pitchFamily="18" charset="0"/>
                <a:cs typeface="Times New Roman" panose="02020603050405020304" pitchFamily="18" charset="0"/>
              </a:rPr>
              <a:t>	IF</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x</a:t>
            </a:r>
            <a:r>
              <a:rPr lang="en-US" altLang="zh-CN"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THEN</a:t>
            </a:r>
          </a:p>
          <a:p>
            <a:pPr marL="0" indent="0">
              <a:spcBef>
                <a:spcPts val="0"/>
              </a:spcBef>
              <a:buNone/>
            </a:pPr>
            <a:r>
              <a:rPr lang="en-US" dirty="0">
                <a:latin typeface="Times New Roman" panose="02020603050405020304" pitchFamily="18" charset="0"/>
                <a:cs typeface="Times New Roman" panose="02020603050405020304" pitchFamily="18" charset="0"/>
              </a:rPr>
              <a:t>		REPEAT UNTIL x2</a:t>
            </a:r>
          </a:p>
          <a:p>
            <a:pPr marL="0" indent="0">
              <a:spcBef>
                <a:spcPts val="0"/>
              </a:spcBef>
              <a:buNone/>
            </a:pPr>
            <a:r>
              <a:rPr lang="en-US" dirty="0">
                <a:latin typeface="Times New Roman" panose="02020603050405020304" pitchFamily="18" charset="0"/>
                <a:cs typeface="Times New Roman" panose="02020603050405020304" pitchFamily="18" charset="0"/>
              </a:rPr>
              <a:t>			b</a:t>
            </a:r>
          </a:p>
          <a:p>
            <a:pPr marL="0" indent="0">
              <a:spcBef>
                <a:spcPts val="0"/>
              </a:spcBef>
              <a:buNone/>
            </a:pPr>
            <a:r>
              <a:rPr lang="en-US" dirty="0">
                <a:latin typeface="Times New Roman" panose="02020603050405020304" pitchFamily="18" charset="0"/>
                <a:cs typeface="Times New Roman" panose="02020603050405020304" pitchFamily="18" charset="0"/>
              </a:rPr>
              <a:t>		END</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REPEAT</a:t>
            </a:r>
          </a:p>
          <a:p>
            <a:pPr marL="0" indent="0">
              <a:spcBef>
                <a:spcPts val="0"/>
              </a:spcBef>
              <a:buNone/>
            </a:pPr>
            <a:r>
              <a:rPr lang="en-US" dirty="0">
                <a:latin typeface="Times New Roman" panose="02020603050405020304" pitchFamily="18" charset="0"/>
                <a:cs typeface="Times New Roman" panose="02020603050405020304" pitchFamily="18" charset="0"/>
              </a:rPr>
              <a:t>	ELSE</a:t>
            </a:r>
          </a:p>
          <a:p>
            <a:pPr marL="0" indent="0">
              <a:spcBef>
                <a:spcPts val="0"/>
              </a:spcBef>
              <a:buNone/>
            </a:pPr>
            <a:r>
              <a:rPr lang="en-US" dirty="0">
                <a:latin typeface="Times New Roman" panose="02020603050405020304" pitchFamily="18" charset="0"/>
                <a:cs typeface="Times New Roman" panose="02020603050405020304" pitchFamily="18" charset="0"/>
              </a:rPr>
              <a:t>	BLOCK</a:t>
            </a:r>
          </a:p>
          <a:p>
            <a:pPr marL="0" indent="0">
              <a:spcBef>
                <a:spcPts val="0"/>
              </a:spcBef>
              <a:buNone/>
            </a:pPr>
            <a:r>
              <a:rPr lang="en-US" dirty="0">
                <a:latin typeface="Times New Roman" panose="02020603050405020304" pitchFamily="18" charset="0"/>
                <a:cs typeface="Times New Roman" panose="02020603050405020304" pitchFamily="18" charset="0"/>
              </a:rPr>
              <a:t>		e</a:t>
            </a:r>
          </a:p>
          <a:p>
            <a:pPr marL="0" indent="0">
              <a:spcBef>
                <a:spcPts val="0"/>
              </a:spcBef>
              <a:buNone/>
            </a:pPr>
            <a:r>
              <a:rPr lang="en-US" dirty="0">
                <a:latin typeface="Times New Roman" panose="02020603050405020304" pitchFamily="18" charset="0"/>
                <a:cs typeface="Times New Roman" panose="02020603050405020304" pitchFamily="18" charset="0"/>
              </a:rPr>
              <a:t>		d</a:t>
            </a:r>
          </a:p>
          <a:p>
            <a:pPr marL="0" indent="0">
              <a:spcBef>
                <a:spcPts val="0"/>
              </a:spcBef>
              <a:buNone/>
            </a:pPr>
            <a:r>
              <a:rPr lang="en-US" dirty="0">
                <a:latin typeface="Times New Roman" panose="02020603050405020304" pitchFamily="18" charset="0"/>
                <a:cs typeface="Times New Roman" panose="02020603050405020304" pitchFamily="18" charset="0"/>
              </a:rPr>
              <a:t>	END</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BLOCK</a:t>
            </a:r>
          </a:p>
          <a:p>
            <a:pPr marL="0" indent="0">
              <a:spcBef>
                <a:spcPts val="0"/>
              </a:spcBef>
              <a:buNone/>
            </a:pPr>
            <a:r>
              <a:rPr lang="en-US" dirty="0">
                <a:latin typeface="Times New Roman" panose="02020603050405020304" pitchFamily="18" charset="0"/>
                <a:cs typeface="Times New Roman" panose="02020603050405020304" pitchFamily="18" charset="0"/>
              </a:rPr>
              <a:t>	END</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a:t>
            </a:r>
          </a:p>
          <a:p>
            <a:pPr marL="0" indent="0">
              <a:spcBef>
                <a:spcPts val="0"/>
              </a:spcBef>
              <a:buNone/>
            </a:pPr>
            <a:r>
              <a:rPr lang="en-US" dirty="0">
                <a:latin typeface="Times New Roman" panose="02020603050405020304" pitchFamily="18" charset="0"/>
                <a:cs typeface="Times New Roman" panose="02020603050405020304" pitchFamily="18" charset="0"/>
              </a:rPr>
              <a:t>	STOP</a:t>
            </a:r>
          </a:p>
        </p:txBody>
      </p:sp>
      <p:grpSp>
        <p:nvGrpSpPr>
          <p:cNvPr id="8" name="Group 7">
            <a:extLst>
              <a:ext uri="{FF2B5EF4-FFF2-40B4-BE49-F238E27FC236}">
                <a16:creationId xmlns:a16="http://schemas.microsoft.com/office/drawing/2014/main" id="{733CDA90-040D-D740-BF4D-6B7679D2D1A1}"/>
              </a:ext>
            </a:extLst>
          </p:cNvPr>
          <p:cNvGrpSpPr/>
          <p:nvPr/>
        </p:nvGrpSpPr>
        <p:grpSpPr>
          <a:xfrm>
            <a:off x="4355976" y="2200865"/>
            <a:ext cx="3608174" cy="2980927"/>
            <a:chOff x="5053913" y="2276872"/>
            <a:chExt cx="3608174" cy="2980927"/>
          </a:xfrm>
        </p:grpSpPr>
        <p:sp>
          <p:nvSpPr>
            <p:cNvPr id="7" name="Rounded Rectangle 6">
              <a:extLst>
                <a:ext uri="{FF2B5EF4-FFF2-40B4-BE49-F238E27FC236}">
                  <a16:creationId xmlns:a16="http://schemas.microsoft.com/office/drawing/2014/main" id="{58B3A66C-A289-B84D-A484-D37163815E6A}"/>
                </a:ext>
              </a:extLst>
            </p:cNvPr>
            <p:cNvSpPr/>
            <p:nvPr/>
          </p:nvSpPr>
          <p:spPr>
            <a:xfrm>
              <a:off x="5053913" y="2276872"/>
              <a:ext cx="3608174" cy="2980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F4958D-AA52-A846-BD2E-94F3C49C1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267" y="2465644"/>
              <a:ext cx="2872697" cy="2603382"/>
            </a:xfrm>
            <a:prstGeom prst="rect">
              <a:avLst/>
            </a:prstGeom>
          </p:spPr>
        </p:pic>
      </p:grpSp>
      <p:grpSp>
        <p:nvGrpSpPr>
          <p:cNvPr id="14" name="Group 13">
            <a:extLst>
              <a:ext uri="{FF2B5EF4-FFF2-40B4-BE49-F238E27FC236}">
                <a16:creationId xmlns:a16="http://schemas.microsoft.com/office/drawing/2014/main" id="{1FE3C61B-F1BB-7846-B990-E7861F1BAC77}"/>
              </a:ext>
            </a:extLst>
          </p:cNvPr>
          <p:cNvGrpSpPr/>
          <p:nvPr/>
        </p:nvGrpSpPr>
        <p:grpSpPr>
          <a:xfrm>
            <a:off x="5078626" y="2837729"/>
            <a:ext cx="3608174" cy="2980927"/>
            <a:chOff x="5066815" y="2573637"/>
            <a:chExt cx="3608174" cy="2980927"/>
          </a:xfrm>
        </p:grpSpPr>
        <p:sp>
          <p:nvSpPr>
            <p:cNvPr id="10" name="Rounded Rectangle 9">
              <a:extLst>
                <a:ext uri="{FF2B5EF4-FFF2-40B4-BE49-F238E27FC236}">
                  <a16:creationId xmlns:a16="http://schemas.microsoft.com/office/drawing/2014/main" id="{039C5C85-D2EB-C24A-A0D1-D78C131ADB6A}"/>
                </a:ext>
              </a:extLst>
            </p:cNvPr>
            <p:cNvSpPr/>
            <p:nvPr/>
          </p:nvSpPr>
          <p:spPr>
            <a:xfrm>
              <a:off x="5066815" y="2573637"/>
              <a:ext cx="3608174" cy="2980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2916F2B-B531-1843-8540-659E890B3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467" y="2774947"/>
              <a:ext cx="3112957" cy="2582601"/>
            </a:xfrm>
            <a:prstGeom prst="rect">
              <a:avLst/>
            </a:prstGeom>
          </p:spPr>
        </p:pic>
      </p:grpSp>
    </p:spTree>
    <p:extLst>
      <p:ext uri="{BB962C8B-B14F-4D97-AF65-F5344CB8AC3E}">
        <p14:creationId xmlns:p14="http://schemas.microsoft.com/office/powerpoint/2010/main" val="4252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a:extLst>
              <a:ext uri="{FF2B5EF4-FFF2-40B4-BE49-F238E27FC236}">
                <a16:creationId xmlns:a16="http://schemas.microsoft.com/office/drawing/2014/main" id="{4821C5AC-D256-414A-BC41-EBB50C52C2EA}"/>
              </a:ext>
            </a:extLst>
          </p:cNvPr>
          <p:cNvSpPr>
            <a:spLocks noChangeArrowheads="1"/>
          </p:cNvSpPr>
          <p:nvPr/>
        </p:nvSpPr>
        <p:spPr bwMode="auto">
          <a:xfrm>
            <a:off x="1381125" y="2103438"/>
            <a:ext cx="5976938" cy="3240087"/>
          </a:xfrm>
          <a:prstGeom prst="rect">
            <a:avLst/>
          </a:prstGeom>
          <a:solidFill>
            <a:schemeClr val="bg1"/>
          </a:solidFill>
          <a:ln w="9525">
            <a:solidFill>
              <a:schemeClr val="tx1"/>
            </a:solidFill>
            <a:round/>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cxnSp>
        <p:nvCxnSpPr>
          <p:cNvPr id="8195" name="直接连接符 4">
            <a:extLst>
              <a:ext uri="{FF2B5EF4-FFF2-40B4-BE49-F238E27FC236}">
                <a16:creationId xmlns:a16="http://schemas.microsoft.com/office/drawing/2014/main" id="{21412EC3-EA25-0548-B516-1B3A23F8368F}"/>
              </a:ext>
            </a:extLst>
          </p:cNvPr>
          <p:cNvCxnSpPr>
            <a:cxnSpLocks noChangeShapeType="1"/>
          </p:cNvCxnSpPr>
          <p:nvPr/>
        </p:nvCxnSpPr>
        <p:spPr bwMode="auto">
          <a:xfrm flipV="1">
            <a:off x="440531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6" name="直接连接符 5">
            <a:extLst>
              <a:ext uri="{FF2B5EF4-FFF2-40B4-BE49-F238E27FC236}">
                <a16:creationId xmlns:a16="http://schemas.microsoft.com/office/drawing/2014/main" id="{186B76C3-2AA0-4C42-89E4-8EFD95185F99}"/>
              </a:ext>
            </a:extLst>
          </p:cNvPr>
          <p:cNvCxnSpPr>
            <a:cxnSpLocks noChangeShapeType="1"/>
          </p:cNvCxnSpPr>
          <p:nvPr/>
        </p:nvCxnSpPr>
        <p:spPr bwMode="auto">
          <a:xfrm flipV="1">
            <a:off x="3048000" y="852488"/>
            <a:ext cx="5678488" cy="26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7" name="直接连接符 6">
            <a:extLst>
              <a:ext uri="{FF2B5EF4-FFF2-40B4-BE49-F238E27FC236}">
                <a16:creationId xmlns:a16="http://schemas.microsoft.com/office/drawing/2014/main" id="{097062C4-770E-F34F-B536-BCE2E826255F}"/>
              </a:ext>
            </a:extLst>
          </p:cNvPr>
          <p:cNvCxnSpPr>
            <a:cxnSpLocks noChangeShapeType="1"/>
          </p:cNvCxnSpPr>
          <p:nvPr/>
        </p:nvCxnSpPr>
        <p:spPr bwMode="auto">
          <a:xfrm flipH="1">
            <a:off x="1454150" y="879475"/>
            <a:ext cx="15843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8" name="直接连接符 7">
            <a:extLst>
              <a:ext uri="{FF2B5EF4-FFF2-40B4-BE49-F238E27FC236}">
                <a16:creationId xmlns:a16="http://schemas.microsoft.com/office/drawing/2014/main" id="{8A56A5A6-F11B-EB45-9902-35B146061456}"/>
              </a:ext>
            </a:extLst>
          </p:cNvPr>
          <p:cNvCxnSpPr>
            <a:cxnSpLocks noChangeShapeType="1"/>
          </p:cNvCxnSpPr>
          <p:nvPr/>
        </p:nvCxnSpPr>
        <p:spPr bwMode="auto">
          <a:xfrm flipH="1">
            <a:off x="7358063" y="879475"/>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9" name="直接连接符 8">
            <a:extLst>
              <a:ext uri="{FF2B5EF4-FFF2-40B4-BE49-F238E27FC236}">
                <a16:creationId xmlns:a16="http://schemas.microsoft.com/office/drawing/2014/main" id="{E04E4DE3-21E9-AF49-9163-58B228093FEB}"/>
              </a:ext>
            </a:extLst>
          </p:cNvPr>
          <p:cNvCxnSpPr>
            <a:cxnSpLocks noChangeShapeType="1"/>
          </p:cNvCxnSpPr>
          <p:nvPr/>
        </p:nvCxnSpPr>
        <p:spPr bwMode="auto">
          <a:xfrm>
            <a:off x="8726488" y="879475"/>
            <a:ext cx="0" cy="3240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00" name="直接连接符 9">
            <a:extLst>
              <a:ext uri="{FF2B5EF4-FFF2-40B4-BE49-F238E27FC236}">
                <a16:creationId xmlns:a16="http://schemas.microsoft.com/office/drawing/2014/main" id="{D93683EA-0D57-074E-93EB-1C3867B958F5}"/>
              </a:ext>
            </a:extLst>
          </p:cNvPr>
          <p:cNvCxnSpPr>
            <a:cxnSpLocks noChangeShapeType="1"/>
          </p:cNvCxnSpPr>
          <p:nvPr/>
        </p:nvCxnSpPr>
        <p:spPr bwMode="auto">
          <a:xfrm flipH="1">
            <a:off x="7380288" y="4076700"/>
            <a:ext cx="13684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01" name="直接连接符 10">
            <a:extLst>
              <a:ext uri="{FF2B5EF4-FFF2-40B4-BE49-F238E27FC236}">
                <a16:creationId xmlns:a16="http://schemas.microsoft.com/office/drawing/2014/main" id="{55BDECEE-5BCF-D140-AF31-472558299316}"/>
              </a:ext>
            </a:extLst>
          </p:cNvPr>
          <p:cNvCxnSpPr>
            <a:cxnSpLocks noChangeShapeType="1"/>
          </p:cNvCxnSpPr>
          <p:nvPr/>
        </p:nvCxnSpPr>
        <p:spPr bwMode="auto">
          <a:xfrm>
            <a:off x="4427538" y="2133600"/>
            <a:ext cx="0" cy="3240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02" name="直接连接符 11">
            <a:extLst>
              <a:ext uri="{FF2B5EF4-FFF2-40B4-BE49-F238E27FC236}">
                <a16:creationId xmlns:a16="http://schemas.microsoft.com/office/drawing/2014/main" id="{FA520F7E-D4A7-4948-A00C-CE10FD01142A}"/>
              </a:ext>
            </a:extLst>
          </p:cNvPr>
          <p:cNvCxnSpPr>
            <a:cxnSpLocks noChangeShapeType="1"/>
          </p:cNvCxnSpPr>
          <p:nvPr/>
        </p:nvCxnSpPr>
        <p:spPr bwMode="auto">
          <a:xfrm>
            <a:off x="1381125" y="3040063"/>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03" name="直接连接符 12">
            <a:extLst>
              <a:ext uri="{FF2B5EF4-FFF2-40B4-BE49-F238E27FC236}">
                <a16:creationId xmlns:a16="http://schemas.microsoft.com/office/drawing/2014/main" id="{AA017F10-D054-804D-84A8-16980BC41B27}"/>
              </a:ext>
            </a:extLst>
          </p:cNvPr>
          <p:cNvCxnSpPr>
            <a:cxnSpLocks noChangeShapeType="1"/>
          </p:cNvCxnSpPr>
          <p:nvPr/>
        </p:nvCxnSpPr>
        <p:spPr bwMode="auto">
          <a:xfrm>
            <a:off x="1381125" y="4264025"/>
            <a:ext cx="302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204" name="左大括号 13">
            <a:extLst>
              <a:ext uri="{FF2B5EF4-FFF2-40B4-BE49-F238E27FC236}">
                <a16:creationId xmlns:a16="http://schemas.microsoft.com/office/drawing/2014/main" id="{98E5201E-37DF-2A49-9489-FDBE09F99665}"/>
              </a:ext>
            </a:extLst>
          </p:cNvPr>
          <p:cNvSpPr>
            <a:spLocks/>
          </p:cNvSpPr>
          <p:nvPr/>
        </p:nvSpPr>
        <p:spPr bwMode="auto">
          <a:xfrm rot="3220700">
            <a:off x="1526382" y="127794"/>
            <a:ext cx="747712" cy="1987550"/>
          </a:xfrm>
          <a:prstGeom prst="leftBrace">
            <a:avLst>
              <a:gd name="adj1" fmla="val 8331"/>
              <a:gd name="adj2" fmla="val 50000"/>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8205" name="TextBox 14">
            <a:extLst>
              <a:ext uri="{FF2B5EF4-FFF2-40B4-BE49-F238E27FC236}">
                <a16:creationId xmlns:a16="http://schemas.microsoft.com/office/drawing/2014/main" id="{67E7F161-0B62-BF46-9B76-D25E017D2EC6}"/>
              </a:ext>
            </a:extLst>
          </p:cNvPr>
          <p:cNvSpPr txBox="1">
            <a:spLocks noChangeArrowheads="1"/>
          </p:cNvSpPr>
          <p:nvPr/>
        </p:nvSpPr>
        <p:spPr bwMode="auto">
          <a:xfrm>
            <a:off x="338138" y="806450"/>
            <a:ext cx="1474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设计阶段</a:t>
            </a:r>
          </a:p>
        </p:txBody>
      </p:sp>
      <p:sp>
        <p:nvSpPr>
          <p:cNvPr id="8206" name="左大括号 15">
            <a:extLst>
              <a:ext uri="{FF2B5EF4-FFF2-40B4-BE49-F238E27FC236}">
                <a16:creationId xmlns:a16="http://schemas.microsoft.com/office/drawing/2014/main" id="{AB582134-400C-C94C-A209-591FB7D573F1}"/>
              </a:ext>
            </a:extLst>
          </p:cNvPr>
          <p:cNvSpPr>
            <a:spLocks/>
          </p:cNvSpPr>
          <p:nvPr/>
        </p:nvSpPr>
        <p:spPr bwMode="auto">
          <a:xfrm>
            <a:off x="877888" y="2174875"/>
            <a:ext cx="503237" cy="3168650"/>
          </a:xfrm>
          <a:prstGeom prst="leftBrace">
            <a:avLst>
              <a:gd name="adj1" fmla="val 8337"/>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endParaRPr lang="zh-CN" altLang="en-US"/>
          </a:p>
        </p:txBody>
      </p:sp>
      <p:sp>
        <p:nvSpPr>
          <p:cNvPr id="8207" name="TextBox 16">
            <a:extLst>
              <a:ext uri="{FF2B5EF4-FFF2-40B4-BE49-F238E27FC236}">
                <a16:creationId xmlns:a16="http://schemas.microsoft.com/office/drawing/2014/main" id="{55A553D4-7588-EA40-B4E3-104AC2ED69A7}"/>
              </a:ext>
            </a:extLst>
          </p:cNvPr>
          <p:cNvSpPr txBox="1">
            <a:spLocks noChangeArrowheads="1"/>
          </p:cNvSpPr>
          <p:nvPr/>
        </p:nvSpPr>
        <p:spPr bwMode="auto">
          <a:xfrm>
            <a:off x="346075" y="3111500"/>
            <a:ext cx="554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设计内容</a:t>
            </a:r>
          </a:p>
        </p:txBody>
      </p:sp>
      <p:sp>
        <p:nvSpPr>
          <p:cNvPr id="18" name="TextBox 17">
            <a:extLst>
              <a:ext uri="{FF2B5EF4-FFF2-40B4-BE49-F238E27FC236}">
                <a16:creationId xmlns:a16="http://schemas.microsoft.com/office/drawing/2014/main" id="{6D563CE7-65D8-1E46-9275-1F4E81169161}"/>
              </a:ext>
            </a:extLst>
          </p:cNvPr>
          <p:cNvSpPr txBox="1"/>
          <p:nvPr/>
        </p:nvSpPr>
        <p:spPr>
          <a:xfrm>
            <a:off x="2915816" y="1311151"/>
            <a:ext cx="1728192" cy="461665"/>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总体设计</a:t>
            </a:r>
          </a:p>
        </p:txBody>
      </p:sp>
      <p:sp>
        <p:nvSpPr>
          <p:cNvPr id="19" name="TextBox 18">
            <a:extLst>
              <a:ext uri="{FF2B5EF4-FFF2-40B4-BE49-F238E27FC236}">
                <a16:creationId xmlns:a16="http://schemas.microsoft.com/office/drawing/2014/main" id="{4DBBFE70-7C96-8647-B6BF-1CD3D6A4FEFB}"/>
              </a:ext>
            </a:extLst>
          </p:cNvPr>
          <p:cNvSpPr txBox="1"/>
          <p:nvPr/>
        </p:nvSpPr>
        <p:spPr>
          <a:xfrm>
            <a:off x="5580112" y="1340768"/>
            <a:ext cx="1800200" cy="461665"/>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详细设计</a:t>
            </a:r>
          </a:p>
        </p:txBody>
      </p:sp>
      <p:sp>
        <p:nvSpPr>
          <p:cNvPr id="8210" name="TextBox 19">
            <a:extLst>
              <a:ext uri="{FF2B5EF4-FFF2-40B4-BE49-F238E27FC236}">
                <a16:creationId xmlns:a16="http://schemas.microsoft.com/office/drawing/2014/main" id="{8C7342E1-3136-EC48-B098-D70BFCF994CA}"/>
              </a:ext>
            </a:extLst>
          </p:cNvPr>
          <p:cNvSpPr txBox="1">
            <a:spLocks noChangeArrowheads="1"/>
          </p:cNvSpPr>
          <p:nvPr/>
        </p:nvSpPr>
        <p:spPr bwMode="auto">
          <a:xfrm>
            <a:off x="1835150" y="2247900"/>
            <a:ext cx="208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体系结构设计</a:t>
            </a:r>
            <a:endParaRPr lang="en-US" altLang="zh-CN">
              <a:solidFill>
                <a:srgbClr val="990000"/>
              </a:solidFill>
            </a:endParaRPr>
          </a:p>
          <a:p>
            <a:pPr eaLnBrk="1" hangingPunct="1"/>
            <a:r>
              <a:rPr lang="zh-CN" altLang="en-US">
                <a:solidFill>
                  <a:srgbClr val="990000"/>
                </a:solidFill>
              </a:rPr>
              <a:t>（</a:t>
            </a:r>
            <a:r>
              <a:rPr lang="en-US" altLang="zh-CN">
                <a:solidFill>
                  <a:srgbClr val="990000"/>
                </a:solidFill>
              </a:rPr>
              <a:t>MSD</a:t>
            </a:r>
            <a:r>
              <a:rPr lang="zh-CN" altLang="en-US">
                <a:solidFill>
                  <a:srgbClr val="990000"/>
                </a:solidFill>
              </a:rPr>
              <a:t>）</a:t>
            </a:r>
          </a:p>
        </p:txBody>
      </p:sp>
      <p:sp>
        <p:nvSpPr>
          <p:cNvPr id="8211" name="TextBox 20">
            <a:extLst>
              <a:ext uri="{FF2B5EF4-FFF2-40B4-BE49-F238E27FC236}">
                <a16:creationId xmlns:a16="http://schemas.microsoft.com/office/drawing/2014/main" id="{7BDEE09D-53C5-0146-9B35-3B45C71C9078}"/>
              </a:ext>
            </a:extLst>
          </p:cNvPr>
          <p:cNvSpPr txBox="1">
            <a:spLocks noChangeArrowheads="1"/>
          </p:cNvSpPr>
          <p:nvPr/>
        </p:nvSpPr>
        <p:spPr bwMode="auto">
          <a:xfrm>
            <a:off x="1835150" y="344170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接口设计</a:t>
            </a:r>
          </a:p>
        </p:txBody>
      </p:sp>
      <p:sp>
        <p:nvSpPr>
          <p:cNvPr id="8212" name="TextBox 21">
            <a:extLst>
              <a:ext uri="{FF2B5EF4-FFF2-40B4-BE49-F238E27FC236}">
                <a16:creationId xmlns:a16="http://schemas.microsoft.com/office/drawing/2014/main" id="{A289CA57-6ED9-D54A-BD3F-36213B4A6006}"/>
              </a:ext>
            </a:extLst>
          </p:cNvPr>
          <p:cNvSpPr txBox="1">
            <a:spLocks noChangeArrowheads="1"/>
          </p:cNvSpPr>
          <p:nvPr/>
        </p:nvSpPr>
        <p:spPr bwMode="auto">
          <a:xfrm>
            <a:off x="1835150" y="459422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rgbClr val="990000"/>
                </a:solidFill>
              </a:rPr>
              <a:t>数据设计</a:t>
            </a:r>
          </a:p>
        </p:txBody>
      </p:sp>
      <p:sp>
        <p:nvSpPr>
          <p:cNvPr id="23" name="TextBox 22">
            <a:extLst>
              <a:ext uri="{FF2B5EF4-FFF2-40B4-BE49-F238E27FC236}">
                <a16:creationId xmlns:a16="http://schemas.microsoft.com/office/drawing/2014/main" id="{80D7422A-28DC-A842-87AC-C3F6E551D88A}"/>
              </a:ext>
            </a:extLst>
          </p:cNvPr>
          <p:cNvSpPr txBox="1"/>
          <p:nvPr/>
        </p:nvSpPr>
        <p:spPr>
          <a:xfrm>
            <a:off x="4860032" y="3246075"/>
            <a:ext cx="2736304" cy="830997"/>
          </a:xfrm>
          <a:prstGeom prst="rect">
            <a:avLst/>
          </a:prstGeom>
          <a:noFill/>
        </p:spPr>
        <p:txBody>
          <a:bodyPr>
            <a:spAutoFit/>
          </a:bodyPr>
          <a:lstStyle/>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模块内部设计</a:t>
            </a:r>
            <a:endParaRPr lang="en-US" altLang="zh-CN"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endParaRPr>
          </a:p>
          <a:p>
            <a:pPr algn="ctr">
              <a:defRPr/>
            </a:pPr>
            <a:r>
              <a:rPr lang="zh-CN"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cs typeface="+mn-cs"/>
              </a:rPr>
              <a:t>（算法和数据结构）</a:t>
            </a:r>
          </a:p>
        </p:txBody>
      </p:sp>
      <p:sp>
        <p:nvSpPr>
          <p:cNvPr id="8214" name="TextBox 23">
            <a:extLst>
              <a:ext uri="{FF2B5EF4-FFF2-40B4-BE49-F238E27FC236}">
                <a16:creationId xmlns:a16="http://schemas.microsoft.com/office/drawing/2014/main" id="{E8629776-5C3D-AF4F-A92F-AE3A899A6B8D}"/>
              </a:ext>
            </a:extLst>
          </p:cNvPr>
          <p:cNvSpPr txBox="1">
            <a:spLocks noChangeArrowheads="1"/>
          </p:cNvSpPr>
          <p:nvPr/>
        </p:nvSpPr>
        <p:spPr bwMode="auto">
          <a:xfrm>
            <a:off x="2124075" y="5703888"/>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solidFill>
                  <a:schemeClr val="tx1"/>
                </a:solidFill>
              </a:rPr>
              <a:t>图</a:t>
            </a:r>
            <a:r>
              <a:rPr lang="en-US" altLang="zh-CN">
                <a:solidFill>
                  <a:schemeClr val="tx1"/>
                </a:solidFill>
              </a:rPr>
              <a:t>1    </a:t>
            </a:r>
            <a:r>
              <a:rPr lang="zh-CN" altLang="en-US">
                <a:solidFill>
                  <a:schemeClr val="tx1"/>
                </a:solidFill>
              </a:rPr>
              <a:t>设计阶段和设计内容</a:t>
            </a:r>
          </a:p>
        </p:txBody>
      </p:sp>
      <p:sp>
        <p:nvSpPr>
          <p:cNvPr id="8215" name="椭圆形标注 26">
            <a:extLst>
              <a:ext uri="{FF2B5EF4-FFF2-40B4-BE49-F238E27FC236}">
                <a16:creationId xmlns:a16="http://schemas.microsoft.com/office/drawing/2014/main" id="{3EFB3229-556D-2D40-990A-2487A44AD6A1}"/>
              </a:ext>
            </a:extLst>
          </p:cNvPr>
          <p:cNvSpPr>
            <a:spLocks noChangeArrowheads="1"/>
          </p:cNvSpPr>
          <p:nvPr/>
        </p:nvSpPr>
        <p:spPr bwMode="auto">
          <a:xfrm>
            <a:off x="4211638" y="2852738"/>
            <a:ext cx="4464050" cy="2376487"/>
          </a:xfrm>
          <a:prstGeom prst="wedgeEllipseCallout">
            <a:avLst>
              <a:gd name="adj1" fmla="val -62954"/>
              <a:gd name="adj2" fmla="val 33181"/>
            </a:avLst>
          </a:prstGeom>
          <a:gradFill rotWithShape="0">
            <a:gsLst>
              <a:gs pos="0">
                <a:srgbClr val="FF6600"/>
              </a:gs>
              <a:gs pos="50000">
                <a:srgbClr val="FFF1E7"/>
              </a:gs>
              <a:gs pos="100000">
                <a:srgbClr val="FF6600"/>
              </a:gs>
            </a:gsLst>
            <a:lin ang="0" scaled="1"/>
          </a:gradFill>
          <a:ln w="9525">
            <a:solidFill>
              <a:schemeClr val="tx1"/>
            </a:solidFill>
            <a:round/>
            <a:headEnd/>
            <a:tailEnd/>
          </a:ln>
        </p:spPr>
        <p:txBody>
          <a:bodyPr wrap="none" anchor="ctr"/>
          <a:lstStyle>
            <a:lvl1pPr algn="ctr" eaLnBrk="0" hangingPunct="0">
              <a:defRPr kumimoji="1" sz="2400" b="1">
                <a:solidFill>
                  <a:schemeClr val="accent2"/>
                </a:solidFill>
                <a:latin typeface="Times New Roman" panose="02020603050405020304" pitchFamily="18" charset="0"/>
                <a:ea typeface="楷体_GB2312"/>
                <a:cs typeface="楷体_GB2312"/>
              </a:defRPr>
            </a:lvl1pPr>
            <a:lvl2pPr marL="742950" indent="-285750" algn="ctr" eaLnBrk="0" hangingPunct="0">
              <a:defRPr kumimoji="1" sz="2400" b="1">
                <a:solidFill>
                  <a:schemeClr val="accent2"/>
                </a:solidFill>
                <a:latin typeface="Times New Roman" panose="02020603050405020304" pitchFamily="18" charset="0"/>
                <a:ea typeface="楷体_GB2312"/>
                <a:cs typeface="楷体_GB2312"/>
              </a:defRPr>
            </a:lvl2pPr>
            <a:lvl3pPr marL="1143000" indent="-228600" algn="ctr" eaLnBrk="0" hangingPunct="0">
              <a:defRPr kumimoji="1" sz="2400" b="1">
                <a:solidFill>
                  <a:schemeClr val="accent2"/>
                </a:solidFill>
                <a:latin typeface="Times New Roman" panose="02020603050405020304" pitchFamily="18" charset="0"/>
                <a:ea typeface="楷体_GB2312"/>
                <a:cs typeface="楷体_GB2312"/>
              </a:defRPr>
            </a:lvl3pPr>
            <a:lvl4pPr marL="1600200" indent="-228600" algn="ctr" eaLnBrk="0" hangingPunct="0">
              <a:defRPr kumimoji="1" sz="2400" b="1">
                <a:solidFill>
                  <a:schemeClr val="accent2"/>
                </a:solidFill>
                <a:latin typeface="Times New Roman" panose="02020603050405020304" pitchFamily="18" charset="0"/>
                <a:ea typeface="楷体_GB2312"/>
                <a:cs typeface="楷体_GB2312"/>
              </a:defRPr>
            </a:lvl4pPr>
            <a:lvl5pPr marL="2057400" indent="-228600" algn="ctr" eaLnBrk="0" hangingPunct="0">
              <a:defRPr kumimoji="1" sz="2400" b="1">
                <a:solidFill>
                  <a:schemeClr val="accent2"/>
                </a:solidFill>
                <a:latin typeface="Times New Roman" panose="02020603050405020304" pitchFamily="18" charset="0"/>
                <a:ea typeface="楷体_GB2312"/>
                <a:cs typeface="楷体_GB2312"/>
              </a:defRPr>
            </a:lvl5pPr>
            <a:lvl6pPr marL="25146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6pPr>
            <a:lvl7pPr marL="29718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7pPr>
            <a:lvl8pPr marL="34290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8pPr>
            <a:lvl9pPr marL="3886200" indent="-228600" algn="ctr" eaLnBrk="0" fontAlgn="base" hangingPunct="0">
              <a:spcBef>
                <a:spcPct val="0"/>
              </a:spcBef>
              <a:spcAft>
                <a:spcPct val="0"/>
              </a:spcAft>
              <a:defRPr kumimoji="1" sz="2400" b="1">
                <a:solidFill>
                  <a:schemeClr val="accent2"/>
                </a:solidFill>
                <a:latin typeface="Times New Roman" panose="02020603050405020304" pitchFamily="18" charset="0"/>
                <a:ea typeface="楷体_GB2312"/>
                <a:cs typeface="楷体_GB2312"/>
              </a:defRPr>
            </a:lvl9pPr>
          </a:lstStyle>
          <a:p>
            <a:pPr eaLnBrk="1" hangingPunct="1"/>
            <a:r>
              <a:rPr lang="zh-CN" altLang="en-US"/>
              <a:t>根据数据字典来确定</a:t>
            </a:r>
            <a:endParaRPr lang="en-US" altLang="zh-CN"/>
          </a:p>
          <a:p>
            <a:pPr eaLnBrk="1" hangingPunct="1"/>
            <a:r>
              <a:rPr lang="zh-CN" altLang="en-US"/>
              <a:t>软件涉及的文件系统的结构</a:t>
            </a:r>
            <a:endParaRPr lang="en-US" altLang="zh-CN"/>
          </a:p>
          <a:p>
            <a:pPr eaLnBrk="1" hangingPunct="1"/>
            <a:r>
              <a:rPr lang="zh-CN" altLang="en-US"/>
              <a:t>及数据库的表结构</a:t>
            </a:r>
          </a:p>
        </p:txBody>
      </p:sp>
    </p:spTree>
    <p:extLst>
      <p:ext uri="{BB962C8B-B14F-4D97-AF65-F5344CB8AC3E}">
        <p14:creationId xmlns:p14="http://schemas.microsoft.com/office/powerpoint/2010/main" val="29875854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Título">
            <a:extLst>
              <a:ext uri="{FF2B5EF4-FFF2-40B4-BE49-F238E27FC236}">
                <a16:creationId xmlns:a16="http://schemas.microsoft.com/office/drawing/2014/main" id="{D3A6D0C0-69BA-924B-A0B8-9622BA665681}"/>
              </a:ext>
            </a:extLst>
          </p:cNvPr>
          <p:cNvSpPr txBox="1">
            <a:spLocks/>
          </p:cNvSpPr>
          <p:nvPr/>
        </p:nvSpPr>
        <p:spPr bwMode="auto">
          <a:xfrm>
            <a:off x="739775" y="188913"/>
            <a:ext cx="764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78850" name="2 Subtítulo">
            <a:extLst>
              <a:ext uri="{FF2B5EF4-FFF2-40B4-BE49-F238E27FC236}">
                <a16:creationId xmlns:a16="http://schemas.microsoft.com/office/drawing/2014/main" id="{33FA0F98-CD68-5F4E-AF8B-4A1464F3E0A0}"/>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78851" name="1 Título">
            <a:extLst>
              <a:ext uri="{FF2B5EF4-FFF2-40B4-BE49-F238E27FC236}">
                <a16:creationId xmlns:a16="http://schemas.microsoft.com/office/drawing/2014/main" id="{34FE92DC-ECDC-D440-9395-1FEADD22AADE}"/>
              </a:ext>
            </a:extLst>
          </p:cNvPr>
          <p:cNvSpPr txBox="1">
            <a:spLocks/>
          </p:cNvSpPr>
          <p:nvPr/>
        </p:nvSpPr>
        <p:spPr bwMode="auto">
          <a:xfrm>
            <a:off x="2792413" y="6275388"/>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 </a:t>
            </a:r>
            <a:r>
              <a:rPr lang="zh-CN" altLang="en-US" sz="2400">
                <a:solidFill>
                  <a:srgbClr val="D9D9D9"/>
                </a:solidFill>
                <a:latin typeface="宋体" panose="02010600030101010101" pitchFamily="2" charset="-122"/>
              </a:rPr>
              <a:t>面向数据</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结构的设计方法</a:t>
            </a:r>
          </a:p>
        </p:txBody>
      </p:sp>
      <p:pic>
        <p:nvPicPr>
          <p:cNvPr id="78852" name="Imagen 5">
            <a:extLst>
              <a:ext uri="{FF2B5EF4-FFF2-40B4-BE49-F238E27FC236}">
                <a16:creationId xmlns:a16="http://schemas.microsoft.com/office/drawing/2014/main" id="{AC4A6E96-EAE2-C346-9D1D-DB6135EC3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Imagen 5">
            <a:extLst>
              <a:ext uri="{FF2B5EF4-FFF2-40B4-BE49-F238E27FC236}">
                <a16:creationId xmlns:a16="http://schemas.microsoft.com/office/drawing/2014/main" id="{CCEAA775-BC06-1D4B-A757-3C6E0675C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Box 3">
            <a:hlinkClick r:id="rId5" action="ppaction://hlinksldjump"/>
            <a:extLst>
              <a:ext uri="{FF2B5EF4-FFF2-40B4-BE49-F238E27FC236}">
                <a16:creationId xmlns:a16="http://schemas.microsoft.com/office/drawing/2014/main" id="{30AB40B4-1589-6C41-9998-0D5977C4F018}"/>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8855" name="TextBox 4">
            <a:extLst>
              <a:ext uri="{FF2B5EF4-FFF2-40B4-BE49-F238E27FC236}">
                <a16:creationId xmlns:a16="http://schemas.microsoft.com/office/drawing/2014/main" id="{D86E6ED3-C0A2-EA4B-826D-9FC903BCC31C}"/>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8856" name="TextBox 5">
            <a:extLst>
              <a:ext uri="{FF2B5EF4-FFF2-40B4-BE49-F238E27FC236}">
                <a16:creationId xmlns:a16="http://schemas.microsoft.com/office/drawing/2014/main" id="{17350715-4063-494F-AB5F-74059290A5B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8857" name="TextBox 6">
            <a:extLst>
              <a:ext uri="{FF2B5EF4-FFF2-40B4-BE49-F238E27FC236}">
                <a16:creationId xmlns:a16="http://schemas.microsoft.com/office/drawing/2014/main" id="{D854CCBB-55B2-AA49-87D3-A67C067BF68A}"/>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8858" name="Rectangle 3">
            <a:extLst>
              <a:ext uri="{FF2B5EF4-FFF2-40B4-BE49-F238E27FC236}">
                <a16:creationId xmlns:a16="http://schemas.microsoft.com/office/drawing/2014/main" id="{0E008B9E-4FC8-FB48-86E6-60659D2C4390}"/>
              </a:ext>
            </a:extLst>
          </p:cNvPr>
          <p:cNvSpPr txBox="1">
            <a:spLocks noChangeArrowheads="1"/>
          </p:cNvSpPr>
          <p:nvPr/>
        </p:nvSpPr>
        <p:spPr bwMode="auto">
          <a:xfrm>
            <a:off x="549275" y="1196975"/>
            <a:ext cx="8229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ts val="1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6.1   </a:t>
            </a:r>
            <a:r>
              <a:rPr kumimoji="1" lang="zh-CN" altLang="en-US" sz="2400" b="1">
                <a:latin typeface="宋体" panose="02010600030101010101" pitchFamily="2" charset="-122"/>
              </a:rPr>
              <a:t>结构程序设计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6.2   </a:t>
            </a:r>
            <a:r>
              <a:rPr kumimoji="1" lang="zh-CN" altLang="en-US" sz="2400" b="1">
                <a:latin typeface="宋体" panose="02010600030101010101" pitchFamily="2" charset="-122"/>
              </a:rPr>
              <a:t>人机界面设计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6.3   </a:t>
            </a:r>
            <a:r>
              <a:rPr kumimoji="1" lang="zh-CN" altLang="en-US" sz="2400" b="1">
                <a:latin typeface="宋体" panose="02010600030101010101" pitchFamily="2" charset="-122"/>
              </a:rPr>
              <a:t>过程设计的工具</a:t>
            </a: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6.4   </a:t>
            </a:r>
            <a:r>
              <a:rPr kumimoji="1" lang="zh-CN" altLang="en-US" sz="2400" b="1">
                <a:latin typeface="宋体" panose="02010600030101010101" pitchFamily="2" charset="-122"/>
              </a:rPr>
              <a:t>面向数据结构的设计方法</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6.5   </a:t>
            </a:r>
            <a:r>
              <a:rPr kumimoji="1" lang="zh-CN" altLang="en-US" sz="2400" b="1">
                <a:latin typeface="宋体" panose="02010600030101010101" pitchFamily="2" charset="-122"/>
              </a:rPr>
              <a:t>程序复杂程度的定量度量</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endParaRPr kumimoji="1" lang="en-US" altLang="zh-CN" sz="2400" b="1">
              <a:latin typeface="黑体" panose="02010609060101010101" pitchFamily="49" charset="-122"/>
              <a:ea typeface="黑体" panose="02010609060101010101" pitchFamily="49"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78859" name="1 Título">
            <a:extLst>
              <a:ext uri="{FF2B5EF4-FFF2-40B4-BE49-F238E27FC236}">
                <a16:creationId xmlns:a16="http://schemas.microsoft.com/office/drawing/2014/main" id="{C192D5AB-829E-D044-BE8E-BA68019C399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4" name="矩形 13">
            <a:extLst>
              <a:ext uri="{FF2B5EF4-FFF2-40B4-BE49-F238E27FC236}">
                <a16:creationId xmlns:a16="http://schemas.microsoft.com/office/drawing/2014/main" id="{C0BDEEA7-9C7A-4F42-8DDB-9414F671A911}"/>
              </a:ext>
            </a:extLst>
          </p:cNvPr>
          <p:cNvSpPr/>
          <p:nvPr/>
        </p:nvSpPr>
        <p:spPr>
          <a:xfrm>
            <a:off x="862013" y="393700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B87AE7BB-74AE-6740-8ADF-406EC2220F7E}"/>
              </a:ext>
            </a:extLst>
          </p:cNvPr>
          <p:cNvSpPr/>
          <p:nvPr/>
        </p:nvSpPr>
        <p:spPr>
          <a:xfrm rot="5400000">
            <a:off x="269876" y="4022725"/>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3">
            <a:extLst>
              <a:ext uri="{FF2B5EF4-FFF2-40B4-BE49-F238E27FC236}">
                <a16:creationId xmlns:a16="http://schemas.microsoft.com/office/drawing/2014/main" id="{F8DB533A-A5E2-4D48-9F9F-2CB516BFB87A}"/>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6.4</a:t>
            </a:r>
            <a:r>
              <a:rPr lang="en-US" altLang="zh-CN" b="1" dirty="0"/>
              <a:t> </a:t>
            </a:r>
            <a:r>
              <a:rPr lang="zh-CN" altLang="en-US" b="1" dirty="0"/>
              <a:t>面向数据结构的设计方法</a:t>
            </a:r>
          </a:p>
        </p:txBody>
      </p:sp>
      <p:sp>
        <p:nvSpPr>
          <p:cNvPr id="26629" name="内容占位符 4">
            <a:extLst>
              <a:ext uri="{FF2B5EF4-FFF2-40B4-BE49-F238E27FC236}">
                <a16:creationId xmlns:a16="http://schemas.microsoft.com/office/drawing/2014/main" id="{81B155EC-75EA-4B4D-9741-9E67FBB946B6}"/>
              </a:ext>
            </a:extLst>
          </p:cNvPr>
          <p:cNvSpPr>
            <a:spLocks noGrp="1"/>
          </p:cNvSpPr>
          <p:nvPr>
            <p:ph idx="1"/>
          </p:nvPr>
        </p:nvSpPr>
        <p:spPr>
          <a:xfrm>
            <a:off x="395288" y="981075"/>
            <a:ext cx="8229600" cy="604838"/>
          </a:xfrm>
        </p:spPr>
        <p:txBody>
          <a:bodyPr/>
          <a:lstStyle/>
          <a:p>
            <a:pPr marL="0" indent="0">
              <a:buFont typeface="Arial" charset="0"/>
              <a:buNone/>
              <a:defRPr/>
            </a:pPr>
            <a:r>
              <a:rPr lang="en-US" altLang="zh-CN" b="1" dirty="0">
                <a:latin typeface="+mn-ea"/>
              </a:rPr>
              <a:t>6.4.1</a:t>
            </a:r>
            <a:r>
              <a:rPr lang="en-US" altLang="zh-CN" b="1" dirty="0"/>
              <a:t> Jackson</a:t>
            </a:r>
            <a:r>
              <a:rPr lang="zh-CN" altLang="en-US" b="1" dirty="0"/>
              <a:t>图</a:t>
            </a:r>
          </a:p>
          <a:p>
            <a:pPr marL="0" indent="0">
              <a:buFont typeface="Arial" charset="0"/>
              <a:buNone/>
              <a:defRPr/>
            </a:pPr>
            <a:endParaRPr lang="zh-CN" altLang="en-US" b="1" dirty="0"/>
          </a:p>
        </p:txBody>
      </p:sp>
      <p:sp>
        <p:nvSpPr>
          <p:cNvPr id="80899" name="TextBox 7">
            <a:extLst>
              <a:ext uri="{FF2B5EF4-FFF2-40B4-BE49-F238E27FC236}">
                <a16:creationId xmlns:a16="http://schemas.microsoft.com/office/drawing/2014/main" id="{F9AD28D3-CFBA-024A-A6DB-3ADDF9E5F375}"/>
              </a:ext>
            </a:extLst>
          </p:cNvPr>
          <p:cNvSpPr txBox="1">
            <a:spLocks noChangeArrowheads="1"/>
          </p:cNvSpPr>
          <p:nvPr/>
        </p:nvSpPr>
        <p:spPr bwMode="auto">
          <a:xfrm>
            <a:off x="395288" y="1557338"/>
            <a:ext cx="8229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000" b="1">
                <a:latin typeface="Arial" panose="020B0604020202020204" pitchFamily="34" charset="0"/>
              </a:rPr>
              <a:t>            顺序结构                        选择结构                              重复结构</a:t>
            </a:r>
            <a:endParaRPr lang="en-US" altLang="zh-CN" sz="2000" b="1">
              <a:latin typeface="Arial" panose="020B0604020202020204" pitchFamily="34" charset="0"/>
            </a:endParaRPr>
          </a:p>
        </p:txBody>
      </p:sp>
      <p:pic>
        <p:nvPicPr>
          <p:cNvPr id="80900" name="图片 1">
            <a:extLst>
              <a:ext uri="{FF2B5EF4-FFF2-40B4-BE49-F238E27FC236}">
                <a16:creationId xmlns:a16="http://schemas.microsoft.com/office/drawing/2014/main" id="{6A324217-7448-EB4F-836A-5B472E9BE2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76475"/>
            <a:ext cx="26289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图片 2">
            <a:extLst>
              <a:ext uri="{FF2B5EF4-FFF2-40B4-BE49-F238E27FC236}">
                <a16:creationId xmlns:a16="http://schemas.microsoft.com/office/drawing/2014/main" id="{1E38B295-4730-B747-9804-FEB6CA7FE8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49500"/>
            <a:ext cx="30956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图片 3">
            <a:extLst>
              <a:ext uri="{FF2B5EF4-FFF2-40B4-BE49-F238E27FC236}">
                <a16:creationId xmlns:a16="http://schemas.microsoft.com/office/drawing/2014/main" id="{40E1457D-2656-5E41-AFA9-61CB68D66F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2060575"/>
            <a:ext cx="122396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Box 7">
            <a:extLst>
              <a:ext uri="{FF2B5EF4-FFF2-40B4-BE49-F238E27FC236}">
                <a16:creationId xmlns:a16="http://schemas.microsoft.com/office/drawing/2014/main" id="{75EFE807-7AEC-B84F-833E-AAD9F5BF8A79}"/>
              </a:ext>
            </a:extLst>
          </p:cNvPr>
          <p:cNvSpPr txBox="1">
            <a:spLocks noChangeArrowheads="1"/>
          </p:cNvSpPr>
          <p:nvPr/>
        </p:nvSpPr>
        <p:spPr bwMode="auto">
          <a:xfrm>
            <a:off x="488950" y="4292600"/>
            <a:ext cx="2498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000">
                <a:latin typeface="Arial" panose="020B0604020202020204" pitchFamily="34" charset="0"/>
              </a:rPr>
              <a:t>A</a:t>
            </a:r>
            <a:r>
              <a:rPr lang="zh-CN" altLang="en-US" sz="2000">
                <a:latin typeface="Arial" panose="020B0604020202020204" pitchFamily="34" charset="0"/>
              </a:rPr>
              <a:t>由</a:t>
            </a:r>
            <a:r>
              <a:rPr lang="en-US" altLang="zh-CN" sz="2000">
                <a:latin typeface="Arial" panose="020B0604020202020204" pitchFamily="34" charset="0"/>
              </a:rPr>
              <a:t>B</a:t>
            </a:r>
            <a:r>
              <a:rPr lang="zh-CN" altLang="en-US" sz="2000">
                <a:latin typeface="Arial" panose="020B0604020202020204" pitchFamily="34" charset="0"/>
              </a:rPr>
              <a:t>、</a:t>
            </a:r>
            <a:r>
              <a:rPr lang="en-US" altLang="zh-CN" sz="2000">
                <a:latin typeface="Arial" panose="020B0604020202020204" pitchFamily="34" charset="0"/>
              </a:rPr>
              <a:t>C</a:t>
            </a:r>
            <a:r>
              <a:rPr lang="zh-CN" altLang="en-US" sz="2000">
                <a:latin typeface="Arial" panose="020B0604020202020204" pitchFamily="34" charset="0"/>
              </a:rPr>
              <a:t>、</a:t>
            </a:r>
            <a:r>
              <a:rPr lang="en-US" altLang="zh-CN" sz="2000">
                <a:latin typeface="Arial" panose="020B0604020202020204" pitchFamily="34" charset="0"/>
              </a:rPr>
              <a:t>D 3</a:t>
            </a:r>
            <a:r>
              <a:rPr lang="zh-CN" altLang="en-US" sz="2000">
                <a:latin typeface="Arial" panose="020B0604020202020204" pitchFamily="34" charset="0"/>
              </a:rPr>
              <a:t>个元素顺序组成</a:t>
            </a:r>
            <a:r>
              <a:rPr lang="en-US" altLang="zh-CN" sz="2000">
                <a:latin typeface="Arial" panose="020B0604020202020204" pitchFamily="34" charset="0"/>
              </a:rPr>
              <a:t>(</a:t>
            </a:r>
            <a:r>
              <a:rPr lang="zh-CN" altLang="en-US" sz="2000">
                <a:latin typeface="Arial" panose="020B0604020202020204" pitchFamily="34" charset="0"/>
              </a:rPr>
              <a:t>每个元素只出现一次，出现的次序依次是</a:t>
            </a:r>
            <a:r>
              <a:rPr lang="en-US" altLang="zh-CN" sz="2000">
                <a:latin typeface="Arial" panose="020B0604020202020204" pitchFamily="34" charset="0"/>
              </a:rPr>
              <a:t>B</a:t>
            </a:r>
            <a:r>
              <a:rPr lang="zh-CN" altLang="en-US" sz="2000">
                <a:latin typeface="Arial" panose="020B0604020202020204" pitchFamily="34" charset="0"/>
              </a:rPr>
              <a:t>、</a:t>
            </a:r>
            <a:r>
              <a:rPr lang="en-US" altLang="zh-CN" sz="2000">
                <a:latin typeface="Arial" panose="020B0604020202020204" pitchFamily="34" charset="0"/>
              </a:rPr>
              <a:t>C</a:t>
            </a:r>
            <a:r>
              <a:rPr lang="zh-CN" altLang="en-US" sz="2000">
                <a:latin typeface="Arial" panose="020B0604020202020204" pitchFamily="34" charset="0"/>
              </a:rPr>
              <a:t>和</a:t>
            </a:r>
            <a:r>
              <a:rPr lang="en-US" altLang="zh-CN" sz="2000">
                <a:latin typeface="Arial" panose="020B0604020202020204" pitchFamily="34" charset="0"/>
              </a:rPr>
              <a:t>D)</a:t>
            </a:r>
          </a:p>
        </p:txBody>
      </p:sp>
      <p:sp>
        <p:nvSpPr>
          <p:cNvPr id="80904" name="TextBox 7">
            <a:extLst>
              <a:ext uri="{FF2B5EF4-FFF2-40B4-BE49-F238E27FC236}">
                <a16:creationId xmlns:a16="http://schemas.microsoft.com/office/drawing/2014/main" id="{95F609BD-480C-3146-8AD2-1E136DF29BC4}"/>
              </a:ext>
            </a:extLst>
          </p:cNvPr>
          <p:cNvSpPr txBox="1">
            <a:spLocks noChangeArrowheads="1"/>
          </p:cNvSpPr>
          <p:nvPr/>
        </p:nvSpPr>
        <p:spPr bwMode="auto">
          <a:xfrm>
            <a:off x="3411538" y="4292600"/>
            <a:ext cx="2744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000">
                <a:latin typeface="Arial" panose="020B0604020202020204" pitchFamily="34" charset="0"/>
              </a:rPr>
              <a:t>根据条件</a:t>
            </a:r>
            <a:r>
              <a:rPr lang="en-US" altLang="zh-CN" sz="2000">
                <a:latin typeface="Arial" panose="020B0604020202020204" pitchFamily="34" charset="0"/>
              </a:rPr>
              <a:t>A</a:t>
            </a:r>
            <a:r>
              <a:rPr lang="zh-CN" altLang="en-US" sz="2000">
                <a:latin typeface="Arial" panose="020B0604020202020204" pitchFamily="34" charset="0"/>
              </a:rPr>
              <a:t>是</a:t>
            </a:r>
            <a:r>
              <a:rPr lang="en-US" altLang="zh-CN" sz="2000">
                <a:latin typeface="Arial" panose="020B0604020202020204" pitchFamily="34" charset="0"/>
              </a:rPr>
              <a:t>B</a:t>
            </a:r>
            <a:r>
              <a:rPr lang="zh-CN" altLang="en-US" sz="2000">
                <a:latin typeface="Arial" panose="020B0604020202020204" pitchFamily="34" charset="0"/>
              </a:rPr>
              <a:t>或</a:t>
            </a:r>
            <a:r>
              <a:rPr lang="en-US" altLang="zh-CN" sz="2000">
                <a:latin typeface="Arial" panose="020B0604020202020204" pitchFamily="34" charset="0"/>
              </a:rPr>
              <a:t>C</a:t>
            </a:r>
            <a:r>
              <a:rPr lang="zh-CN" altLang="en-US" sz="2000">
                <a:latin typeface="Arial" panose="020B0604020202020204" pitchFamily="34" charset="0"/>
              </a:rPr>
              <a:t>或</a:t>
            </a:r>
            <a:r>
              <a:rPr lang="en-US" altLang="zh-CN" sz="2000">
                <a:latin typeface="Arial" panose="020B0604020202020204" pitchFamily="34" charset="0"/>
              </a:rPr>
              <a:t>D</a:t>
            </a:r>
            <a:r>
              <a:rPr lang="zh-CN" altLang="en-US" sz="2000">
                <a:latin typeface="Arial" panose="020B0604020202020204" pitchFamily="34" charset="0"/>
              </a:rPr>
              <a:t>中的某一个</a:t>
            </a:r>
            <a:r>
              <a:rPr lang="en-US" altLang="zh-CN" sz="2000">
                <a:latin typeface="Arial" panose="020B0604020202020204" pitchFamily="34" charset="0"/>
              </a:rPr>
              <a:t>(</a:t>
            </a:r>
            <a:r>
              <a:rPr lang="zh-CN" altLang="en-US" sz="2000">
                <a:latin typeface="Arial" panose="020B0604020202020204" pitchFamily="34" charset="0"/>
              </a:rPr>
              <a:t>注意，在</a:t>
            </a:r>
            <a:r>
              <a:rPr lang="en-US" altLang="zh-CN" sz="2000">
                <a:latin typeface="Arial" panose="020B0604020202020204" pitchFamily="34" charset="0"/>
              </a:rPr>
              <a:t>B</a:t>
            </a:r>
            <a:r>
              <a:rPr lang="zh-CN" altLang="en-US" sz="2000">
                <a:latin typeface="Arial" panose="020B0604020202020204" pitchFamily="34" charset="0"/>
              </a:rPr>
              <a:t>、</a:t>
            </a:r>
            <a:r>
              <a:rPr lang="en-US" altLang="zh-CN" sz="2000">
                <a:latin typeface="Arial" panose="020B0604020202020204" pitchFamily="34" charset="0"/>
              </a:rPr>
              <a:t>C</a:t>
            </a:r>
            <a:r>
              <a:rPr lang="zh-CN" altLang="en-US" sz="2000">
                <a:latin typeface="Arial" panose="020B0604020202020204" pitchFamily="34" charset="0"/>
              </a:rPr>
              <a:t>和</a:t>
            </a:r>
            <a:r>
              <a:rPr lang="en-US" altLang="zh-CN" sz="2000">
                <a:latin typeface="Arial" panose="020B0604020202020204" pitchFamily="34" charset="0"/>
              </a:rPr>
              <a:t>D</a:t>
            </a:r>
            <a:r>
              <a:rPr lang="zh-CN" altLang="en-US" sz="2000">
                <a:latin typeface="Arial" panose="020B0604020202020204" pitchFamily="34" charset="0"/>
              </a:rPr>
              <a:t>的右上角有小圆圈做标记</a:t>
            </a:r>
            <a:r>
              <a:rPr lang="en-US" altLang="zh-CN" sz="2000">
                <a:latin typeface="Arial" panose="020B0604020202020204" pitchFamily="34" charset="0"/>
              </a:rPr>
              <a:t>)</a:t>
            </a:r>
          </a:p>
        </p:txBody>
      </p:sp>
      <p:sp>
        <p:nvSpPr>
          <p:cNvPr id="80905" name="TextBox 7">
            <a:extLst>
              <a:ext uri="{FF2B5EF4-FFF2-40B4-BE49-F238E27FC236}">
                <a16:creationId xmlns:a16="http://schemas.microsoft.com/office/drawing/2014/main" id="{3BD07772-0CEF-F744-97F9-25A87CDB49C2}"/>
              </a:ext>
            </a:extLst>
          </p:cNvPr>
          <p:cNvSpPr txBox="1">
            <a:spLocks noChangeArrowheads="1"/>
          </p:cNvSpPr>
          <p:nvPr/>
        </p:nvSpPr>
        <p:spPr bwMode="auto">
          <a:xfrm>
            <a:off x="6659563" y="4437063"/>
            <a:ext cx="2293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000">
                <a:latin typeface="Arial" panose="020B0604020202020204" pitchFamily="34" charset="0"/>
              </a:rPr>
              <a:t>A</a:t>
            </a:r>
            <a:r>
              <a:rPr lang="zh-CN" altLang="en-US" sz="2000">
                <a:latin typeface="Arial" panose="020B0604020202020204" pitchFamily="34" charset="0"/>
              </a:rPr>
              <a:t>由</a:t>
            </a:r>
            <a:r>
              <a:rPr lang="en-US" altLang="zh-CN" sz="2000">
                <a:latin typeface="Arial" panose="020B0604020202020204" pitchFamily="34" charset="0"/>
              </a:rPr>
              <a:t>B</a:t>
            </a:r>
            <a:r>
              <a:rPr lang="zh-CN" altLang="en-US" sz="2000">
                <a:latin typeface="Arial" panose="020B0604020202020204" pitchFamily="34" charset="0"/>
              </a:rPr>
              <a:t>出现</a:t>
            </a:r>
            <a:r>
              <a:rPr lang="en-US" altLang="zh-CN" sz="2000">
                <a:latin typeface="Arial" panose="020B0604020202020204" pitchFamily="34" charset="0"/>
              </a:rPr>
              <a:t>N</a:t>
            </a:r>
            <a:r>
              <a:rPr lang="zh-CN" altLang="en-US" sz="2000">
                <a:latin typeface="Arial" panose="020B0604020202020204" pitchFamily="34" charset="0"/>
              </a:rPr>
              <a:t>次</a:t>
            </a:r>
            <a:r>
              <a:rPr lang="en-US" altLang="zh-CN" sz="2000">
                <a:latin typeface="Arial" panose="020B0604020202020204" pitchFamily="34" charset="0"/>
              </a:rPr>
              <a:t>(N≥0)</a:t>
            </a:r>
            <a:r>
              <a:rPr lang="zh-CN" altLang="en-US" sz="2000">
                <a:latin typeface="Arial" panose="020B0604020202020204" pitchFamily="34" charset="0"/>
              </a:rPr>
              <a:t>组成</a:t>
            </a:r>
            <a:r>
              <a:rPr lang="en-US" altLang="zh-CN" sz="2000">
                <a:latin typeface="Arial" panose="020B0604020202020204" pitchFamily="34" charset="0"/>
              </a:rPr>
              <a:t>(</a:t>
            </a:r>
            <a:r>
              <a:rPr lang="zh-CN" altLang="en-US" sz="2000">
                <a:latin typeface="Arial" panose="020B0604020202020204" pitchFamily="34" charset="0"/>
              </a:rPr>
              <a:t>注意，在</a:t>
            </a:r>
            <a:r>
              <a:rPr lang="en-US" altLang="zh-CN" sz="2000">
                <a:latin typeface="Arial" panose="020B0604020202020204" pitchFamily="34" charset="0"/>
              </a:rPr>
              <a:t>B</a:t>
            </a:r>
            <a:r>
              <a:rPr lang="zh-CN" altLang="en-US" sz="2000">
                <a:latin typeface="Arial" panose="020B0604020202020204" pitchFamily="34" charset="0"/>
              </a:rPr>
              <a:t>的右上角有星号标记</a:t>
            </a:r>
            <a:r>
              <a:rPr lang="en-US" altLang="zh-CN" sz="2000">
                <a:latin typeface="Arial" panose="020B0604020202020204" pitchFamily="34" charset="0"/>
              </a:rPr>
              <a:t>)</a:t>
            </a:r>
          </a:p>
        </p:txBody>
      </p:sp>
      <p:sp>
        <p:nvSpPr>
          <p:cNvPr id="80906" name="1 Título">
            <a:extLst>
              <a:ext uri="{FF2B5EF4-FFF2-40B4-BE49-F238E27FC236}">
                <a16:creationId xmlns:a16="http://schemas.microsoft.com/office/drawing/2014/main" id="{A3F58334-EC8A-974B-AFA3-27ABE89875A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6.4.1 Jackson</a:t>
            </a:r>
            <a:r>
              <a:rPr lang="zh-CN" altLang="en-US" sz="2400">
                <a:solidFill>
                  <a:srgbClr val="D9D9D9"/>
                </a:solidFill>
                <a:latin typeface="宋体" panose="02010600030101010101" pitchFamily="2" charset="-122"/>
              </a:rPr>
              <a:t>图</a:t>
            </a:r>
          </a:p>
        </p:txBody>
      </p:sp>
      <p:sp>
        <p:nvSpPr>
          <p:cNvPr id="80907" name="1 Título">
            <a:extLst>
              <a:ext uri="{FF2B5EF4-FFF2-40B4-BE49-F238E27FC236}">
                <a16:creationId xmlns:a16="http://schemas.microsoft.com/office/drawing/2014/main" id="{3DA611E9-00FD-8748-8966-7E6270F9156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3DB94768-E230-4211-AF2C-D0546D721599}"/>
              </a:ext>
            </a:extLst>
          </p:cNvPr>
          <p:cNvSpPr>
            <a:spLocks noGrp="1"/>
          </p:cNvSpPr>
          <p:nvPr>
            <p:ph type="sldNum" sz="quarter" idx="12"/>
          </p:nvPr>
        </p:nvSpPr>
        <p:spPr>
          <a:xfrm>
            <a:off x="6961004" y="5595937"/>
            <a:ext cx="2057400" cy="273844"/>
          </a:xfrm>
        </p:spPr>
        <p:txBody>
          <a:bodyPr/>
          <a:lstStyle/>
          <a:p>
            <a:fld id="{D96DE7E8-BD74-40B2-922D-194240FC5D5C}" type="slidenum">
              <a:rPr lang="zh-CN" altLang="en-US" smtClean="0"/>
              <a:t>81</a:t>
            </a:fld>
            <a:endParaRPr lang="zh-CN" altLang="en-US" dirty="0"/>
          </a:p>
        </p:txBody>
      </p:sp>
      <p:cxnSp>
        <p:nvCxnSpPr>
          <p:cNvPr id="9" name="直接连接符 8">
            <a:extLst>
              <a:ext uri="{FF2B5EF4-FFF2-40B4-BE49-F238E27FC236}">
                <a16:creationId xmlns:a16="http://schemas.microsoft.com/office/drawing/2014/main" id="{93117382-BFBB-4A51-8777-6FFA0C71255A}"/>
              </a:ext>
            </a:extLst>
          </p:cNvPr>
          <p:cNvCxnSpPr>
            <a:cxnSpLocks/>
          </p:cNvCxnSpPr>
          <p:nvPr/>
        </p:nvCxnSpPr>
        <p:spPr>
          <a:xfrm>
            <a:off x="480255" y="1076145"/>
            <a:ext cx="8183489" cy="0"/>
          </a:xfrm>
          <a:prstGeom prst="line">
            <a:avLst/>
          </a:prstGeom>
          <a:ln w="28575">
            <a:solidFill>
              <a:srgbClr val="F88562"/>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59CF4588-9C42-4236-A47C-2064B8F176F4}"/>
              </a:ext>
            </a:extLst>
          </p:cNvPr>
          <p:cNvSpPr/>
          <p:nvPr/>
        </p:nvSpPr>
        <p:spPr>
          <a:xfrm>
            <a:off x="0" y="1124326"/>
            <a:ext cx="4572000" cy="3144259"/>
          </a:xfrm>
          <a:prstGeom prst="rect">
            <a:avLst/>
          </a:prstGeom>
        </p:spPr>
        <p:txBody>
          <a:bodyPr>
            <a:spAutoFit/>
          </a:bodyPr>
          <a:lstStyle/>
          <a:p>
            <a:pPr indent="11113"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运用</a:t>
            </a:r>
            <a:r>
              <a:rPr lang="en-US" altLang="zh-CN" dirty="0">
                <a:latin typeface="微软雅黑" panose="020B0503020204020204" pitchFamily="34" charset="-122"/>
                <a:ea typeface="微软雅黑" panose="020B0503020204020204" pitchFamily="34" charset="-122"/>
              </a:rPr>
              <a:t>Jackson</a:t>
            </a:r>
            <a:r>
              <a:rPr lang="zh-CN" altLang="en-US" dirty="0">
                <a:latin typeface="微软雅黑" panose="020B0503020204020204" pitchFamily="34" charset="-122"/>
                <a:ea typeface="微软雅黑" panose="020B0503020204020204" pitchFamily="34" charset="-122"/>
              </a:rPr>
              <a:t>图进行程序设计有如下</a:t>
            </a:r>
            <a:r>
              <a:rPr lang="zh-CN" altLang="en-US" b="1" dirty="0">
                <a:solidFill>
                  <a:srgbClr val="F88562"/>
                </a:solidFill>
                <a:latin typeface="微软雅黑" panose="020B0503020204020204" pitchFamily="34" charset="-122"/>
                <a:ea typeface="微软雅黑" panose="020B0503020204020204" pitchFamily="34" charset="-122"/>
              </a:rPr>
              <a:t>优点</a:t>
            </a:r>
            <a:r>
              <a:rPr lang="zh-CN" altLang="en-US" dirty="0">
                <a:latin typeface="微软雅黑" panose="020B0503020204020204" pitchFamily="34" charset="-122"/>
                <a:ea typeface="微软雅黑" panose="020B0503020204020204" pitchFamily="34" charset="-122"/>
              </a:rPr>
              <a:t>：</a:t>
            </a:r>
          </a:p>
          <a:p>
            <a:pPr indent="337185"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a:t>
            </a:r>
            <a:r>
              <a:rPr lang="en-US" altLang="zh-CN" sz="1500" dirty="0">
                <a:solidFill>
                  <a:srgbClr val="F88562"/>
                </a:solidFill>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）可以清晰地表示层次结构，易于对自顶向下的结</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构进行描述。</a:t>
            </a:r>
          </a:p>
          <a:p>
            <a:pPr indent="337185"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a:t>
            </a:r>
            <a:r>
              <a:rPr lang="en-US" altLang="zh-CN" dirty="0">
                <a:solidFill>
                  <a:srgbClr val="F88562"/>
                </a:solidFill>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）结构易懂、易用，并且比较直观形象。</a:t>
            </a:r>
          </a:p>
          <a:p>
            <a:pPr indent="337185"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a:t>
            </a:r>
            <a:r>
              <a:rPr lang="en-US" altLang="zh-CN" dirty="0">
                <a:solidFill>
                  <a:srgbClr val="F88562"/>
                </a:solidFill>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）不仅可以表示数据结构，也可以表示程序结构</a:t>
            </a:r>
          </a:p>
        </p:txBody>
      </p:sp>
      <p:sp>
        <p:nvSpPr>
          <p:cNvPr id="5" name="矩形 4">
            <a:extLst>
              <a:ext uri="{FF2B5EF4-FFF2-40B4-BE49-F238E27FC236}">
                <a16:creationId xmlns:a16="http://schemas.microsoft.com/office/drawing/2014/main" id="{F17DE465-8D46-4F4F-B4CA-56DBB41B61A0}"/>
              </a:ext>
            </a:extLst>
          </p:cNvPr>
          <p:cNvSpPr/>
          <p:nvPr/>
        </p:nvSpPr>
        <p:spPr>
          <a:xfrm>
            <a:off x="4446404" y="1112828"/>
            <a:ext cx="4697596" cy="4934492"/>
          </a:xfrm>
          <a:prstGeom prst="rect">
            <a:avLst/>
          </a:prstGeom>
        </p:spPr>
        <p:txBody>
          <a:bodyPr wrap="square">
            <a:spAutoFit/>
          </a:bodyPr>
          <a:lstStyle/>
          <a:p>
            <a:pPr indent="11113" fontAlgn="auto">
              <a:lnSpc>
                <a:spcPct val="150000"/>
              </a:lnSpc>
              <a:spcBef>
                <a:spcPts val="525"/>
              </a:spcBef>
            </a:pPr>
            <a:r>
              <a:rPr lang="zh-CN" altLang="en-US" dirty="0">
                <a:latin typeface="微软雅黑" panose="020B0503020204020204" pitchFamily="34" charset="-122"/>
                <a:ea typeface="微软雅黑" panose="020B0503020204020204" pitchFamily="34" charset="-122"/>
              </a:rPr>
              <a:t>运用</a:t>
            </a:r>
            <a:r>
              <a:rPr lang="en-US" altLang="zh-CN" dirty="0">
                <a:latin typeface="微软雅黑" panose="020B0503020204020204" pitchFamily="34" charset="-122"/>
                <a:ea typeface="微软雅黑" panose="020B0503020204020204" pitchFamily="34" charset="-122"/>
                <a:sym typeface="+mn-ea"/>
              </a:rPr>
              <a:t>Jackson</a:t>
            </a:r>
            <a:r>
              <a:rPr lang="zh-CN" altLang="en-US" dirty="0">
                <a:latin typeface="微软雅黑" panose="020B0503020204020204" pitchFamily="34" charset="-122"/>
                <a:ea typeface="微软雅黑" panose="020B0503020204020204" pitchFamily="34" charset="-122"/>
                <a:sym typeface="+mn-ea"/>
              </a:rPr>
              <a:t>图进行</a:t>
            </a:r>
            <a:r>
              <a:rPr lang="zh-CN" altLang="en-US" b="1" dirty="0">
                <a:solidFill>
                  <a:srgbClr val="F88562"/>
                </a:solidFill>
                <a:latin typeface="微软雅黑" panose="020B0503020204020204" pitchFamily="34" charset="-122"/>
                <a:ea typeface="微软雅黑" panose="020B0503020204020204" pitchFamily="34" charset="-122"/>
                <a:sym typeface="+mn-ea"/>
              </a:rPr>
              <a:t>程序设计的步骤</a:t>
            </a:r>
            <a:r>
              <a:rPr lang="zh-CN" altLang="en-US" dirty="0">
                <a:latin typeface="微软雅黑" panose="020B0503020204020204" pitchFamily="34" charset="-122"/>
                <a:ea typeface="微软雅黑" panose="020B0503020204020204" pitchFamily="34" charset="-122"/>
                <a:sym typeface="+mn-ea"/>
              </a:rPr>
              <a:t>：</a:t>
            </a:r>
          </a:p>
          <a:p>
            <a:pPr indent="11113" fontAlgn="auto">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a:t>
            </a:r>
            <a:r>
              <a:rPr lang="en-US" altLang="zh-CN" dirty="0">
                <a:solidFill>
                  <a:srgbClr val="F88562"/>
                </a:solidFill>
                <a:latin typeface="微软雅黑" panose="020B0503020204020204" pitchFamily="34" charset="-122"/>
                <a:ea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sym typeface="+mn-ea"/>
              </a:rPr>
              <a:t>）分析并确定输入数据和输出数据的逻辑结构，并用</a:t>
            </a:r>
            <a:r>
              <a:rPr lang="en-US" altLang="zh-CN" dirty="0">
                <a:latin typeface="微软雅黑" panose="020B0503020204020204" pitchFamily="34" charset="-122"/>
                <a:ea typeface="微软雅黑" panose="020B0503020204020204" pitchFamily="34" charset="-122"/>
                <a:sym typeface="+mn-ea"/>
              </a:rPr>
              <a:t>Jackson</a:t>
            </a:r>
            <a:r>
              <a:rPr lang="zh-CN" altLang="en-US" dirty="0">
                <a:latin typeface="微软雅黑" panose="020B0503020204020204" pitchFamily="34" charset="-122"/>
                <a:ea typeface="微软雅黑" panose="020B0503020204020204" pitchFamily="34" charset="-122"/>
                <a:sym typeface="+mn-ea"/>
              </a:rPr>
              <a:t>结构来表示这些数据结构。</a:t>
            </a:r>
          </a:p>
          <a:p>
            <a:pPr indent="11113" fontAlgn="auto">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a:t>
            </a:r>
            <a:r>
              <a:rPr lang="en-US" altLang="zh-CN" dirty="0">
                <a:solidFill>
                  <a:srgbClr val="F88562"/>
                </a:solidFill>
                <a:latin typeface="微软雅黑" panose="020B0503020204020204" pitchFamily="34" charset="-122"/>
                <a:ea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sym typeface="+mn-ea"/>
              </a:rPr>
              <a:t>）找出输入数据结构和输出数据结构中有对应关系的数据单元。</a:t>
            </a:r>
          </a:p>
          <a:p>
            <a:pPr indent="11113" fontAlgn="auto">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a:t>
            </a:r>
            <a:r>
              <a:rPr lang="en-US" altLang="zh-CN" dirty="0">
                <a:solidFill>
                  <a:srgbClr val="F88562"/>
                </a:solidFill>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）按照一定的规则，从描绘数据结构的</a:t>
            </a:r>
            <a:r>
              <a:rPr lang="en-US" altLang="zh-CN" dirty="0">
                <a:latin typeface="微软雅黑" panose="020B0503020204020204" pitchFamily="34" charset="-122"/>
                <a:ea typeface="微软雅黑" panose="020B0503020204020204" pitchFamily="34" charset="-122"/>
                <a:sym typeface="+mn-ea"/>
              </a:rPr>
              <a:t>Jackson</a:t>
            </a:r>
            <a:r>
              <a:rPr lang="zh-CN" altLang="en-US" dirty="0">
                <a:latin typeface="微软雅黑" panose="020B0503020204020204" pitchFamily="34" charset="-122"/>
                <a:ea typeface="微软雅黑" panose="020B0503020204020204" pitchFamily="34" charset="-122"/>
                <a:sym typeface="+mn-ea"/>
              </a:rPr>
              <a:t>图导出描绘程序结构的</a:t>
            </a:r>
            <a:r>
              <a:rPr lang="en-US" altLang="zh-CN" dirty="0">
                <a:latin typeface="微软雅黑" panose="020B0503020204020204" pitchFamily="34" charset="-122"/>
                <a:ea typeface="微软雅黑" panose="020B0503020204020204" pitchFamily="34" charset="-122"/>
                <a:sym typeface="+mn-ea"/>
              </a:rPr>
              <a:t>Jackson</a:t>
            </a:r>
            <a:r>
              <a:rPr lang="zh-CN" altLang="en-US" dirty="0">
                <a:latin typeface="微软雅黑" panose="020B0503020204020204" pitchFamily="34" charset="-122"/>
                <a:ea typeface="微软雅黑" panose="020B0503020204020204" pitchFamily="34" charset="-122"/>
                <a:sym typeface="+mn-ea"/>
              </a:rPr>
              <a:t>图。</a:t>
            </a:r>
          </a:p>
          <a:p>
            <a:pPr indent="11113" fontAlgn="auto">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a:t>
            </a:r>
            <a:r>
              <a:rPr lang="en-US" altLang="zh-CN" dirty="0">
                <a:solidFill>
                  <a:srgbClr val="F88562"/>
                </a:solidFill>
                <a:latin typeface="微软雅黑" panose="020B0503020204020204" pitchFamily="34" charset="-122"/>
                <a:ea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sym typeface="+mn-ea"/>
              </a:rPr>
              <a:t>）列出基本操作与条件，并把它们分配到程序结构图的适当位置。</a:t>
            </a:r>
          </a:p>
          <a:p>
            <a:pPr indent="11113" fontAlgn="auto">
              <a:lnSpc>
                <a:spcPct val="150000"/>
              </a:lnSpc>
              <a:spcBef>
                <a:spcPts val="525"/>
              </a:spcBef>
            </a:pPr>
            <a:r>
              <a:rPr lang="zh-CN" altLang="en-US" dirty="0">
                <a:latin typeface="微软雅黑" panose="020B0503020204020204" pitchFamily="34" charset="-122"/>
                <a:ea typeface="微软雅黑" panose="020B0503020204020204" pitchFamily="34" charset="-122"/>
                <a:sym typeface="+mn-ea"/>
              </a:rPr>
              <a:t>（</a:t>
            </a:r>
            <a:r>
              <a:rPr lang="en-US" altLang="zh-CN" dirty="0">
                <a:solidFill>
                  <a:srgbClr val="F88562"/>
                </a:solidFill>
                <a:latin typeface="微软雅黑" panose="020B0503020204020204" pitchFamily="34" charset="-122"/>
                <a:ea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sym typeface="+mn-ea"/>
              </a:rPr>
              <a:t>）用伪代码表示程序。</a:t>
            </a:r>
          </a:p>
        </p:txBody>
      </p:sp>
      <p:grpSp>
        <p:nvGrpSpPr>
          <p:cNvPr id="6" name="组合 5">
            <a:extLst>
              <a:ext uri="{FF2B5EF4-FFF2-40B4-BE49-F238E27FC236}">
                <a16:creationId xmlns:a16="http://schemas.microsoft.com/office/drawing/2014/main" id="{E7D5CC5A-EF03-4E97-B571-0E0DC2C1C005}"/>
              </a:ext>
            </a:extLst>
          </p:cNvPr>
          <p:cNvGrpSpPr/>
          <p:nvPr/>
        </p:nvGrpSpPr>
        <p:grpSpPr>
          <a:xfrm>
            <a:off x="734076" y="4918287"/>
            <a:ext cx="3103848" cy="655163"/>
            <a:chOff x="1072911" y="5037437"/>
            <a:chExt cx="4138464" cy="873551"/>
          </a:xfrm>
          <a:effectLst>
            <a:reflection blurRad="25400" stA="45000" endPos="44000" dist="50800" dir="5400000" sy="-100000" algn="bl" rotWithShape="0"/>
          </a:effectLst>
        </p:grpSpPr>
        <p:grpSp>
          <p:nvGrpSpPr>
            <p:cNvPr id="11" name="组合 10">
              <a:extLst>
                <a:ext uri="{FF2B5EF4-FFF2-40B4-BE49-F238E27FC236}">
                  <a16:creationId xmlns:a16="http://schemas.microsoft.com/office/drawing/2014/main" id="{A463951B-F854-4DB5-A546-C1A4D804E94A}"/>
                </a:ext>
              </a:extLst>
            </p:cNvPr>
            <p:cNvGrpSpPr/>
            <p:nvPr/>
          </p:nvGrpSpPr>
          <p:grpSpPr>
            <a:xfrm>
              <a:off x="2166187" y="5113555"/>
              <a:ext cx="814438" cy="725633"/>
              <a:chOff x="3332164" y="207963"/>
              <a:chExt cx="509588" cy="454025"/>
            </a:xfrm>
            <a:solidFill>
              <a:srgbClr val="F04E3F"/>
            </a:solidFill>
          </p:grpSpPr>
          <p:sp>
            <p:nvSpPr>
              <p:cNvPr id="14" name="Freeform 41">
                <a:extLst>
                  <a:ext uri="{FF2B5EF4-FFF2-40B4-BE49-F238E27FC236}">
                    <a16:creationId xmlns:a16="http://schemas.microsoft.com/office/drawing/2014/main" id="{4CB99AC5-2EAC-4BE2-8A0B-60AC605C3F6B}"/>
                  </a:ext>
                </a:extLst>
              </p:cNvPr>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solidFill>
                <a:srgbClr val="F88562"/>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sp>
            <p:nvSpPr>
              <p:cNvPr id="15" name="Freeform 42">
                <a:extLst>
                  <a:ext uri="{FF2B5EF4-FFF2-40B4-BE49-F238E27FC236}">
                    <a16:creationId xmlns:a16="http://schemas.microsoft.com/office/drawing/2014/main" id="{4DAB283F-C24A-4399-843E-EE4235C2447D}"/>
                  </a:ext>
                </a:extLst>
              </p:cNvPr>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solidFill>
                <a:srgbClr val="F88562"/>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sp>
            <p:nvSpPr>
              <p:cNvPr id="16" name="Freeform 43">
                <a:extLst>
                  <a:ext uri="{FF2B5EF4-FFF2-40B4-BE49-F238E27FC236}">
                    <a16:creationId xmlns:a16="http://schemas.microsoft.com/office/drawing/2014/main" id="{124D7DC3-F805-42B5-8351-3C584D1419F2}"/>
                  </a:ext>
                </a:extLst>
              </p:cNvPr>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solidFill>
                <a:srgbClr val="F88562"/>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sp>
            <p:nvSpPr>
              <p:cNvPr id="17" name="Freeform 44">
                <a:extLst>
                  <a:ext uri="{FF2B5EF4-FFF2-40B4-BE49-F238E27FC236}">
                    <a16:creationId xmlns:a16="http://schemas.microsoft.com/office/drawing/2014/main" id="{2BD19051-66F8-4397-B539-828F12BF37A2}"/>
                  </a:ext>
                </a:extLst>
              </p:cNvPr>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solidFill>
                <a:srgbClr val="F88562"/>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grpSp>
        <p:grpSp>
          <p:nvGrpSpPr>
            <p:cNvPr id="18" name="组合 17">
              <a:extLst>
                <a:ext uri="{FF2B5EF4-FFF2-40B4-BE49-F238E27FC236}">
                  <a16:creationId xmlns:a16="http://schemas.microsoft.com/office/drawing/2014/main" id="{902C6231-B40F-4575-A92E-08D5FAA169CD}"/>
                </a:ext>
              </a:extLst>
            </p:cNvPr>
            <p:cNvGrpSpPr/>
            <p:nvPr/>
          </p:nvGrpSpPr>
          <p:grpSpPr>
            <a:xfrm>
              <a:off x="1072911" y="5037437"/>
              <a:ext cx="905776" cy="822049"/>
              <a:chOff x="8356601" y="152401"/>
              <a:chExt cx="566738" cy="514350"/>
            </a:xfrm>
            <a:solidFill>
              <a:srgbClr val="018989"/>
            </a:solidFill>
          </p:grpSpPr>
          <p:sp>
            <p:nvSpPr>
              <p:cNvPr id="19" name="Rectangle 541">
                <a:extLst>
                  <a:ext uri="{FF2B5EF4-FFF2-40B4-BE49-F238E27FC236}">
                    <a16:creationId xmlns:a16="http://schemas.microsoft.com/office/drawing/2014/main" id="{87EA6F40-9B35-4FC6-8413-554B14FDDBA5}"/>
                  </a:ext>
                </a:extLst>
              </p:cNvPr>
              <p:cNvSpPr>
                <a:spLocks noChangeArrowheads="1"/>
              </p:cNvSpPr>
              <p:nvPr/>
            </p:nvSpPr>
            <p:spPr bwMode="auto">
              <a:xfrm>
                <a:off x="8564564" y="614363"/>
                <a:ext cx="1492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en-US" sz="2700">
                  <a:latin typeface="+mn-ea"/>
                </a:endParaRPr>
              </a:p>
            </p:txBody>
          </p:sp>
          <p:sp>
            <p:nvSpPr>
              <p:cNvPr id="20" name="Freeform 542">
                <a:extLst>
                  <a:ext uri="{FF2B5EF4-FFF2-40B4-BE49-F238E27FC236}">
                    <a16:creationId xmlns:a16="http://schemas.microsoft.com/office/drawing/2014/main" id="{0D567CFC-D5CC-4CC7-8205-EE1555F66D93}"/>
                  </a:ext>
                </a:extLst>
              </p:cNvPr>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sp>
            <p:nvSpPr>
              <p:cNvPr id="21" name="Freeform 543">
                <a:extLst>
                  <a:ext uri="{FF2B5EF4-FFF2-40B4-BE49-F238E27FC236}">
                    <a16:creationId xmlns:a16="http://schemas.microsoft.com/office/drawing/2014/main" id="{83A82728-E882-4B2D-9471-2568E2C111FD}"/>
                  </a:ext>
                </a:extLst>
              </p:cNvPr>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sp>
            <p:nvSpPr>
              <p:cNvPr id="22" name="Freeform 544">
                <a:extLst>
                  <a:ext uri="{FF2B5EF4-FFF2-40B4-BE49-F238E27FC236}">
                    <a16:creationId xmlns:a16="http://schemas.microsoft.com/office/drawing/2014/main" id="{75CAC661-058D-4676-BF1B-326A021602A5}"/>
                  </a:ext>
                </a:extLst>
              </p:cNvPr>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sp>
            <p:nvSpPr>
              <p:cNvPr id="23" name="Freeform 545">
                <a:extLst>
                  <a:ext uri="{FF2B5EF4-FFF2-40B4-BE49-F238E27FC236}">
                    <a16:creationId xmlns:a16="http://schemas.microsoft.com/office/drawing/2014/main" id="{FBB639C9-4D79-4548-BBE2-FF76EBC53212}"/>
                  </a:ext>
                </a:extLst>
              </p:cNvPr>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sp>
            <p:nvSpPr>
              <p:cNvPr id="24" name="Freeform 546">
                <a:extLst>
                  <a:ext uri="{FF2B5EF4-FFF2-40B4-BE49-F238E27FC236}">
                    <a16:creationId xmlns:a16="http://schemas.microsoft.com/office/drawing/2014/main" id="{C84423A7-D506-4F65-BBC6-8B45A334492A}"/>
                  </a:ext>
                </a:extLst>
              </p:cNvPr>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latin typeface="+mn-ea"/>
                </a:endParaRPr>
              </a:p>
            </p:txBody>
          </p:sp>
        </p:grpSp>
        <p:sp>
          <p:nvSpPr>
            <p:cNvPr id="25" name="Freeform 25">
              <a:extLst>
                <a:ext uri="{FF2B5EF4-FFF2-40B4-BE49-F238E27FC236}">
                  <a16:creationId xmlns:a16="http://schemas.microsoft.com/office/drawing/2014/main" id="{168D06A6-096B-4368-B34B-D2C124D9EB7D}"/>
                </a:ext>
              </a:extLst>
            </p:cNvPr>
            <p:cNvSpPr>
              <a:spLocks noEditPoints="1"/>
            </p:cNvSpPr>
            <p:nvPr/>
          </p:nvSpPr>
          <p:spPr bwMode="auto">
            <a:xfrm>
              <a:off x="3178258" y="5108625"/>
              <a:ext cx="977397" cy="735492"/>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rgbClr val="018989"/>
            </a:solidFill>
            <a:ln>
              <a:noFill/>
            </a:ln>
          </p:spPr>
          <p:txBody>
            <a:bodyPr vert="horz" wrap="square" lIns="68571" tIns="34286" rIns="68571" bIns="34286" numCol="1" anchor="t" anchorCtr="0" compatLnSpc="1"/>
            <a:lstStyle/>
            <a:p>
              <a:endParaRPr lang="en-US" sz="2700">
                <a:latin typeface="+mn-ea"/>
              </a:endParaRPr>
            </a:p>
          </p:txBody>
        </p:sp>
        <p:grpSp>
          <p:nvGrpSpPr>
            <p:cNvPr id="26" name="组合 25">
              <a:extLst>
                <a:ext uri="{FF2B5EF4-FFF2-40B4-BE49-F238E27FC236}">
                  <a16:creationId xmlns:a16="http://schemas.microsoft.com/office/drawing/2014/main" id="{0BB5973C-4322-4426-8A6E-68FF4891D148}"/>
                </a:ext>
              </a:extLst>
            </p:cNvPr>
            <p:cNvGrpSpPr/>
            <p:nvPr/>
          </p:nvGrpSpPr>
          <p:grpSpPr>
            <a:xfrm>
              <a:off x="4367492" y="5064836"/>
              <a:ext cx="843883" cy="846152"/>
              <a:chOff x="3292476" y="115888"/>
              <a:chExt cx="590550" cy="592138"/>
            </a:xfrm>
            <a:solidFill>
              <a:srgbClr val="F88562"/>
            </a:solidFill>
          </p:grpSpPr>
          <p:sp>
            <p:nvSpPr>
              <p:cNvPr id="27" name="Freeform 526">
                <a:extLst>
                  <a:ext uri="{FF2B5EF4-FFF2-40B4-BE49-F238E27FC236}">
                    <a16:creationId xmlns:a16="http://schemas.microsoft.com/office/drawing/2014/main" id="{D861B700-DBBA-42DC-8191-5D91C5222F79}"/>
                  </a:ext>
                </a:extLst>
              </p:cNvPr>
              <p:cNvSpPr>
                <a:spLocks noEditPoints="1"/>
              </p:cNvSpPr>
              <p:nvPr/>
            </p:nvSpPr>
            <p:spPr bwMode="auto">
              <a:xfrm>
                <a:off x="3292476" y="115888"/>
                <a:ext cx="590550" cy="592138"/>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62 h 274"/>
                  <a:gd name="T12" fmla="*/ 12 w 274"/>
                  <a:gd name="T13" fmla="*/ 137 h 274"/>
                  <a:gd name="T14" fmla="*/ 137 w 274"/>
                  <a:gd name="T15" fmla="*/ 12 h 274"/>
                  <a:gd name="T16" fmla="*/ 262 w 274"/>
                  <a:gd name="T17" fmla="*/ 137 h 274"/>
                  <a:gd name="T18" fmla="*/ 137 w 274"/>
                  <a:gd name="T19" fmla="*/ 26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62"/>
                    </a:moveTo>
                    <a:cubicBezTo>
                      <a:pt x="68" y="262"/>
                      <a:pt x="12" y="206"/>
                      <a:pt x="12" y="137"/>
                    </a:cubicBezTo>
                    <a:cubicBezTo>
                      <a:pt x="12" y="68"/>
                      <a:pt x="68" y="12"/>
                      <a:pt x="137" y="12"/>
                    </a:cubicBezTo>
                    <a:cubicBezTo>
                      <a:pt x="206" y="12"/>
                      <a:pt x="262" y="68"/>
                      <a:pt x="262" y="137"/>
                    </a:cubicBezTo>
                    <a:cubicBezTo>
                      <a:pt x="262" y="206"/>
                      <a:pt x="206" y="262"/>
                      <a:pt x="137" y="2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sp>
            <p:nvSpPr>
              <p:cNvPr id="28" name="Freeform 527">
                <a:extLst>
                  <a:ext uri="{FF2B5EF4-FFF2-40B4-BE49-F238E27FC236}">
                    <a16:creationId xmlns:a16="http://schemas.microsoft.com/office/drawing/2014/main" id="{86A5210E-9833-45E0-8470-573347A3EA0A}"/>
                  </a:ext>
                </a:extLst>
              </p:cNvPr>
              <p:cNvSpPr/>
              <p:nvPr/>
            </p:nvSpPr>
            <p:spPr bwMode="auto">
              <a:xfrm>
                <a:off x="3490914" y="166688"/>
                <a:ext cx="341313" cy="231775"/>
              </a:xfrm>
              <a:custGeom>
                <a:avLst/>
                <a:gdLst>
                  <a:gd name="T0" fmla="*/ 27 w 158"/>
                  <a:gd name="T1" fmla="*/ 70 h 108"/>
                  <a:gd name="T2" fmla="*/ 45 w 158"/>
                  <a:gd name="T3" fmla="*/ 66 h 108"/>
                  <a:gd name="T4" fmla="*/ 93 w 158"/>
                  <a:gd name="T5" fmla="*/ 108 h 108"/>
                  <a:gd name="T6" fmla="*/ 158 w 158"/>
                  <a:gd name="T7" fmla="*/ 100 h 108"/>
                  <a:gd name="T8" fmla="*/ 45 w 158"/>
                  <a:gd name="T9" fmla="*/ 0 h 108"/>
                  <a:gd name="T10" fmla="*/ 0 w 158"/>
                  <a:gd name="T11" fmla="*/ 9 h 108"/>
                  <a:gd name="T12" fmla="*/ 27 w 158"/>
                  <a:gd name="T13" fmla="*/ 70 h 108"/>
                </a:gdLst>
                <a:ahLst/>
                <a:cxnLst>
                  <a:cxn ang="0">
                    <a:pos x="T0" y="T1"/>
                  </a:cxn>
                  <a:cxn ang="0">
                    <a:pos x="T2" y="T3"/>
                  </a:cxn>
                  <a:cxn ang="0">
                    <a:pos x="T4" y="T5"/>
                  </a:cxn>
                  <a:cxn ang="0">
                    <a:pos x="T6" y="T7"/>
                  </a:cxn>
                  <a:cxn ang="0">
                    <a:pos x="T8" y="T9"/>
                  </a:cxn>
                  <a:cxn ang="0">
                    <a:pos x="T10" y="T11"/>
                  </a:cxn>
                  <a:cxn ang="0">
                    <a:pos x="T12" y="T13"/>
                  </a:cxn>
                </a:cxnLst>
                <a:rect l="0" t="0" r="r" b="b"/>
                <a:pathLst>
                  <a:path w="158" h="108">
                    <a:moveTo>
                      <a:pt x="27" y="70"/>
                    </a:moveTo>
                    <a:cubicBezTo>
                      <a:pt x="32" y="67"/>
                      <a:pt x="39" y="66"/>
                      <a:pt x="45" y="66"/>
                    </a:cubicBezTo>
                    <a:cubicBezTo>
                      <a:pt x="69" y="66"/>
                      <a:pt x="90" y="84"/>
                      <a:pt x="93" y="108"/>
                    </a:cubicBezTo>
                    <a:cubicBezTo>
                      <a:pt x="158" y="100"/>
                      <a:pt x="158" y="100"/>
                      <a:pt x="158" y="100"/>
                    </a:cubicBezTo>
                    <a:cubicBezTo>
                      <a:pt x="151" y="44"/>
                      <a:pt x="103" y="0"/>
                      <a:pt x="45" y="0"/>
                    </a:cubicBezTo>
                    <a:cubicBezTo>
                      <a:pt x="29" y="0"/>
                      <a:pt x="14" y="3"/>
                      <a:pt x="0" y="9"/>
                    </a:cubicBezTo>
                    <a:lnTo>
                      <a:pt x="27"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sp>
            <p:nvSpPr>
              <p:cNvPr id="29" name="Freeform 528">
                <a:extLst>
                  <a:ext uri="{FF2B5EF4-FFF2-40B4-BE49-F238E27FC236}">
                    <a16:creationId xmlns:a16="http://schemas.microsoft.com/office/drawing/2014/main" id="{658BF696-10CA-4550-AF2C-B52E15731A4E}"/>
                  </a:ext>
                </a:extLst>
              </p:cNvPr>
              <p:cNvSpPr/>
              <p:nvPr/>
            </p:nvSpPr>
            <p:spPr bwMode="auto">
              <a:xfrm>
                <a:off x="3683001" y="425451"/>
                <a:ext cx="149225" cy="84138"/>
              </a:xfrm>
              <a:custGeom>
                <a:avLst/>
                <a:gdLst>
                  <a:gd name="T0" fmla="*/ 0 w 69"/>
                  <a:gd name="T1" fmla="*/ 13 h 39"/>
                  <a:gd name="T2" fmla="*/ 61 w 69"/>
                  <a:gd name="T3" fmla="*/ 39 h 39"/>
                  <a:gd name="T4" fmla="*/ 69 w 69"/>
                  <a:gd name="T5" fmla="*/ 8 h 39"/>
                  <a:gd name="T6" fmla="*/ 3 w 69"/>
                  <a:gd name="T7" fmla="*/ 0 h 39"/>
                  <a:gd name="T8" fmla="*/ 0 w 69"/>
                  <a:gd name="T9" fmla="*/ 13 h 39"/>
                </a:gdLst>
                <a:ahLst/>
                <a:cxnLst>
                  <a:cxn ang="0">
                    <a:pos x="T0" y="T1"/>
                  </a:cxn>
                  <a:cxn ang="0">
                    <a:pos x="T2" y="T3"/>
                  </a:cxn>
                  <a:cxn ang="0">
                    <a:pos x="T4" y="T5"/>
                  </a:cxn>
                  <a:cxn ang="0">
                    <a:pos x="T6" y="T7"/>
                  </a:cxn>
                  <a:cxn ang="0">
                    <a:pos x="T8" y="T9"/>
                  </a:cxn>
                </a:cxnLst>
                <a:rect l="0" t="0" r="r" b="b"/>
                <a:pathLst>
                  <a:path w="69" h="39">
                    <a:moveTo>
                      <a:pt x="0" y="13"/>
                    </a:moveTo>
                    <a:cubicBezTo>
                      <a:pt x="61" y="39"/>
                      <a:pt x="61" y="39"/>
                      <a:pt x="61" y="39"/>
                    </a:cubicBezTo>
                    <a:cubicBezTo>
                      <a:pt x="65" y="29"/>
                      <a:pt x="68" y="19"/>
                      <a:pt x="69" y="8"/>
                    </a:cubicBezTo>
                    <a:cubicBezTo>
                      <a:pt x="3" y="0"/>
                      <a:pt x="3" y="0"/>
                      <a:pt x="3" y="0"/>
                    </a:cubicBezTo>
                    <a:cubicBezTo>
                      <a:pt x="3" y="5"/>
                      <a:pt x="2"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sp>
            <p:nvSpPr>
              <p:cNvPr id="30" name="Freeform 529">
                <a:extLst>
                  <a:ext uri="{FF2B5EF4-FFF2-40B4-BE49-F238E27FC236}">
                    <a16:creationId xmlns:a16="http://schemas.microsoft.com/office/drawing/2014/main" id="{59959149-37A8-460D-87CE-59CDE7063E04}"/>
                  </a:ext>
                </a:extLst>
              </p:cNvPr>
              <p:cNvSpPr/>
              <p:nvPr/>
            </p:nvSpPr>
            <p:spPr bwMode="auto">
              <a:xfrm>
                <a:off x="3368676" y="254001"/>
                <a:ext cx="139700" cy="111125"/>
              </a:xfrm>
              <a:custGeom>
                <a:avLst/>
                <a:gdLst>
                  <a:gd name="T0" fmla="*/ 65 w 65"/>
                  <a:gd name="T1" fmla="*/ 42 h 51"/>
                  <a:gd name="T2" fmla="*/ 14 w 65"/>
                  <a:gd name="T3" fmla="*/ 0 h 51"/>
                  <a:gd name="T4" fmla="*/ 0 w 65"/>
                  <a:gd name="T5" fmla="*/ 22 h 51"/>
                  <a:gd name="T6" fmla="*/ 60 w 65"/>
                  <a:gd name="T7" fmla="*/ 51 h 51"/>
                  <a:gd name="T8" fmla="*/ 65 w 65"/>
                  <a:gd name="T9" fmla="*/ 42 h 51"/>
                </a:gdLst>
                <a:ahLst/>
                <a:cxnLst>
                  <a:cxn ang="0">
                    <a:pos x="T0" y="T1"/>
                  </a:cxn>
                  <a:cxn ang="0">
                    <a:pos x="T2" y="T3"/>
                  </a:cxn>
                  <a:cxn ang="0">
                    <a:pos x="T4" y="T5"/>
                  </a:cxn>
                  <a:cxn ang="0">
                    <a:pos x="T6" y="T7"/>
                  </a:cxn>
                  <a:cxn ang="0">
                    <a:pos x="T8" y="T9"/>
                  </a:cxn>
                </a:cxnLst>
                <a:rect l="0" t="0" r="r" b="b"/>
                <a:pathLst>
                  <a:path w="65" h="51">
                    <a:moveTo>
                      <a:pt x="65" y="42"/>
                    </a:moveTo>
                    <a:cubicBezTo>
                      <a:pt x="14" y="0"/>
                      <a:pt x="14" y="0"/>
                      <a:pt x="14" y="0"/>
                    </a:cubicBezTo>
                    <a:cubicBezTo>
                      <a:pt x="9" y="7"/>
                      <a:pt x="4" y="14"/>
                      <a:pt x="0" y="22"/>
                    </a:cubicBezTo>
                    <a:cubicBezTo>
                      <a:pt x="60" y="51"/>
                      <a:pt x="60" y="51"/>
                      <a:pt x="60" y="51"/>
                    </a:cubicBezTo>
                    <a:cubicBezTo>
                      <a:pt x="61" y="48"/>
                      <a:pt x="63" y="45"/>
                      <a:pt x="6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sp>
            <p:nvSpPr>
              <p:cNvPr id="31" name="Freeform 530">
                <a:extLst>
                  <a:ext uri="{FF2B5EF4-FFF2-40B4-BE49-F238E27FC236}">
                    <a16:creationId xmlns:a16="http://schemas.microsoft.com/office/drawing/2014/main" id="{CB4C4B6A-7816-4B3A-8B11-B15CA5095C8C}"/>
                  </a:ext>
                </a:extLst>
              </p:cNvPr>
              <p:cNvSpPr/>
              <p:nvPr/>
            </p:nvSpPr>
            <p:spPr bwMode="auto">
              <a:xfrm>
                <a:off x="3630614" y="465138"/>
                <a:ext cx="168275" cy="166688"/>
              </a:xfrm>
              <a:custGeom>
                <a:avLst/>
                <a:gdLst>
                  <a:gd name="T0" fmla="*/ 21 w 78"/>
                  <a:gd name="T1" fmla="*/ 0 h 77"/>
                  <a:gd name="T2" fmla="*/ 0 w 78"/>
                  <a:gd name="T3" fmla="*/ 18 h 77"/>
                  <a:gd name="T4" fmla="*/ 30 w 78"/>
                  <a:gd name="T5" fmla="*/ 77 h 77"/>
                  <a:gd name="T6" fmla="*/ 78 w 78"/>
                  <a:gd name="T7" fmla="*/ 33 h 77"/>
                  <a:gd name="T8" fmla="*/ 21 w 78"/>
                  <a:gd name="T9" fmla="*/ 0 h 77"/>
                </a:gdLst>
                <a:ahLst/>
                <a:cxnLst>
                  <a:cxn ang="0">
                    <a:pos x="T0" y="T1"/>
                  </a:cxn>
                  <a:cxn ang="0">
                    <a:pos x="T2" y="T3"/>
                  </a:cxn>
                  <a:cxn ang="0">
                    <a:pos x="T4" y="T5"/>
                  </a:cxn>
                  <a:cxn ang="0">
                    <a:pos x="T6" y="T7"/>
                  </a:cxn>
                  <a:cxn ang="0">
                    <a:pos x="T8" y="T9"/>
                  </a:cxn>
                </a:cxnLst>
                <a:rect l="0" t="0" r="r" b="b"/>
                <a:pathLst>
                  <a:path w="78" h="77">
                    <a:moveTo>
                      <a:pt x="21" y="0"/>
                    </a:moveTo>
                    <a:cubicBezTo>
                      <a:pt x="16" y="8"/>
                      <a:pt x="9" y="14"/>
                      <a:pt x="0" y="18"/>
                    </a:cubicBezTo>
                    <a:cubicBezTo>
                      <a:pt x="30" y="77"/>
                      <a:pt x="30" y="77"/>
                      <a:pt x="30" y="77"/>
                    </a:cubicBezTo>
                    <a:cubicBezTo>
                      <a:pt x="50" y="67"/>
                      <a:pt x="67" y="52"/>
                      <a:pt x="78" y="33"/>
                    </a:cubicBez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sp>
            <p:nvSpPr>
              <p:cNvPr id="32" name="Freeform 531">
                <a:extLst>
                  <a:ext uri="{FF2B5EF4-FFF2-40B4-BE49-F238E27FC236}">
                    <a16:creationId xmlns:a16="http://schemas.microsoft.com/office/drawing/2014/main" id="{3D920B48-CA2E-4920-8892-4CDDC4E1F3D3}"/>
                  </a:ext>
                </a:extLst>
              </p:cNvPr>
              <p:cNvSpPr/>
              <p:nvPr/>
            </p:nvSpPr>
            <p:spPr bwMode="auto">
              <a:xfrm>
                <a:off x="3341689" y="414338"/>
                <a:ext cx="244475" cy="242888"/>
              </a:xfrm>
              <a:custGeom>
                <a:avLst/>
                <a:gdLst>
                  <a:gd name="T0" fmla="*/ 113 w 113"/>
                  <a:gd name="T1" fmla="*/ 47 h 113"/>
                  <a:gd name="T2" fmla="*/ 66 w 113"/>
                  <a:gd name="T3" fmla="*/ 0 h 113"/>
                  <a:gd name="T4" fmla="*/ 0 w 113"/>
                  <a:gd name="T5" fmla="*/ 0 h 113"/>
                  <a:gd name="T6" fmla="*/ 112 w 113"/>
                  <a:gd name="T7" fmla="*/ 113 h 113"/>
                  <a:gd name="T8" fmla="*/ 113 w 113"/>
                  <a:gd name="T9" fmla="*/ 47 h 113"/>
                </a:gdLst>
                <a:ahLst/>
                <a:cxnLst>
                  <a:cxn ang="0">
                    <a:pos x="T0" y="T1"/>
                  </a:cxn>
                  <a:cxn ang="0">
                    <a:pos x="T2" y="T3"/>
                  </a:cxn>
                  <a:cxn ang="0">
                    <a:pos x="T4" y="T5"/>
                  </a:cxn>
                  <a:cxn ang="0">
                    <a:pos x="T6" y="T7"/>
                  </a:cxn>
                  <a:cxn ang="0">
                    <a:pos x="T8" y="T9"/>
                  </a:cxn>
                </a:cxnLst>
                <a:rect l="0" t="0" r="r" b="b"/>
                <a:pathLst>
                  <a:path w="113" h="113">
                    <a:moveTo>
                      <a:pt x="113" y="47"/>
                    </a:moveTo>
                    <a:cubicBezTo>
                      <a:pt x="87" y="46"/>
                      <a:pt x="67" y="25"/>
                      <a:pt x="66" y="0"/>
                    </a:cubicBezTo>
                    <a:cubicBezTo>
                      <a:pt x="0" y="0"/>
                      <a:pt x="0" y="0"/>
                      <a:pt x="0" y="0"/>
                    </a:cubicBezTo>
                    <a:cubicBezTo>
                      <a:pt x="1" y="62"/>
                      <a:pt x="51" y="112"/>
                      <a:pt x="112" y="113"/>
                    </a:cubicBezTo>
                    <a:lnTo>
                      <a:pt x="11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sp>
            <p:nvSpPr>
              <p:cNvPr id="33" name="Freeform 532">
                <a:extLst>
                  <a:ext uri="{FF2B5EF4-FFF2-40B4-BE49-F238E27FC236}">
                    <a16:creationId xmlns:a16="http://schemas.microsoft.com/office/drawing/2014/main" id="{05C02B3C-C50D-423B-82F7-BCB9BF8AFA57}"/>
                  </a:ext>
                </a:extLst>
              </p:cNvPr>
              <p:cNvSpPr/>
              <p:nvPr/>
            </p:nvSpPr>
            <p:spPr bwMode="auto">
              <a:xfrm>
                <a:off x="3348039" y="330201"/>
                <a:ext cx="142875" cy="58738"/>
              </a:xfrm>
              <a:custGeom>
                <a:avLst/>
                <a:gdLst>
                  <a:gd name="T0" fmla="*/ 64 w 66"/>
                  <a:gd name="T1" fmla="*/ 27 h 27"/>
                  <a:gd name="T2" fmla="*/ 66 w 66"/>
                  <a:gd name="T3" fmla="*/ 21 h 27"/>
                  <a:gd name="T4" fmla="*/ 4 w 66"/>
                  <a:gd name="T5" fmla="*/ 0 h 27"/>
                  <a:gd name="T6" fmla="*/ 0 w 66"/>
                  <a:gd name="T7" fmla="*/ 12 h 27"/>
                  <a:gd name="T8" fmla="*/ 64 w 66"/>
                  <a:gd name="T9" fmla="*/ 27 h 27"/>
                </a:gdLst>
                <a:ahLst/>
                <a:cxnLst>
                  <a:cxn ang="0">
                    <a:pos x="T0" y="T1"/>
                  </a:cxn>
                  <a:cxn ang="0">
                    <a:pos x="T2" y="T3"/>
                  </a:cxn>
                  <a:cxn ang="0">
                    <a:pos x="T4" y="T5"/>
                  </a:cxn>
                  <a:cxn ang="0">
                    <a:pos x="T6" y="T7"/>
                  </a:cxn>
                  <a:cxn ang="0">
                    <a:pos x="T8" y="T9"/>
                  </a:cxn>
                </a:cxnLst>
                <a:rect l="0" t="0" r="r" b="b"/>
                <a:pathLst>
                  <a:path w="66" h="27">
                    <a:moveTo>
                      <a:pt x="64" y="27"/>
                    </a:moveTo>
                    <a:cubicBezTo>
                      <a:pt x="65" y="25"/>
                      <a:pt x="65" y="23"/>
                      <a:pt x="66" y="21"/>
                    </a:cubicBezTo>
                    <a:cubicBezTo>
                      <a:pt x="4" y="0"/>
                      <a:pt x="4" y="0"/>
                      <a:pt x="4" y="0"/>
                    </a:cubicBezTo>
                    <a:cubicBezTo>
                      <a:pt x="2" y="4"/>
                      <a:pt x="1" y="8"/>
                      <a:pt x="0" y="12"/>
                    </a:cubicBezTo>
                    <a:lnTo>
                      <a:pt x="6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sp>
            <p:nvSpPr>
              <p:cNvPr id="34" name="Freeform 533">
                <a:extLst>
                  <a:ext uri="{FF2B5EF4-FFF2-40B4-BE49-F238E27FC236}">
                    <a16:creationId xmlns:a16="http://schemas.microsoft.com/office/drawing/2014/main" id="{1F22E21E-0643-45E1-909A-15CD6B45D350}"/>
                  </a:ext>
                </a:extLst>
              </p:cNvPr>
              <p:cNvSpPr>
                <a:spLocks noEditPoints="1"/>
              </p:cNvSpPr>
              <p:nvPr/>
            </p:nvSpPr>
            <p:spPr bwMode="auto">
              <a:xfrm>
                <a:off x="3503614" y="328613"/>
                <a:ext cx="168275" cy="165100"/>
              </a:xfrm>
              <a:custGeom>
                <a:avLst/>
                <a:gdLst>
                  <a:gd name="T0" fmla="*/ 39 w 78"/>
                  <a:gd name="T1" fmla="*/ 0 h 77"/>
                  <a:gd name="T2" fmla="*/ 0 w 78"/>
                  <a:gd name="T3" fmla="*/ 39 h 77"/>
                  <a:gd name="T4" fmla="*/ 39 w 78"/>
                  <a:gd name="T5" fmla="*/ 77 h 77"/>
                  <a:gd name="T6" fmla="*/ 78 w 78"/>
                  <a:gd name="T7" fmla="*/ 39 h 77"/>
                  <a:gd name="T8" fmla="*/ 39 w 78"/>
                  <a:gd name="T9" fmla="*/ 0 h 77"/>
                  <a:gd name="T10" fmla="*/ 39 w 78"/>
                  <a:gd name="T11" fmla="*/ 69 h 77"/>
                  <a:gd name="T12" fmla="*/ 9 w 78"/>
                  <a:gd name="T13" fmla="*/ 39 h 77"/>
                  <a:gd name="T14" fmla="*/ 39 w 78"/>
                  <a:gd name="T15" fmla="*/ 9 h 77"/>
                  <a:gd name="T16" fmla="*/ 69 w 78"/>
                  <a:gd name="T17" fmla="*/ 39 h 77"/>
                  <a:gd name="T18" fmla="*/ 39 w 78"/>
                  <a:gd name="T19"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7">
                    <a:moveTo>
                      <a:pt x="39" y="0"/>
                    </a:moveTo>
                    <a:cubicBezTo>
                      <a:pt x="18" y="0"/>
                      <a:pt x="0" y="17"/>
                      <a:pt x="0" y="39"/>
                    </a:cubicBezTo>
                    <a:cubicBezTo>
                      <a:pt x="0" y="60"/>
                      <a:pt x="18" y="77"/>
                      <a:pt x="39" y="77"/>
                    </a:cubicBezTo>
                    <a:cubicBezTo>
                      <a:pt x="60" y="77"/>
                      <a:pt x="78" y="60"/>
                      <a:pt x="78" y="39"/>
                    </a:cubicBezTo>
                    <a:cubicBezTo>
                      <a:pt x="78" y="17"/>
                      <a:pt x="60" y="0"/>
                      <a:pt x="39" y="0"/>
                    </a:cubicBezTo>
                    <a:close/>
                    <a:moveTo>
                      <a:pt x="39" y="69"/>
                    </a:moveTo>
                    <a:cubicBezTo>
                      <a:pt x="23" y="69"/>
                      <a:pt x="9" y="55"/>
                      <a:pt x="9" y="39"/>
                    </a:cubicBezTo>
                    <a:cubicBezTo>
                      <a:pt x="9" y="22"/>
                      <a:pt x="23" y="9"/>
                      <a:pt x="39" y="9"/>
                    </a:cubicBezTo>
                    <a:cubicBezTo>
                      <a:pt x="55" y="9"/>
                      <a:pt x="69" y="22"/>
                      <a:pt x="69" y="39"/>
                    </a:cubicBezTo>
                    <a:cubicBezTo>
                      <a:pt x="69" y="55"/>
                      <a:pt x="55" y="69"/>
                      <a:pt x="3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en-US" sz="2700">
                  <a:solidFill>
                    <a:srgbClr val="F88562"/>
                  </a:solidFill>
                  <a:latin typeface="+mn-ea"/>
                </a:endParaRPr>
              </a:p>
            </p:txBody>
          </p:sp>
        </p:grpSp>
      </p:grpSp>
      <p:sp>
        <p:nvSpPr>
          <p:cNvPr id="35" name="标题 3">
            <a:extLst>
              <a:ext uri="{FF2B5EF4-FFF2-40B4-BE49-F238E27FC236}">
                <a16:creationId xmlns:a16="http://schemas.microsoft.com/office/drawing/2014/main" id="{0E5D5F26-D04E-ED44-91F0-124B3B571865}"/>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6.4</a:t>
            </a:r>
            <a:r>
              <a:rPr lang="en-US" altLang="zh-CN" b="1" dirty="0"/>
              <a:t> </a:t>
            </a:r>
            <a:r>
              <a:rPr lang="zh-CN" altLang="en-US" b="1" dirty="0"/>
              <a:t>面向数据结构的设计方法</a:t>
            </a:r>
          </a:p>
        </p:txBody>
      </p:sp>
    </p:spTree>
    <p:extLst>
      <p:ext uri="{BB962C8B-B14F-4D97-AF65-F5344CB8AC3E}">
        <p14:creationId xmlns:p14="http://schemas.microsoft.com/office/powerpoint/2010/main" val="32072022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3">
            <a:extLst>
              <a:ext uri="{FF2B5EF4-FFF2-40B4-BE49-F238E27FC236}">
                <a16:creationId xmlns:a16="http://schemas.microsoft.com/office/drawing/2014/main" id="{573240B7-8AFB-884F-8880-C90A3CD21DEF}"/>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82946" name="内容占位符 4">
            <a:extLst>
              <a:ext uri="{FF2B5EF4-FFF2-40B4-BE49-F238E27FC236}">
                <a16:creationId xmlns:a16="http://schemas.microsoft.com/office/drawing/2014/main" id="{B52CCDE7-5C34-864E-B474-CD26EF0F6453}"/>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6.4.2</a:t>
            </a:r>
            <a:r>
              <a:rPr lang="en-US" altLang="zh-CN" b="1"/>
              <a:t> </a:t>
            </a:r>
            <a:r>
              <a:rPr lang="zh-CN" altLang="en-US" b="1"/>
              <a:t>改进的</a:t>
            </a:r>
            <a:r>
              <a:rPr lang="en-US" altLang="zh-CN" b="1"/>
              <a:t>Jackson</a:t>
            </a:r>
            <a:r>
              <a:rPr lang="zh-CN" altLang="en-US" b="1"/>
              <a:t>图</a:t>
            </a:r>
          </a:p>
          <a:p>
            <a:pPr marL="0" indent="0">
              <a:buFont typeface="Arial" panose="020B0604020202020204" pitchFamily="34" charset="0"/>
              <a:buNone/>
            </a:pPr>
            <a:endParaRPr lang="zh-CN" altLang="en-US" b="1"/>
          </a:p>
        </p:txBody>
      </p:sp>
      <p:sp>
        <p:nvSpPr>
          <p:cNvPr id="82947" name="TextBox 7">
            <a:extLst>
              <a:ext uri="{FF2B5EF4-FFF2-40B4-BE49-F238E27FC236}">
                <a16:creationId xmlns:a16="http://schemas.microsoft.com/office/drawing/2014/main" id="{09F24752-0C0F-6841-A826-50ADE34C4FDB}"/>
              </a:ext>
            </a:extLst>
          </p:cNvPr>
          <p:cNvSpPr txBox="1">
            <a:spLocks noChangeArrowheads="1"/>
          </p:cNvSpPr>
          <p:nvPr/>
        </p:nvSpPr>
        <p:spPr bwMode="auto">
          <a:xfrm>
            <a:off x="4500563" y="1384300"/>
            <a:ext cx="41243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alphaLcParenBoth"/>
            </a:pPr>
            <a:r>
              <a:rPr lang="zh-CN" altLang="en-US" sz="2000">
                <a:latin typeface="Arial" panose="020B0604020202020204" pitchFamily="34" charset="0"/>
              </a:rPr>
              <a:t>顺序结构，</a:t>
            </a:r>
            <a:r>
              <a:rPr lang="en-US" altLang="zh-CN" sz="2000">
                <a:latin typeface="Arial" panose="020B0604020202020204" pitchFamily="34" charset="0"/>
              </a:rPr>
              <a:t>B</a:t>
            </a:r>
            <a:r>
              <a:rPr lang="zh-CN" altLang="en-US" sz="2000">
                <a:latin typeface="Arial" panose="020B0604020202020204" pitchFamily="34" charset="0"/>
              </a:rPr>
              <a:t>、</a:t>
            </a:r>
            <a:r>
              <a:rPr lang="en-US" altLang="zh-CN" sz="2000">
                <a:latin typeface="Arial" panose="020B0604020202020204" pitchFamily="34" charset="0"/>
              </a:rPr>
              <a:t>C</a:t>
            </a:r>
            <a:r>
              <a:rPr lang="zh-CN" altLang="en-US" sz="2000">
                <a:latin typeface="Arial" panose="020B0604020202020204" pitchFamily="34" charset="0"/>
              </a:rPr>
              <a:t>、</a:t>
            </a:r>
            <a:r>
              <a:rPr lang="en-US" altLang="zh-CN" sz="2000">
                <a:latin typeface="Arial" panose="020B0604020202020204" pitchFamily="34" charset="0"/>
              </a:rPr>
              <a:t>D</a:t>
            </a:r>
            <a:r>
              <a:rPr lang="zh-CN" altLang="en-US" sz="2000">
                <a:latin typeface="Arial" panose="020B0604020202020204" pitchFamily="34" charset="0"/>
              </a:rPr>
              <a:t>中任一个都不能是选择出现或重复出现的数据元素</a:t>
            </a:r>
            <a:r>
              <a:rPr lang="en-US" altLang="zh-CN" sz="2000">
                <a:latin typeface="Arial" panose="020B0604020202020204" pitchFamily="34" charset="0"/>
              </a:rPr>
              <a:t>(</a:t>
            </a:r>
            <a:r>
              <a:rPr lang="zh-CN" altLang="en-US" sz="2000">
                <a:latin typeface="Arial" panose="020B0604020202020204" pitchFamily="34" charset="0"/>
              </a:rPr>
              <a:t>即不能是右上角有小圆圈或星号标记的元素</a:t>
            </a:r>
            <a:r>
              <a:rPr lang="en-US" altLang="zh-CN" sz="2000">
                <a:latin typeface="Arial" panose="020B0604020202020204" pitchFamily="34" charset="0"/>
              </a:rPr>
              <a:t>)</a:t>
            </a:r>
            <a:r>
              <a:rPr lang="zh-CN" altLang="en-US" sz="2000">
                <a:latin typeface="Arial" panose="020B0604020202020204" pitchFamily="34" charset="0"/>
              </a:rPr>
              <a:t>；</a:t>
            </a:r>
            <a:endParaRPr lang="en-US" altLang="zh-CN" sz="2000">
              <a:latin typeface="Arial" panose="020B0604020202020204" pitchFamily="34" charset="0"/>
            </a:endParaRPr>
          </a:p>
          <a:p>
            <a:pPr eaLnBrk="1" hangingPunct="1">
              <a:lnSpc>
                <a:spcPct val="150000"/>
              </a:lnSpc>
              <a:spcBef>
                <a:spcPct val="0"/>
              </a:spcBef>
              <a:buFontTx/>
              <a:buAutoNum type="alphaLcParenBoth"/>
            </a:pPr>
            <a:r>
              <a:rPr lang="en-US" altLang="zh-CN" sz="2000">
                <a:latin typeface="Arial" panose="020B0604020202020204" pitchFamily="34" charset="0"/>
              </a:rPr>
              <a:t> </a:t>
            </a:r>
            <a:r>
              <a:rPr lang="zh-CN" altLang="en-US" sz="2000">
                <a:latin typeface="Arial" panose="020B0604020202020204" pitchFamily="34" charset="0"/>
              </a:rPr>
              <a:t>选择结构，</a:t>
            </a:r>
            <a:r>
              <a:rPr lang="en-US" altLang="zh-CN" sz="2000">
                <a:latin typeface="Arial" panose="020B0604020202020204" pitchFamily="34" charset="0"/>
              </a:rPr>
              <a:t>S</a:t>
            </a:r>
            <a:r>
              <a:rPr lang="zh-CN" altLang="en-US" sz="2000">
                <a:latin typeface="Arial" panose="020B0604020202020204" pitchFamily="34" charset="0"/>
              </a:rPr>
              <a:t>右面括号中的数字</a:t>
            </a:r>
            <a:r>
              <a:rPr lang="en-US" altLang="zh-CN" sz="2000">
                <a:latin typeface="Arial" panose="020B0604020202020204" pitchFamily="34" charset="0"/>
              </a:rPr>
              <a:t>i</a:t>
            </a:r>
            <a:r>
              <a:rPr lang="zh-CN" altLang="en-US" sz="2000">
                <a:latin typeface="Arial" panose="020B0604020202020204" pitchFamily="34" charset="0"/>
              </a:rPr>
              <a:t>是分支条件的编号；</a:t>
            </a:r>
            <a:endParaRPr lang="en-US" altLang="zh-CN" sz="2000">
              <a:latin typeface="Arial" panose="020B0604020202020204" pitchFamily="34" charset="0"/>
            </a:endParaRPr>
          </a:p>
          <a:p>
            <a:pPr eaLnBrk="1" hangingPunct="1">
              <a:lnSpc>
                <a:spcPct val="150000"/>
              </a:lnSpc>
              <a:spcBef>
                <a:spcPct val="0"/>
              </a:spcBef>
              <a:buFontTx/>
              <a:buAutoNum type="alphaLcParenBoth"/>
            </a:pPr>
            <a:r>
              <a:rPr lang="en-US" altLang="zh-CN" sz="2000">
                <a:latin typeface="Arial" panose="020B0604020202020204" pitchFamily="34" charset="0"/>
              </a:rPr>
              <a:t> </a:t>
            </a:r>
            <a:r>
              <a:rPr lang="zh-CN" altLang="en-US" sz="2000">
                <a:latin typeface="Arial" panose="020B0604020202020204" pitchFamily="34" charset="0"/>
              </a:rPr>
              <a:t>可选结构，</a:t>
            </a:r>
            <a:r>
              <a:rPr lang="en-US" altLang="zh-CN" sz="2000">
                <a:latin typeface="Arial" panose="020B0604020202020204" pitchFamily="34" charset="0"/>
              </a:rPr>
              <a:t>A</a:t>
            </a:r>
            <a:r>
              <a:rPr lang="zh-CN" altLang="en-US" sz="2000">
                <a:latin typeface="Arial" panose="020B0604020202020204" pitchFamily="34" charset="0"/>
              </a:rPr>
              <a:t>或者是元素</a:t>
            </a:r>
            <a:r>
              <a:rPr lang="en-US" altLang="zh-CN" sz="2000">
                <a:latin typeface="Arial" panose="020B0604020202020204" pitchFamily="34" charset="0"/>
              </a:rPr>
              <a:t>B</a:t>
            </a:r>
            <a:r>
              <a:rPr lang="zh-CN" altLang="en-US" sz="2000">
                <a:latin typeface="Arial" panose="020B0604020202020204" pitchFamily="34" charset="0"/>
              </a:rPr>
              <a:t>或者不出现；</a:t>
            </a:r>
            <a:endParaRPr lang="en-US" altLang="zh-CN" sz="2000">
              <a:latin typeface="Arial" panose="020B0604020202020204" pitchFamily="34" charset="0"/>
            </a:endParaRPr>
          </a:p>
          <a:p>
            <a:pPr eaLnBrk="1" hangingPunct="1">
              <a:lnSpc>
                <a:spcPct val="150000"/>
              </a:lnSpc>
              <a:spcBef>
                <a:spcPct val="0"/>
              </a:spcBef>
              <a:buFontTx/>
              <a:buAutoNum type="alphaLcParenBoth"/>
            </a:pPr>
            <a:r>
              <a:rPr lang="en-US" altLang="zh-CN" sz="2000">
                <a:latin typeface="Arial" panose="020B0604020202020204" pitchFamily="34" charset="0"/>
              </a:rPr>
              <a:t> </a:t>
            </a:r>
            <a:r>
              <a:rPr lang="zh-CN" altLang="en-US" sz="2000">
                <a:latin typeface="Arial" panose="020B0604020202020204" pitchFamily="34" charset="0"/>
              </a:rPr>
              <a:t>重复结构，循环结束条件的编号为</a:t>
            </a:r>
            <a:r>
              <a:rPr lang="en-US" altLang="zh-CN" sz="2000">
                <a:latin typeface="Arial" panose="020B0604020202020204" pitchFamily="34" charset="0"/>
              </a:rPr>
              <a:t>i</a:t>
            </a:r>
            <a:r>
              <a:rPr lang="zh-CN" altLang="en-US" sz="1800">
                <a:latin typeface="Arial" panose="020B0604020202020204" pitchFamily="34" charset="0"/>
              </a:rPr>
              <a:t>。</a:t>
            </a:r>
            <a:endParaRPr lang="en-US" altLang="zh-CN" sz="1800">
              <a:latin typeface="Arial" panose="020B0604020202020204" pitchFamily="34" charset="0"/>
            </a:endParaRPr>
          </a:p>
        </p:txBody>
      </p:sp>
      <p:pic>
        <p:nvPicPr>
          <p:cNvPr id="82948" name="图片 4">
            <a:extLst>
              <a:ext uri="{FF2B5EF4-FFF2-40B4-BE49-F238E27FC236}">
                <a16:creationId xmlns:a16="http://schemas.microsoft.com/office/drawing/2014/main" id="{925EDB9A-310E-A34C-80C7-3BB7B1B915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628775"/>
            <a:ext cx="3957638"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1 Título">
            <a:extLst>
              <a:ext uri="{FF2B5EF4-FFF2-40B4-BE49-F238E27FC236}">
                <a16:creationId xmlns:a16="http://schemas.microsoft.com/office/drawing/2014/main" id="{E2852FF3-55EE-8649-9737-E6E52A70126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6.4.2 </a:t>
            </a:r>
            <a:r>
              <a:rPr lang="zh-CN" altLang="en-US" sz="2400">
                <a:solidFill>
                  <a:srgbClr val="D9D9D9"/>
                </a:solidFill>
                <a:latin typeface="宋体" panose="02010600030101010101" pitchFamily="2" charset="-122"/>
              </a:rPr>
              <a:t>改进的</a:t>
            </a:r>
            <a:r>
              <a:rPr lang="en-US" altLang="zh-CN" sz="2400">
                <a:solidFill>
                  <a:srgbClr val="D9D9D9"/>
                </a:solidFill>
                <a:latin typeface="宋体" panose="02010600030101010101" pitchFamily="2" charset="-122"/>
              </a:rPr>
              <a:t>Jackson</a:t>
            </a:r>
            <a:r>
              <a:rPr lang="zh-CN" altLang="en-US" sz="2400">
                <a:solidFill>
                  <a:srgbClr val="D9D9D9"/>
                </a:solidFill>
                <a:latin typeface="宋体" panose="02010600030101010101" pitchFamily="2" charset="-122"/>
              </a:rPr>
              <a:t>图</a:t>
            </a:r>
          </a:p>
        </p:txBody>
      </p:sp>
      <p:sp>
        <p:nvSpPr>
          <p:cNvPr id="82950" name="1 Título">
            <a:extLst>
              <a:ext uri="{FF2B5EF4-FFF2-40B4-BE49-F238E27FC236}">
                <a16:creationId xmlns:a16="http://schemas.microsoft.com/office/drawing/2014/main" id="{02AE7872-8484-D84B-A112-C2DA30DCC0D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3">
            <a:extLst>
              <a:ext uri="{FF2B5EF4-FFF2-40B4-BE49-F238E27FC236}">
                <a16:creationId xmlns:a16="http://schemas.microsoft.com/office/drawing/2014/main" id="{88D5925B-1ECA-4549-97D3-D98C4DD837A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26629" name="内容占位符 4">
            <a:extLst>
              <a:ext uri="{FF2B5EF4-FFF2-40B4-BE49-F238E27FC236}">
                <a16:creationId xmlns:a16="http://schemas.microsoft.com/office/drawing/2014/main" id="{25F20C47-0C94-8E4F-862B-CF6BB15631F4}"/>
              </a:ext>
            </a:extLst>
          </p:cNvPr>
          <p:cNvSpPr>
            <a:spLocks noGrp="1"/>
          </p:cNvSpPr>
          <p:nvPr>
            <p:ph idx="1"/>
          </p:nvPr>
        </p:nvSpPr>
        <p:spPr>
          <a:xfrm>
            <a:off x="323850" y="1358900"/>
            <a:ext cx="8229600" cy="604838"/>
          </a:xfrm>
        </p:spPr>
        <p:txBody>
          <a:bodyPr/>
          <a:lstStyle/>
          <a:p>
            <a:pPr marL="0" indent="0">
              <a:buFont typeface="Arial" charset="0"/>
              <a:buNone/>
              <a:defRPr/>
            </a:pPr>
            <a:r>
              <a:rPr lang="en-US" altLang="zh-CN" b="1" dirty="0">
                <a:latin typeface="+mn-ea"/>
              </a:rPr>
              <a:t>6.4.3</a:t>
            </a:r>
            <a:r>
              <a:rPr lang="en-US" altLang="zh-CN" b="1" dirty="0"/>
              <a:t> Jackson</a:t>
            </a:r>
            <a:r>
              <a:rPr lang="zh-CN" altLang="en-US" b="1" dirty="0"/>
              <a:t>法</a:t>
            </a:r>
          </a:p>
          <a:p>
            <a:pPr marL="0" indent="0">
              <a:buFont typeface="Arial" charset="0"/>
              <a:buNone/>
              <a:defRPr/>
            </a:pPr>
            <a:endParaRPr lang="zh-CN" altLang="en-US" b="1" dirty="0"/>
          </a:p>
        </p:txBody>
      </p:sp>
      <p:sp>
        <p:nvSpPr>
          <p:cNvPr id="84995" name="TextBox 7">
            <a:extLst>
              <a:ext uri="{FF2B5EF4-FFF2-40B4-BE49-F238E27FC236}">
                <a16:creationId xmlns:a16="http://schemas.microsoft.com/office/drawing/2014/main" id="{70BB928C-83B2-C84C-8458-09A00202E731}"/>
              </a:ext>
            </a:extLst>
          </p:cNvPr>
          <p:cNvSpPr txBox="1">
            <a:spLocks noChangeArrowheads="1"/>
          </p:cNvSpPr>
          <p:nvPr/>
        </p:nvSpPr>
        <p:spPr bwMode="auto">
          <a:xfrm>
            <a:off x="323850" y="1862138"/>
            <a:ext cx="85074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Jackson</a:t>
            </a:r>
            <a:r>
              <a:rPr lang="zh-CN" altLang="en-US" sz="2400">
                <a:latin typeface="Arial" panose="020B0604020202020204" pitchFamily="34" charset="0"/>
              </a:rPr>
              <a:t>结构程序设计方法基本上由下述</a:t>
            </a:r>
            <a:r>
              <a:rPr lang="en-US" altLang="zh-CN" sz="2400">
                <a:latin typeface="Arial" panose="020B0604020202020204" pitchFamily="34" charset="0"/>
              </a:rPr>
              <a:t>5</a:t>
            </a:r>
            <a:r>
              <a:rPr lang="zh-CN" altLang="en-US" sz="2400">
                <a:latin typeface="Arial" panose="020B0604020202020204" pitchFamily="34" charset="0"/>
              </a:rPr>
              <a:t>个步骤组成。</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分析并确定输入数据和输出数据的逻辑结构，并用</a:t>
            </a:r>
            <a:r>
              <a:rPr lang="en-US" altLang="zh-CN" sz="2400">
                <a:latin typeface="Arial" panose="020B0604020202020204" pitchFamily="34" charset="0"/>
              </a:rPr>
              <a:t>Jackson</a:t>
            </a:r>
            <a:r>
              <a:rPr lang="zh-CN" altLang="en-US" sz="2400">
                <a:latin typeface="Arial" panose="020B0604020202020204" pitchFamily="34" charset="0"/>
              </a:rPr>
              <a:t>图描绘这些数据结构。</a:t>
            </a:r>
          </a:p>
          <a:p>
            <a:pPr eaLnBrk="1" hangingPunct="1">
              <a:lnSpc>
                <a:spcPct val="150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找出输入数据结构和输出数据结构中有对应关系的数据单元。 </a:t>
            </a:r>
            <a:endParaRPr lang="en-US" altLang="zh-CN" sz="2400">
              <a:latin typeface="Arial" panose="020B0604020202020204" pitchFamily="34" charset="0"/>
            </a:endParaRPr>
          </a:p>
        </p:txBody>
      </p:sp>
      <p:sp>
        <p:nvSpPr>
          <p:cNvPr id="84996" name="1 Título">
            <a:extLst>
              <a:ext uri="{FF2B5EF4-FFF2-40B4-BE49-F238E27FC236}">
                <a16:creationId xmlns:a16="http://schemas.microsoft.com/office/drawing/2014/main" id="{4B8A4B60-DE79-FB46-A1BA-0CBE61FFE1E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84997" name="1 Título">
            <a:extLst>
              <a:ext uri="{FF2B5EF4-FFF2-40B4-BE49-F238E27FC236}">
                <a16:creationId xmlns:a16="http://schemas.microsoft.com/office/drawing/2014/main" id="{09E8AF08-6EC6-D547-8E88-F017BEFF731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3">
            <a:extLst>
              <a:ext uri="{FF2B5EF4-FFF2-40B4-BE49-F238E27FC236}">
                <a16:creationId xmlns:a16="http://schemas.microsoft.com/office/drawing/2014/main" id="{0D3BBD0F-88BF-1445-831D-69491460591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87042" name="TextBox 7">
            <a:extLst>
              <a:ext uri="{FF2B5EF4-FFF2-40B4-BE49-F238E27FC236}">
                <a16:creationId xmlns:a16="http://schemas.microsoft.com/office/drawing/2014/main" id="{4C396548-EDA6-D949-87EB-9DACB1CDDDF0}"/>
              </a:ext>
            </a:extLst>
          </p:cNvPr>
          <p:cNvSpPr txBox="1">
            <a:spLocks noChangeArrowheads="1"/>
          </p:cNvSpPr>
          <p:nvPr/>
        </p:nvSpPr>
        <p:spPr bwMode="auto">
          <a:xfrm>
            <a:off x="395288" y="1136650"/>
            <a:ext cx="85074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用下述</a:t>
            </a:r>
            <a:r>
              <a:rPr lang="en-US" altLang="zh-CN" sz="2400">
                <a:latin typeface="Arial" panose="020B0604020202020204" pitchFamily="34" charset="0"/>
              </a:rPr>
              <a:t>3</a:t>
            </a:r>
            <a:r>
              <a:rPr lang="zh-CN" altLang="en-US" sz="2400">
                <a:latin typeface="Arial" panose="020B0604020202020204" pitchFamily="34" charset="0"/>
              </a:rPr>
              <a:t>条规则从描绘数据结构的</a:t>
            </a:r>
            <a:r>
              <a:rPr lang="en-US" altLang="zh-CN" sz="2400">
                <a:latin typeface="Arial" panose="020B0604020202020204" pitchFamily="34" charset="0"/>
              </a:rPr>
              <a:t>Jackson</a:t>
            </a:r>
            <a:r>
              <a:rPr lang="zh-CN" altLang="en-US" sz="2400">
                <a:latin typeface="Arial" panose="020B0604020202020204" pitchFamily="34" charset="0"/>
              </a:rPr>
              <a:t>图导出描绘程序结构的</a:t>
            </a:r>
            <a:r>
              <a:rPr lang="en-US" altLang="zh-CN" sz="2400">
                <a:latin typeface="Arial" panose="020B0604020202020204" pitchFamily="34" charset="0"/>
              </a:rPr>
              <a:t>Jackson</a:t>
            </a:r>
            <a:r>
              <a:rPr lang="zh-CN" altLang="en-US" sz="2400">
                <a:latin typeface="Arial" panose="020B0604020202020204" pitchFamily="34" charset="0"/>
              </a:rPr>
              <a:t>图。</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① 为每对有对应关系的数据单元，按照它们在数据结构图中的层次在程序结构图的相应层次画一个处理框</a:t>
            </a:r>
          </a:p>
          <a:p>
            <a:pPr eaLnBrk="1" hangingPunct="1">
              <a:lnSpc>
                <a:spcPct val="150000"/>
              </a:lnSpc>
              <a:spcBef>
                <a:spcPct val="0"/>
              </a:spcBef>
              <a:buFontTx/>
              <a:buNone/>
            </a:pPr>
            <a:r>
              <a:rPr lang="zh-CN" altLang="en-US" sz="2400">
                <a:latin typeface="Arial" panose="020B0604020202020204" pitchFamily="34" charset="0"/>
              </a:rPr>
              <a:t>② 根据输入数据结构中剩余的每个数据单元所处的层次，在程序结构图的相应层次分别为它们画上对应的处理框。</a:t>
            </a:r>
          </a:p>
          <a:p>
            <a:pPr eaLnBrk="1" hangingPunct="1">
              <a:lnSpc>
                <a:spcPct val="150000"/>
              </a:lnSpc>
              <a:spcBef>
                <a:spcPct val="0"/>
              </a:spcBef>
              <a:buFontTx/>
              <a:buNone/>
            </a:pPr>
            <a:r>
              <a:rPr lang="zh-CN" altLang="en-US" sz="2400">
                <a:latin typeface="Arial" panose="020B0604020202020204" pitchFamily="34" charset="0"/>
              </a:rPr>
              <a:t>③ 根据输出数据结构中剩余的每个数据单元所处的层次，在程序结构图的相应层次分别为它们画上对应的处理框。</a:t>
            </a:r>
            <a:endParaRPr lang="en-US" altLang="zh-CN" sz="2400">
              <a:latin typeface="Arial" panose="020B0604020202020204" pitchFamily="34" charset="0"/>
            </a:endParaRPr>
          </a:p>
        </p:txBody>
      </p:sp>
      <p:sp>
        <p:nvSpPr>
          <p:cNvPr id="87043" name="1 Título">
            <a:extLst>
              <a:ext uri="{FF2B5EF4-FFF2-40B4-BE49-F238E27FC236}">
                <a16:creationId xmlns:a16="http://schemas.microsoft.com/office/drawing/2014/main" id="{72BDF833-D9B4-C840-9694-3D066D6F08A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87044" name="1 Título">
            <a:extLst>
              <a:ext uri="{FF2B5EF4-FFF2-40B4-BE49-F238E27FC236}">
                <a16:creationId xmlns:a16="http://schemas.microsoft.com/office/drawing/2014/main" id="{255DAA57-5AD3-1848-A4B3-C404E61E51A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3">
            <a:extLst>
              <a:ext uri="{FF2B5EF4-FFF2-40B4-BE49-F238E27FC236}">
                <a16:creationId xmlns:a16="http://schemas.microsoft.com/office/drawing/2014/main" id="{896F8FDF-A99B-B54C-AF2C-BC619CDC3070}"/>
              </a:ext>
            </a:extLst>
          </p:cNvPr>
          <p:cNvSpPr>
            <a:spLocks noGrp="1"/>
          </p:cNvSpPr>
          <p:nvPr>
            <p:ph type="title"/>
          </p:nvPr>
        </p:nvSpPr>
        <p:spPr>
          <a:xfrm>
            <a:off x="457200" y="125413"/>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89090" name="TextBox 7">
            <a:extLst>
              <a:ext uri="{FF2B5EF4-FFF2-40B4-BE49-F238E27FC236}">
                <a16:creationId xmlns:a16="http://schemas.microsoft.com/office/drawing/2014/main" id="{028DB483-3E6B-534D-9E7B-73B61F2BC2E3}"/>
              </a:ext>
            </a:extLst>
          </p:cNvPr>
          <p:cNvSpPr txBox="1">
            <a:spLocks noChangeArrowheads="1"/>
          </p:cNvSpPr>
          <p:nvPr/>
        </p:nvSpPr>
        <p:spPr bwMode="auto">
          <a:xfrm>
            <a:off x="395288" y="1146175"/>
            <a:ext cx="33845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列出所有操作和条件</a:t>
            </a:r>
            <a:r>
              <a:rPr lang="en-US" altLang="zh-CN" sz="2400">
                <a:latin typeface="Arial" panose="020B0604020202020204" pitchFamily="34" charset="0"/>
              </a:rPr>
              <a:t>(</a:t>
            </a:r>
            <a:r>
              <a:rPr lang="zh-CN" altLang="en-US" sz="2400">
                <a:latin typeface="Arial" panose="020B0604020202020204" pitchFamily="34" charset="0"/>
              </a:rPr>
              <a:t>包括分支条件和循环结束条件</a:t>
            </a:r>
            <a:r>
              <a:rPr lang="en-US" altLang="zh-CN" sz="2400">
                <a:latin typeface="Arial" panose="020B0604020202020204" pitchFamily="34" charset="0"/>
              </a:rPr>
              <a:t>)</a:t>
            </a:r>
            <a:r>
              <a:rPr lang="zh-CN" altLang="en-US" sz="2400">
                <a:latin typeface="Arial" panose="020B0604020202020204" pitchFamily="34" charset="0"/>
              </a:rPr>
              <a:t>，并且把它们分配到程序结构图的适当位置。</a:t>
            </a:r>
          </a:p>
          <a:p>
            <a:pPr eaLnBrk="1" hangingPunct="1">
              <a:lnSpc>
                <a:spcPct val="150000"/>
              </a:lnSpc>
              <a:spcBef>
                <a:spcPct val="0"/>
              </a:spcBef>
              <a:buFontTx/>
              <a:buNone/>
            </a:pPr>
            <a:r>
              <a:rPr lang="en-US" altLang="zh-CN" sz="2400">
                <a:latin typeface="Arial" panose="020B0604020202020204" pitchFamily="34" charset="0"/>
              </a:rPr>
              <a:t>(5) </a:t>
            </a:r>
            <a:r>
              <a:rPr lang="zh-CN" altLang="en-US" sz="2400">
                <a:latin typeface="Arial" panose="020B0604020202020204" pitchFamily="34" charset="0"/>
              </a:rPr>
              <a:t>用伪码表示程序。</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Jackson</a:t>
            </a:r>
            <a:r>
              <a:rPr lang="zh-CN" altLang="en-US" sz="2400">
                <a:latin typeface="Arial" panose="020B0604020202020204" pitchFamily="34" charset="0"/>
              </a:rPr>
              <a:t>方法中使用的伪码和</a:t>
            </a:r>
            <a:r>
              <a:rPr lang="en-US" altLang="zh-CN" sz="2400">
                <a:latin typeface="Arial" panose="020B0604020202020204" pitchFamily="34" charset="0"/>
              </a:rPr>
              <a:t>Jackson</a:t>
            </a:r>
            <a:r>
              <a:rPr lang="zh-CN" altLang="en-US" sz="2400">
                <a:latin typeface="Arial" panose="020B0604020202020204" pitchFamily="34" charset="0"/>
              </a:rPr>
              <a:t>图是</a:t>
            </a:r>
            <a:endParaRPr lang="en-US" altLang="zh-CN" sz="2000">
              <a:solidFill>
                <a:srgbClr val="0070C0"/>
              </a:solidFill>
              <a:latin typeface="Arial" panose="020B0604020202020204" pitchFamily="34" charset="0"/>
            </a:endParaRPr>
          </a:p>
        </p:txBody>
      </p:sp>
      <p:sp>
        <p:nvSpPr>
          <p:cNvPr id="89091" name="TextBox 7">
            <a:extLst>
              <a:ext uri="{FF2B5EF4-FFF2-40B4-BE49-F238E27FC236}">
                <a16:creationId xmlns:a16="http://schemas.microsoft.com/office/drawing/2014/main" id="{636D6F92-912F-7448-BCFA-46E3177A792C}"/>
              </a:ext>
            </a:extLst>
          </p:cNvPr>
          <p:cNvSpPr txBox="1">
            <a:spLocks noChangeArrowheads="1"/>
          </p:cNvSpPr>
          <p:nvPr/>
        </p:nvSpPr>
        <p:spPr bwMode="auto">
          <a:xfrm>
            <a:off x="4529138" y="1146175"/>
            <a:ext cx="33845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完全对应的，下面是和</a:t>
            </a:r>
            <a:r>
              <a:rPr lang="en-US" altLang="zh-CN" sz="2400">
                <a:latin typeface="Arial" panose="020B0604020202020204" pitchFamily="34" charset="0"/>
              </a:rPr>
              <a:t>3</a:t>
            </a:r>
            <a:r>
              <a:rPr lang="zh-CN" altLang="en-US" sz="2400">
                <a:latin typeface="Arial" panose="020B0604020202020204" pitchFamily="34" charset="0"/>
              </a:rPr>
              <a:t>种基本结构对应的伪码。</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顺序结构</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A seq</a:t>
            </a:r>
          </a:p>
          <a:p>
            <a:pPr eaLnBrk="1" hangingPunct="1">
              <a:lnSpc>
                <a:spcPct val="150000"/>
              </a:lnSpc>
              <a:spcBef>
                <a:spcPct val="0"/>
              </a:spcBef>
              <a:buFontTx/>
              <a:buNone/>
            </a:pPr>
            <a:r>
              <a:rPr lang="en-US" altLang="zh-CN" sz="2400">
                <a:latin typeface="Arial" panose="020B0604020202020204" pitchFamily="34" charset="0"/>
              </a:rPr>
              <a:t>   B</a:t>
            </a:r>
          </a:p>
          <a:p>
            <a:pPr eaLnBrk="1" hangingPunct="1">
              <a:lnSpc>
                <a:spcPct val="150000"/>
              </a:lnSpc>
              <a:spcBef>
                <a:spcPct val="0"/>
              </a:spcBef>
              <a:buFontTx/>
              <a:buNone/>
            </a:pPr>
            <a:r>
              <a:rPr lang="en-US" altLang="zh-CN" sz="2400">
                <a:latin typeface="Arial" panose="020B0604020202020204" pitchFamily="34" charset="0"/>
              </a:rPr>
              <a:t>   C</a:t>
            </a:r>
          </a:p>
          <a:p>
            <a:pPr eaLnBrk="1" hangingPunct="1">
              <a:lnSpc>
                <a:spcPct val="150000"/>
              </a:lnSpc>
              <a:spcBef>
                <a:spcPct val="0"/>
              </a:spcBef>
              <a:buFontTx/>
              <a:buNone/>
            </a:pPr>
            <a:r>
              <a:rPr lang="en-US" altLang="zh-CN" sz="2400">
                <a:latin typeface="Arial" panose="020B0604020202020204" pitchFamily="34" charset="0"/>
              </a:rPr>
              <a:t>   D</a:t>
            </a:r>
          </a:p>
          <a:p>
            <a:pPr eaLnBrk="1" hangingPunct="1">
              <a:lnSpc>
                <a:spcPct val="150000"/>
              </a:lnSpc>
              <a:spcBef>
                <a:spcPct val="0"/>
              </a:spcBef>
              <a:buFontTx/>
              <a:buNone/>
            </a:pPr>
            <a:r>
              <a:rPr lang="en-US" altLang="zh-CN" sz="2400">
                <a:latin typeface="Arial" panose="020B0604020202020204" pitchFamily="34" charset="0"/>
              </a:rPr>
              <a:t>A end</a:t>
            </a:r>
          </a:p>
        </p:txBody>
      </p:sp>
      <p:sp>
        <p:nvSpPr>
          <p:cNvPr id="89092" name="1 Título">
            <a:extLst>
              <a:ext uri="{FF2B5EF4-FFF2-40B4-BE49-F238E27FC236}">
                <a16:creationId xmlns:a16="http://schemas.microsoft.com/office/drawing/2014/main" id="{98668962-A629-5C47-945B-0D21BFBADCC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89093" name="1 Título">
            <a:extLst>
              <a:ext uri="{FF2B5EF4-FFF2-40B4-BE49-F238E27FC236}">
                <a16:creationId xmlns:a16="http://schemas.microsoft.com/office/drawing/2014/main" id="{80F95DC3-3415-7B4B-A550-E1F8B8A7A67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3">
            <a:extLst>
              <a:ext uri="{FF2B5EF4-FFF2-40B4-BE49-F238E27FC236}">
                <a16:creationId xmlns:a16="http://schemas.microsoft.com/office/drawing/2014/main" id="{934FA932-8D0D-C04B-B3D7-B3D5A4DDEFA3}"/>
              </a:ext>
            </a:extLst>
          </p:cNvPr>
          <p:cNvSpPr>
            <a:spLocks noGrp="1"/>
          </p:cNvSpPr>
          <p:nvPr>
            <p:ph type="title"/>
          </p:nvPr>
        </p:nvSpPr>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32775" name="TextBox 7">
            <a:extLst>
              <a:ext uri="{FF2B5EF4-FFF2-40B4-BE49-F238E27FC236}">
                <a16:creationId xmlns:a16="http://schemas.microsoft.com/office/drawing/2014/main" id="{83D5C31A-B178-D449-AB0F-B9A4A0FCA251}"/>
              </a:ext>
            </a:extLst>
          </p:cNvPr>
          <p:cNvSpPr txBox="1">
            <a:spLocks noChangeArrowheads="1"/>
          </p:cNvSpPr>
          <p:nvPr/>
        </p:nvSpPr>
        <p:spPr bwMode="auto">
          <a:xfrm>
            <a:off x="-1620688" y="1417638"/>
            <a:ext cx="48965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628900" lvl="6" indent="0" eaLnBrk="1" hangingPunct="1">
              <a:lnSpc>
                <a:spcPct val="150000"/>
              </a:lnSpc>
              <a:defRPr/>
            </a:pPr>
            <a:r>
              <a:rPr lang="zh-CN" altLang="en-US" sz="2400" b="1" dirty="0"/>
              <a:t>选择结构</a:t>
            </a:r>
            <a:endParaRPr lang="en-US" altLang="zh-CN" sz="2400" b="1" dirty="0"/>
          </a:p>
          <a:p>
            <a:pPr marL="2628900" lvl="6" indent="0" eaLnBrk="1" hangingPunct="1">
              <a:lnSpc>
                <a:spcPct val="150000"/>
              </a:lnSpc>
              <a:defRPr/>
            </a:pPr>
            <a:r>
              <a:rPr lang="en-US" altLang="zh-CN" sz="2400" dirty="0"/>
              <a:t>A select cond1</a:t>
            </a:r>
          </a:p>
          <a:p>
            <a:pPr marL="2628900" lvl="6" indent="0" eaLnBrk="1" hangingPunct="1">
              <a:lnSpc>
                <a:spcPct val="150000"/>
              </a:lnSpc>
              <a:defRPr/>
            </a:pPr>
            <a:r>
              <a:rPr lang="en-US" altLang="zh-CN" sz="2400" dirty="0"/>
              <a:t>B</a:t>
            </a:r>
          </a:p>
          <a:p>
            <a:pPr marL="2628900" lvl="6" indent="0" eaLnBrk="1" hangingPunct="1">
              <a:lnSpc>
                <a:spcPct val="150000"/>
              </a:lnSpc>
              <a:defRPr/>
            </a:pPr>
            <a:r>
              <a:rPr lang="en-US" altLang="zh-CN" sz="2400" dirty="0"/>
              <a:t>A or cond2</a:t>
            </a:r>
          </a:p>
          <a:p>
            <a:pPr marL="2628900" lvl="6" indent="0" eaLnBrk="1" hangingPunct="1">
              <a:lnSpc>
                <a:spcPct val="150000"/>
              </a:lnSpc>
              <a:defRPr/>
            </a:pPr>
            <a:r>
              <a:rPr lang="en-US" altLang="zh-CN" sz="2400" dirty="0"/>
              <a:t>C</a:t>
            </a:r>
          </a:p>
          <a:p>
            <a:pPr marL="2628900" lvl="6" indent="0" eaLnBrk="1" hangingPunct="1">
              <a:lnSpc>
                <a:spcPct val="150000"/>
              </a:lnSpc>
              <a:defRPr/>
            </a:pPr>
            <a:r>
              <a:rPr lang="en-US" altLang="zh-CN" sz="2400" dirty="0"/>
              <a:t>A or cond3</a:t>
            </a:r>
          </a:p>
          <a:p>
            <a:pPr marL="2628900" lvl="6" indent="0" eaLnBrk="1" hangingPunct="1">
              <a:lnSpc>
                <a:spcPct val="150000"/>
              </a:lnSpc>
              <a:defRPr/>
            </a:pPr>
            <a:r>
              <a:rPr lang="en-US" altLang="zh-CN" sz="2400" dirty="0"/>
              <a:t>D</a:t>
            </a:r>
          </a:p>
          <a:p>
            <a:pPr marL="2628900" lvl="6" indent="0" eaLnBrk="1" hangingPunct="1">
              <a:lnSpc>
                <a:spcPct val="150000"/>
              </a:lnSpc>
              <a:defRPr/>
            </a:pPr>
            <a:r>
              <a:rPr lang="en-US" altLang="zh-CN" sz="2400" dirty="0"/>
              <a:t>A end</a:t>
            </a:r>
          </a:p>
        </p:txBody>
      </p:sp>
      <p:sp>
        <p:nvSpPr>
          <p:cNvPr id="8" name="TextBox 7">
            <a:extLst>
              <a:ext uri="{FF2B5EF4-FFF2-40B4-BE49-F238E27FC236}">
                <a16:creationId xmlns:a16="http://schemas.microsoft.com/office/drawing/2014/main" id="{0312007A-E871-B84F-9F55-99CA9BFCDF17}"/>
              </a:ext>
            </a:extLst>
          </p:cNvPr>
          <p:cNvSpPr txBox="1">
            <a:spLocks noChangeArrowheads="1"/>
          </p:cNvSpPr>
          <p:nvPr/>
        </p:nvSpPr>
        <p:spPr bwMode="auto">
          <a:xfrm>
            <a:off x="2051720" y="1412776"/>
            <a:ext cx="638809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628900" lvl="6" indent="0" eaLnBrk="1" hangingPunct="1">
              <a:lnSpc>
                <a:spcPct val="150000"/>
              </a:lnSpc>
              <a:defRPr/>
            </a:pPr>
            <a:r>
              <a:rPr lang="zh-CN" altLang="en-US" sz="2400" b="1" dirty="0"/>
              <a:t>重复结构</a:t>
            </a:r>
            <a:endParaRPr lang="en-US" altLang="zh-CN" sz="2400" b="1" dirty="0"/>
          </a:p>
          <a:p>
            <a:pPr marL="2628900" lvl="6" indent="0" eaLnBrk="1" hangingPunct="1">
              <a:lnSpc>
                <a:spcPct val="150000"/>
              </a:lnSpc>
              <a:defRPr/>
            </a:pPr>
            <a:r>
              <a:rPr lang="en-US" altLang="zh-CN" sz="2400" dirty="0"/>
              <a:t>A </a:t>
            </a:r>
            <a:r>
              <a:rPr lang="en-US" altLang="zh-CN" sz="2400" dirty="0" err="1"/>
              <a:t>iter</a:t>
            </a:r>
            <a:r>
              <a:rPr lang="en-US" altLang="zh-CN" sz="2400" dirty="0"/>
              <a:t> until(</a:t>
            </a:r>
            <a:r>
              <a:rPr lang="zh-CN" altLang="en-US" sz="2400" dirty="0"/>
              <a:t>或</a:t>
            </a:r>
            <a:r>
              <a:rPr lang="en-US" altLang="zh-CN" sz="2400" dirty="0"/>
              <a:t>while) </a:t>
            </a:r>
            <a:r>
              <a:rPr lang="en-US" altLang="zh-CN" sz="2400" dirty="0" err="1"/>
              <a:t>cond</a:t>
            </a:r>
            <a:endParaRPr lang="en-US" altLang="zh-CN" sz="2400" dirty="0"/>
          </a:p>
          <a:p>
            <a:pPr marL="2628900" lvl="6" indent="0" eaLnBrk="1" hangingPunct="1">
              <a:lnSpc>
                <a:spcPct val="150000"/>
              </a:lnSpc>
              <a:defRPr/>
            </a:pPr>
            <a:r>
              <a:rPr lang="en-US" altLang="zh-CN" sz="2400" dirty="0"/>
              <a:t>B</a:t>
            </a:r>
          </a:p>
          <a:p>
            <a:pPr marL="2628900" lvl="6" indent="0" eaLnBrk="1" hangingPunct="1">
              <a:lnSpc>
                <a:spcPct val="150000"/>
              </a:lnSpc>
              <a:defRPr/>
            </a:pPr>
            <a:r>
              <a:rPr lang="en-US" altLang="zh-CN" sz="2400" dirty="0"/>
              <a:t>A end</a:t>
            </a:r>
          </a:p>
        </p:txBody>
      </p:sp>
      <p:sp>
        <p:nvSpPr>
          <p:cNvPr id="91140" name="1 Título">
            <a:extLst>
              <a:ext uri="{FF2B5EF4-FFF2-40B4-BE49-F238E27FC236}">
                <a16:creationId xmlns:a16="http://schemas.microsoft.com/office/drawing/2014/main" id="{CB55B449-43CD-4E44-8078-AEF8718D70E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91141" name="1 Título">
            <a:extLst>
              <a:ext uri="{FF2B5EF4-FFF2-40B4-BE49-F238E27FC236}">
                <a16:creationId xmlns:a16="http://schemas.microsoft.com/office/drawing/2014/main" id="{937F9CF0-B693-0B4C-871E-0CC7181BDF8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3">
            <a:extLst>
              <a:ext uri="{FF2B5EF4-FFF2-40B4-BE49-F238E27FC236}">
                <a16:creationId xmlns:a16="http://schemas.microsoft.com/office/drawing/2014/main" id="{4C7C2BDC-78DF-964C-B4B3-87F66DC0A4D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93186" name="TextBox 7">
            <a:extLst>
              <a:ext uri="{FF2B5EF4-FFF2-40B4-BE49-F238E27FC236}">
                <a16:creationId xmlns:a16="http://schemas.microsoft.com/office/drawing/2014/main" id="{72DBC8F8-3656-3948-AA4C-FA122E9605C2}"/>
              </a:ext>
            </a:extLst>
          </p:cNvPr>
          <p:cNvSpPr txBox="1">
            <a:spLocks noChangeArrowheads="1"/>
          </p:cNvSpPr>
          <p:nvPr/>
        </p:nvSpPr>
        <p:spPr bwMode="auto">
          <a:xfrm>
            <a:off x="457200" y="1330325"/>
            <a:ext cx="82756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       下面结合一个具体例子进一步说明</a:t>
            </a:r>
            <a:r>
              <a:rPr lang="en-US" altLang="zh-CN" sz="2400">
                <a:latin typeface="Arial" panose="020B0604020202020204" pitchFamily="34" charset="0"/>
              </a:rPr>
              <a:t>Jackson</a:t>
            </a:r>
            <a:r>
              <a:rPr lang="zh-CN" altLang="en-US" sz="2400">
                <a:latin typeface="Arial" panose="020B0604020202020204" pitchFamily="34" charset="0"/>
              </a:rPr>
              <a:t>结构程序设计方法。</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例：一个正文文件由若干个记录组成，每个记录是一个字符串。要求统计每个记录中空格字符的个数，以及文件中空格字符的总个数。要求的输出数据格式是，每复制一行输入字符串之后，另起一行印出这个字符串中的空格数，最后印出文件中空格的总个数。</a:t>
            </a:r>
            <a:endParaRPr lang="en-US" altLang="zh-CN" sz="2800">
              <a:latin typeface="Arial" panose="020B0604020202020204" pitchFamily="34" charset="0"/>
            </a:endParaRPr>
          </a:p>
        </p:txBody>
      </p:sp>
      <p:sp>
        <p:nvSpPr>
          <p:cNvPr id="93187" name="1 Título">
            <a:extLst>
              <a:ext uri="{FF2B5EF4-FFF2-40B4-BE49-F238E27FC236}">
                <a16:creationId xmlns:a16="http://schemas.microsoft.com/office/drawing/2014/main" id="{47124087-C213-1D49-BEB9-66F3932CD4C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93188" name="1 Título">
            <a:extLst>
              <a:ext uri="{FF2B5EF4-FFF2-40B4-BE49-F238E27FC236}">
                <a16:creationId xmlns:a16="http://schemas.microsoft.com/office/drawing/2014/main" id="{385316FC-DEDF-5C4B-88C3-FDC21515F57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标题 3">
            <a:extLst>
              <a:ext uri="{FF2B5EF4-FFF2-40B4-BE49-F238E27FC236}">
                <a16:creationId xmlns:a16="http://schemas.microsoft.com/office/drawing/2014/main" id="{D717EFEA-4A24-5D48-A89B-B185E434746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95234" name="TextBox 7">
            <a:extLst>
              <a:ext uri="{FF2B5EF4-FFF2-40B4-BE49-F238E27FC236}">
                <a16:creationId xmlns:a16="http://schemas.microsoft.com/office/drawing/2014/main" id="{BCFAF912-56AA-6F49-B264-18C2DA929ECA}"/>
              </a:ext>
            </a:extLst>
          </p:cNvPr>
          <p:cNvSpPr txBox="1">
            <a:spLocks noChangeArrowheads="1"/>
          </p:cNvSpPr>
          <p:nvPr/>
        </p:nvSpPr>
        <p:spPr bwMode="auto">
          <a:xfrm>
            <a:off x="457200" y="1125538"/>
            <a:ext cx="82756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输入和输出数据的结构很容易确定，用</a:t>
            </a:r>
            <a:r>
              <a:rPr lang="en-US" altLang="zh-CN" sz="2400">
                <a:latin typeface="Arial" panose="020B0604020202020204" pitchFamily="34" charset="0"/>
              </a:rPr>
              <a:t>Jackson</a:t>
            </a:r>
            <a:r>
              <a:rPr lang="zh-CN" altLang="en-US" sz="2400">
                <a:latin typeface="Arial" panose="020B0604020202020204" pitchFamily="34" charset="0"/>
              </a:rPr>
              <a:t>图描绘的输入输出数据结构</a:t>
            </a:r>
            <a:endParaRPr lang="en-US" altLang="zh-CN" sz="2400">
              <a:latin typeface="Arial" panose="020B0604020202020204" pitchFamily="34" charset="0"/>
            </a:endParaRPr>
          </a:p>
        </p:txBody>
      </p:sp>
      <p:pic>
        <p:nvPicPr>
          <p:cNvPr id="95235" name="图片 1">
            <a:extLst>
              <a:ext uri="{FF2B5EF4-FFF2-40B4-BE49-F238E27FC236}">
                <a16:creationId xmlns:a16="http://schemas.microsoft.com/office/drawing/2014/main" id="{411D4524-1B1F-0E4F-B6D7-E078D298F7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365375"/>
            <a:ext cx="5765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6B400469-E12A-0748-83D4-F846DE7DCD57}"/>
              </a:ext>
            </a:extLst>
          </p:cNvPr>
          <p:cNvSpPr/>
          <p:nvPr/>
        </p:nvSpPr>
        <p:spPr>
          <a:xfrm>
            <a:off x="250825" y="1238250"/>
            <a:ext cx="8435975" cy="10144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5237" name="1 Título">
            <a:extLst>
              <a:ext uri="{FF2B5EF4-FFF2-40B4-BE49-F238E27FC236}">
                <a16:creationId xmlns:a16="http://schemas.microsoft.com/office/drawing/2014/main" id="{A5525667-A650-7D4E-8319-353D5E09FCF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95238" name="1 Título">
            <a:extLst>
              <a:ext uri="{FF2B5EF4-FFF2-40B4-BE49-F238E27FC236}">
                <a16:creationId xmlns:a16="http://schemas.microsoft.com/office/drawing/2014/main" id="{BC9D9D18-CEAD-2344-A63A-BF1FE520710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3">
            <a:extLst>
              <a:ext uri="{FF2B5EF4-FFF2-40B4-BE49-F238E27FC236}">
                <a16:creationId xmlns:a16="http://schemas.microsoft.com/office/drawing/2014/main" id="{D656E7A8-3F2C-404F-8401-556DEA822CC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6.1</a:t>
            </a:r>
            <a:r>
              <a:rPr lang="en-US" altLang="zh-CN" b="1"/>
              <a:t>  </a:t>
            </a:r>
            <a:r>
              <a:rPr lang="zh-CN" altLang="en-US" b="1"/>
              <a:t>结构程序设计</a:t>
            </a:r>
          </a:p>
        </p:txBody>
      </p:sp>
      <p:sp>
        <p:nvSpPr>
          <p:cNvPr id="19458" name="1 Título">
            <a:extLst>
              <a:ext uri="{FF2B5EF4-FFF2-40B4-BE49-F238E27FC236}">
                <a16:creationId xmlns:a16="http://schemas.microsoft.com/office/drawing/2014/main" id="{6FE5992B-0704-1C48-BF6F-2A04F96D9C1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6.1 </a:t>
            </a:r>
            <a:r>
              <a:rPr lang="zh-CN" altLang="en-US" sz="2400">
                <a:solidFill>
                  <a:srgbClr val="D9D9D9"/>
                </a:solidFill>
                <a:latin typeface="宋体" panose="02010600030101010101" pitchFamily="2" charset="-122"/>
              </a:rPr>
              <a:t>结构程序设计</a:t>
            </a:r>
          </a:p>
        </p:txBody>
      </p:sp>
      <p:sp>
        <p:nvSpPr>
          <p:cNvPr id="19459" name="1 Título">
            <a:extLst>
              <a:ext uri="{FF2B5EF4-FFF2-40B4-BE49-F238E27FC236}">
                <a16:creationId xmlns:a16="http://schemas.microsoft.com/office/drawing/2014/main" id="{94A4FEEC-7B6B-9D48-A85A-9084D52B0AB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9460" name="内容占位符 1">
            <a:extLst>
              <a:ext uri="{FF2B5EF4-FFF2-40B4-BE49-F238E27FC236}">
                <a16:creationId xmlns:a16="http://schemas.microsoft.com/office/drawing/2014/main" id="{515D9B1F-F198-8B46-87B4-458C36A60093}"/>
              </a:ext>
            </a:extLst>
          </p:cNvPr>
          <p:cNvSpPr>
            <a:spLocks noGrp="1"/>
          </p:cNvSpPr>
          <p:nvPr>
            <p:ph idx="1"/>
          </p:nvPr>
        </p:nvSpPr>
        <p:spPr>
          <a:xfrm>
            <a:off x="457200" y="1268413"/>
            <a:ext cx="3754438" cy="4525962"/>
          </a:xfrm>
        </p:spPr>
        <p:txBody>
          <a:bodyPr/>
          <a:lstStyle/>
          <a:p>
            <a:r>
              <a:rPr lang="en-US" altLang="zh-CN" sz="2400">
                <a:latin typeface="宋体" panose="02010600030101010101" pitchFamily="2" charset="-122"/>
              </a:rPr>
              <a:t>1965</a:t>
            </a:r>
            <a:r>
              <a:rPr lang="zh-CN" altLang="en-US" sz="2400">
                <a:latin typeface="宋体" panose="02010600030101010101" pitchFamily="2" charset="-122"/>
              </a:rPr>
              <a:t>年结构程序设计的概念最早由</a:t>
            </a:r>
            <a:r>
              <a:rPr lang="en-US" altLang="zh-CN" sz="2400">
                <a:latin typeface="宋体" panose="02010600030101010101" pitchFamily="2" charset="-122"/>
              </a:rPr>
              <a:t>E.W.Dijkstra</a:t>
            </a:r>
            <a:r>
              <a:rPr lang="zh-CN" altLang="en-US" sz="2400">
                <a:latin typeface="宋体" panose="02010600030101010101" pitchFamily="2" charset="-122"/>
              </a:rPr>
              <a:t>提出：程序的质量与程序中所包含的</a:t>
            </a:r>
            <a:r>
              <a:rPr lang="en-US" altLang="zh-CN" sz="2400">
                <a:latin typeface="宋体" panose="02010600030101010101" pitchFamily="2" charset="-122"/>
              </a:rPr>
              <a:t>GO TO </a:t>
            </a:r>
            <a:r>
              <a:rPr lang="zh-CN" altLang="en-US" sz="2400">
                <a:latin typeface="宋体" panose="02010600030101010101" pitchFamily="2" charset="-122"/>
              </a:rPr>
              <a:t>语句的数量成反比</a:t>
            </a:r>
            <a:endParaRPr lang="en-US" altLang="zh-CN" sz="2400">
              <a:latin typeface="宋体" panose="02010600030101010101" pitchFamily="2" charset="-122"/>
            </a:endParaRPr>
          </a:p>
          <a:p>
            <a:r>
              <a:rPr lang="en-US" altLang="zh-CN" sz="2400">
                <a:latin typeface="宋体" panose="02010600030101010101" pitchFamily="2" charset="-122"/>
              </a:rPr>
              <a:t>1966</a:t>
            </a:r>
            <a:r>
              <a:rPr lang="zh-CN" altLang="en-US" sz="2400">
                <a:latin typeface="宋体" panose="02010600030101010101" pitchFamily="2" charset="-122"/>
              </a:rPr>
              <a:t>年</a:t>
            </a:r>
            <a:r>
              <a:rPr lang="en-US" altLang="zh-CN" sz="2400">
                <a:latin typeface="宋体" panose="02010600030101010101" pitchFamily="2" charset="-122"/>
              </a:rPr>
              <a:t>Bohm</a:t>
            </a:r>
            <a:r>
              <a:rPr lang="zh-CN" altLang="en-US" sz="2400">
                <a:latin typeface="宋体" panose="02010600030101010101" pitchFamily="2" charset="-122"/>
              </a:rPr>
              <a:t>和</a:t>
            </a:r>
            <a:r>
              <a:rPr lang="en-US" altLang="zh-CN" sz="2400">
                <a:latin typeface="宋体" panose="02010600030101010101" pitchFamily="2" charset="-122"/>
              </a:rPr>
              <a:t>Jacopini</a:t>
            </a:r>
            <a:r>
              <a:rPr lang="zh-CN" altLang="en-US" sz="2400">
                <a:latin typeface="宋体" panose="02010600030101010101" pitchFamily="2" charset="-122"/>
              </a:rPr>
              <a:t>证明了只用“顺序”、“选择”和“循环”控制结构就能实现任何单入口单出口的程序。</a:t>
            </a:r>
            <a:endParaRPr lang="en-US" altLang="zh-CN" sz="2400">
              <a:latin typeface="宋体" panose="02010600030101010101" pitchFamily="2" charset="-122"/>
            </a:endParaRPr>
          </a:p>
          <a:p>
            <a:pPr>
              <a:buFont typeface="Arial" panose="020B0604020202020204" pitchFamily="34" charset="0"/>
              <a:buNone/>
            </a:pPr>
            <a:endParaRPr lang="zh-CN" altLang="en-US" sz="2400"/>
          </a:p>
        </p:txBody>
      </p:sp>
      <p:pic>
        <p:nvPicPr>
          <p:cNvPr id="19461" name="图片 2">
            <a:extLst>
              <a:ext uri="{FF2B5EF4-FFF2-40B4-BE49-F238E27FC236}">
                <a16:creationId xmlns:a16="http://schemas.microsoft.com/office/drawing/2014/main" id="{BDF5EC64-E672-DD41-B4EB-E0E14935D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5763" y="1341438"/>
            <a:ext cx="46799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标题 3">
            <a:extLst>
              <a:ext uri="{FF2B5EF4-FFF2-40B4-BE49-F238E27FC236}">
                <a16:creationId xmlns:a16="http://schemas.microsoft.com/office/drawing/2014/main" id="{02CBACD5-C26E-8F4F-B608-6FD36768A19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97282" name="TextBox 7">
            <a:extLst>
              <a:ext uri="{FF2B5EF4-FFF2-40B4-BE49-F238E27FC236}">
                <a16:creationId xmlns:a16="http://schemas.microsoft.com/office/drawing/2014/main" id="{7BE6EB7F-4A50-BD4A-B2D9-26FEEAF95C68}"/>
              </a:ext>
            </a:extLst>
          </p:cNvPr>
          <p:cNvSpPr txBox="1">
            <a:spLocks noChangeArrowheads="1"/>
          </p:cNvSpPr>
          <p:nvPr/>
        </p:nvSpPr>
        <p:spPr bwMode="auto">
          <a:xfrm>
            <a:off x="457200" y="1989138"/>
            <a:ext cx="31781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导出描绘程序结构的</a:t>
            </a:r>
            <a:r>
              <a:rPr lang="en-US" altLang="zh-CN" sz="2400">
                <a:latin typeface="Arial" panose="020B0604020202020204" pitchFamily="34" charset="0"/>
              </a:rPr>
              <a:t>Jackson</a:t>
            </a:r>
            <a:r>
              <a:rPr lang="zh-CN" altLang="en-US" sz="2400">
                <a:latin typeface="Arial" panose="020B0604020202020204" pitchFamily="34" charset="0"/>
              </a:rPr>
              <a:t>图</a:t>
            </a:r>
            <a:endParaRPr lang="en-US" altLang="zh-CN" sz="2400">
              <a:latin typeface="Arial" panose="020B0604020202020204" pitchFamily="34" charset="0"/>
            </a:endParaRPr>
          </a:p>
        </p:txBody>
      </p:sp>
      <p:pic>
        <p:nvPicPr>
          <p:cNvPr id="97283" name="图片 2">
            <a:extLst>
              <a:ext uri="{FF2B5EF4-FFF2-40B4-BE49-F238E27FC236}">
                <a16:creationId xmlns:a16="http://schemas.microsoft.com/office/drawing/2014/main" id="{62ECD849-3B28-5749-AD82-3F769270B8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81075"/>
            <a:ext cx="3959225"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1 Título">
            <a:extLst>
              <a:ext uri="{FF2B5EF4-FFF2-40B4-BE49-F238E27FC236}">
                <a16:creationId xmlns:a16="http://schemas.microsoft.com/office/drawing/2014/main" id="{7F2A91BF-3AEB-0F40-BD59-060F8968793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97285" name="1 Título">
            <a:extLst>
              <a:ext uri="{FF2B5EF4-FFF2-40B4-BE49-F238E27FC236}">
                <a16:creationId xmlns:a16="http://schemas.microsoft.com/office/drawing/2014/main" id="{205DCDAA-01D2-0242-B5FC-00E858FFE37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标题 3">
            <a:extLst>
              <a:ext uri="{FF2B5EF4-FFF2-40B4-BE49-F238E27FC236}">
                <a16:creationId xmlns:a16="http://schemas.microsoft.com/office/drawing/2014/main" id="{788A8AEE-333A-0A4E-89DE-D8E1D44BD1DA}"/>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99330" name="TextBox 7">
            <a:extLst>
              <a:ext uri="{FF2B5EF4-FFF2-40B4-BE49-F238E27FC236}">
                <a16:creationId xmlns:a16="http://schemas.microsoft.com/office/drawing/2014/main" id="{591CDC9D-55FF-5046-B56A-BA0A4237CA1B}"/>
              </a:ext>
            </a:extLst>
          </p:cNvPr>
          <p:cNvSpPr txBox="1">
            <a:spLocks noChangeArrowheads="1"/>
          </p:cNvSpPr>
          <p:nvPr/>
        </p:nvSpPr>
        <p:spPr bwMode="auto">
          <a:xfrm>
            <a:off x="539750" y="962025"/>
            <a:ext cx="83629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统计空格个数需要的全部操作和条件如下：</a:t>
            </a:r>
            <a:endParaRPr lang="en-US" altLang="zh-CN" sz="2400">
              <a:latin typeface="Arial" panose="020B0604020202020204" pitchFamily="34" charset="0"/>
            </a:endParaRPr>
          </a:p>
          <a:p>
            <a:pPr eaLnBrk="1" hangingPunct="1">
              <a:lnSpc>
                <a:spcPct val="150000"/>
              </a:lnSpc>
              <a:spcBef>
                <a:spcPct val="0"/>
              </a:spcBef>
              <a:buFontTx/>
              <a:buAutoNum type="arabicParenBoth"/>
            </a:pPr>
            <a:r>
              <a:rPr lang="zh-CN" altLang="en-US" sz="2400">
                <a:latin typeface="Arial" panose="020B0604020202020204" pitchFamily="34" charset="0"/>
              </a:rPr>
              <a:t>停止</a:t>
            </a:r>
            <a:r>
              <a:rPr lang="en-US" altLang="zh-CN" sz="2400">
                <a:latin typeface="Arial" panose="020B0604020202020204" pitchFamily="34" charset="0"/>
              </a:rPr>
              <a:t>			(2) </a:t>
            </a:r>
            <a:r>
              <a:rPr lang="zh-CN" altLang="en-US" sz="2400">
                <a:latin typeface="Arial" panose="020B0604020202020204" pitchFamily="34" charset="0"/>
              </a:rPr>
              <a:t>打开文件</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(3) </a:t>
            </a:r>
            <a:r>
              <a:rPr lang="zh-CN" altLang="en-US" sz="2400">
                <a:latin typeface="Arial" panose="020B0604020202020204" pitchFamily="34" charset="0"/>
              </a:rPr>
              <a:t>关闭文件</a:t>
            </a:r>
            <a:r>
              <a:rPr lang="en-US" altLang="zh-CN" sz="2400">
                <a:latin typeface="Arial" panose="020B0604020202020204" pitchFamily="34" charset="0"/>
              </a:rPr>
              <a:t>			(4) </a:t>
            </a:r>
            <a:r>
              <a:rPr lang="zh-CN" altLang="en-US" sz="2400">
                <a:latin typeface="Arial" panose="020B0604020202020204" pitchFamily="34" charset="0"/>
              </a:rPr>
              <a:t>印出字符串</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(5) </a:t>
            </a:r>
            <a:r>
              <a:rPr lang="zh-CN" altLang="en-US" sz="2400">
                <a:latin typeface="Arial" panose="020B0604020202020204" pitchFamily="34" charset="0"/>
              </a:rPr>
              <a:t>印出空格数目</a:t>
            </a:r>
            <a:r>
              <a:rPr lang="en-US" altLang="zh-CN" sz="2400">
                <a:latin typeface="Arial" panose="020B0604020202020204" pitchFamily="34" charset="0"/>
              </a:rPr>
              <a:t>		(6) </a:t>
            </a:r>
            <a:r>
              <a:rPr lang="zh-CN" altLang="en-US" sz="2400">
                <a:latin typeface="Arial" panose="020B0604020202020204" pitchFamily="34" charset="0"/>
              </a:rPr>
              <a:t>印出空格总数</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(7) sum∶=sum+1		(8) totalsum∶=totalsum+sum</a:t>
            </a:r>
          </a:p>
          <a:p>
            <a:pPr eaLnBrk="1" hangingPunct="1">
              <a:lnSpc>
                <a:spcPct val="150000"/>
              </a:lnSpc>
              <a:spcBef>
                <a:spcPct val="0"/>
              </a:spcBef>
              <a:buFontTx/>
              <a:buNone/>
            </a:pPr>
            <a:r>
              <a:rPr lang="en-US" altLang="zh-CN" sz="2400">
                <a:latin typeface="Arial" panose="020B0604020202020204" pitchFamily="34" charset="0"/>
              </a:rPr>
              <a:t>(9) </a:t>
            </a:r>
            <a:r>
              <a:rPr lang="zh-CN" altLang="en-US" sz="2400">
                <a:latin typeface="Arial" panose="020B0604020202020204" pitchFamily="34" charset="0"/>
              </a:rPr>
              <a:t>读入字符串</a:t>
            </a:r>
            <a:r>
              <a:rPr lang="en-US" altLang="zh-CN" sz="2400">
                <a:latin typeface="Arial" panose="020B0604020202020204" pitchFamily="34" charset="0"/>
              </a:rPr>
              <a:t>		(10) sum∶=0</a:t>
            </a:r>
          </a:p>
          <a:p>
            <a:pPr eaLnBrk="1" hangingPunct="1">
              <a:lnSpc>
                <a:spcPct val="150000"/>
              </a:lnSpc>
              <a:spcBef>
                <a:spcPct val="0"/>
              </a:spcBef>
              <a:buFontTx/>
              <a:buNone/>
            </a:pPr>
            <a:r>
              <a:rPr lang="en-US" altLang="zh-CN" sz="2400">
                <a:latin typeface="Arial" panose="020B0604020202020204" pitchFamily="34" charset="0"/>
              </a:rPr>
              <a:t>(11) totalsum∶=0		(12) pointer∶=1</a:t>
            </a:r>
          </a:p>
          <a:p>
            <a:pPr eaLnBrk="1" hangingPunct="1">
              <a:lnSpc>
                <a:spcPct val="150000"/>
              </a:lnSpc>
              <a:spcBef>
                <a:spcPct val="0"/>
              </a:spcBef>
              <a:buFontTx/>
              <a:buNone/>
            </a:pPr>
            <a:r>
              <a:rPr lang="en-US" altLang="zh-CN" sz="2400">
                <a:latin typeface="Arial" panose="020B0604020202020204" pitchFamily="34" charset="0"/>
              </a:rPr>
              <a:t>(13) pointer∶=pointer+1	I(1) </a:t>
            </a:r>
            <a:r>
              <a:rPr lang="zh-CN" altLang="en-US" sz="2400">
                <a:latin typeface="Arial" panose="020B0604020202020204" pitchFamily="34" charset="0"/>
              </a:rPr>
              <a:t>文件结束</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I(2) </a:t>
            </a:r>
            <a:r>
              <a:rPr lang="zh-CN" altLang="en-US" sz="2400">
                <a:latin typeface="Arial" panose="020B0604020202020204" pitchFamily="34" charset="0"/>
              </a:rPr>
              <a:t>字符串结束</a:t>
            </a:r>
            <a:r>
              <a:rPr lang="en-US" altLang="zh-CN" sz="2400">
                <a:latin typeface="Arial" panose="020B0604020202020204" pitchFamily="34" charset="0"/>
              </a:rPr>
              <a:t>		S(3) </a:t>
            </a:r>
            <a:r>
              <a:rPr lang="zh-CN" altLang="en-US" sz="2400">
                <a:latin typeface="Arial" panose="020B0604020202020204" pitchFamily="34" charset="0"/>
              </a:rPr>
              <a:t>字符是空格</a:t>
            </a:r>
            <a:endParaRPr lang="en-US" altLang="zh-CN" sz="2400">
              <a:latin typeface="Arial" panose="020B0604020202020204" pitchFamily="34" charset="0"/>
            </a:endParaRPr>
          </a:p>
        </p:txBody>
      </p:sp>
      <p:sp>
        <p:nvSpPr>
          <p:cNvPr id="99331" name="1 Título">
            <a:extLst>
              <a:ext uri="{FF2B5EF4-FFF2-40B4-BE49-F238E27FC236}">
                <a16:creationId xmlns:a16="http://schemas.microsoft.com/office/drawing/2014/main" id="{6CC17208-6DCC-B14C-A4A3-737F4E160BA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99332" name="1 Título">
            <a:extLst>
              <a:ext uri="{FF2B5EF4-FFF2-40B4-BE49-F238E27FC236}">
                <a16:creationId xmlns:a16="http://schemas.microsoft.com/office/drawing/2014/main" id="{185F0321-7232-B84C-8D63-78935D5224F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标题 3">
            <a:extLst>
              <a:ext uri="{FF2B5EF4-FFF2-40B4-BE49-F238E27FC236}">
                <a16:creationId xmlns:a16="http://schemas.microsoft.com/office/drawing/2014/main" id="{274686CA-BC4C-D04F-9BF7-3E547623928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101378" name="TextBox 7">
            <a:extLst>
              <a:ext uri="{FF2B5EF4-FFF2-40B4-BE49-F238E27FC236}">
                <a16:creationId xmlns:a16="http://schemas.microsoft.com/office/drawing/2014/main" id="{0F0D9DF0-ECC6-D541-AF49-9536205F49A0}"/>
              </a:ext>
            </a:extLst>
          </p:cNvPr>
          <p:cNvSpPr txBox="1">
            <a:spLocks noChangeArrowheads="1"/>
          </p:cNvSpPr>
          <p:nvPr/>
        </p:nvSpPr>
        <p:spPr bwMode="auto">
          <a:xfrm>
            <a:off x="457200" y="1873250"/>
            <a:ext cx="274002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经过简单分析不难把这些操作和条件分配到程序结构图的适当位置：</a:t>
            </a:r>
            <a:endParaRPr lang="en-US" altLang="zh-CN" sz="2400">
              <a:latin typeface="Arial" panose="020B0604020202020204" pitchFamily="34" charset="0"/>
            </a:endParaRPr>
          </a:p>
        </p:txBody>
      </p:sp>
      <p:pic>
        <p:nvPicPr>
          <p:cNvPr id="101379" name="图片 1">
            <a:extLst>
              <a:ext uri="{FF2B5EF4-FFF2-40B4-BE49-F238E27FC236}">
                <a16:creationId xmlns:a16="http://schemas.microsoft.com/office/drawing/2014/main" id="{6907AAC7-EDF7-4C48-97B9-FB2758AB8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981075"/>
            <a:ext cx="4549775"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1 Título">
            <a:extLst>
              <a:ext uri="{FF2B5EF4-FFF2-40B4-BE49-F238E27FC236}">
                <a16:creationId xmlns:a16="http://schemas.microsoft.com/office/drawing/2014/main" id="{9E3CD37F-0DEC-4549-9C09-9944FB851D0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101381" name="1 Título">
            <a:extLst>
              <a:ext uri="{FF2B5EF4-FFF2-40B4-BE49-F238E27FC236}">
                <a16:creationId xmlns:a16="http://schemas.microsoft.com/office/drawing/2014/main" id="{05CD54FC-A4D2-A746-8584-B4194D007C5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标题 3">
            <a:extLst>
              <a:ext uri="{FF2B5EF4-FFF2-40B4-BE49-F238E27FC236}">
                <a16:creationId xmlns:a16="http://schemas.microsoft.com/office/drawing/2014/main" id="{5B564875-5A61-1E4E-AF7C-C9A5AF26E0E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6.4</a:t>
            </a:r>
            <a:r>
              <a:rPr lang="en-US" altLang="zh-CN" b="1"/>
              <a:t> </a:t>
            </a:r>
            <a:r>
              <a:rPr lang="zh-CN" altLang="en-US" b="1"/>
              <a:t>面向数据结构的设计方法</a:t>
            </a:r>
          </a:p>
        </p:txBody>
      </p:sp>
      <p:sp>
        <p:nvSpPr>
          <p:cNvPr id="103426" name="TextBox 7">
            <a:extLst>
              <a:ext uri="{FF2B5EF4-FFF2-40B4-BE49-F238E27FC236}">
                <a16:creationId xmlns:a16="http://schemas.microsoft.com/office/drawing/2014/main" id="{70DE6A7B-1006-994C-A1C5-F6E471EF7779}"/>
              </a:ext>
            </a:extLst>
          </p:cNvPr>
          <p:cNvSpPr txBox="1">
            <a:spLocks noChangeArrowheads="1"/>
          </p:cNvSpPr>
          <p:nvPr/>
        </p:nvSpPr>
        <p:spPr bwMode="auto">
          <a:xfrm>
            <a:off x="287338" y="917575"/>
            <a:ext cx="42846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defRPr>
            </a:lvl2pPr>
            <a:lvl3pPr marL="800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1800">
                <a:latin typeface="宋体" panose="02010600030101010101" pitchFamily="2" charset="-122"/>
              </a:rPr>
              <a:t>统计空格</a:t>
            </a:r>
            <a:r>
              <a:rPr lang="en-US" altLang="zh-CN" sz="1800">
                <a:latin typeface="宋体" panose="02010600030101010101" pitchFamily="2" charset="-122"/>
              </a:rPr>
              <a:t>seq</a:t>
            </a:r>
          </a:p>
          <a:p>
            <a:pPr lvl="1" eaLnBrk="1" hangingPunct="1">
              <a:spcBef>
                <a:spcPct val="0"/>
              </a:spcBef>
              <a:buFontTx/>
              <a:buNone/>
            </a:pPr>
            <a:r>
              <a:rPr lang="zh-CN" altLang="en-US" sz="1800">
                <a:latin typeface="宋体" panose="02010600030101010101" pitchFamily="2" charset="-122"/>
              </a:rPr>
              <a:t>打开文件</a:t>
            </a:r>
            <a:endParaRPr lang="en-US" altLang="zh-CN" sz="1800">
              <a:latin typeface="宋体" panose="02010600030101010101" pitchFamily="2" charset="-122"/>
            </a:endParaRPr>
          </a:p>
          <a:p>
            <a:pPr lvl="1" eaLnBrk="1" hangingPunct="1">
              <a:spcBef>
                <a:spcPct val="0"/>
              </a:spcBef>
              <a:buFontTx/>
              <a:buNone/>
            </a:pPr>
            <a:r>
              <a:rPr lang="zh-CN" altLang="en-US" sz="1800">
                <a:latin typeface="宋体" panose="02010600030101010101" pitchFamily="2" charset="-122"/>
              </a:rPr>
              <a:t>读入字符串</a:t>
            </a:r>
            <a:r>
              <a:rPr lang="en-US" altLang="zh-CN" sz="1800">
                <a:latin typeface="宋体" panose="02010600030101010101" pitchFamily="2" charset="-122"/>
              </a:rPr>
              <a:t>totalsum∶=0</a:t>
            </a:r>
          </a:p>
          <a:p>
            <a:pPr lvl="1" eaLnBrk="1" hangingPunct="1">
              <a:spcBef>
                <a:spcPct val="0"/>
              </a:spcBef>
              <a:buFontTx/>
              <a:buNone/>
            </a:pPr>
            <a:r>
              <a:rPr lang="zh-CN" altLang="en-US" sz="1800">
                <a:latin typeface="宋体" panose="02010600030101010101" pitchFamily="2" charset="-122"/>
              </a:rPr>
              <a:t>程序体</a:t>
            </a:r>
            <a:r>
              <a:rPr lang="en-US" altLang="zh-CN" sz="1800">
                <a:latin typeface="宋体" panose="02010600030101010101" pitchFamily="2" charset="-122"/>
              </a:rPr>
              <a:t>iter until</a:t>
            </a:r>
            <a:r>
              <a:rPr lang="zh-CN" altLang="en-US" sz="1800">
                <a:latin typeface="宋体" panose="02010600030101010101" pitchFamily="2" charset="-122"/>
              </a:rPr>
              <a:t>文件结束</a:t>
            </a:r>
            <a:endParaRPr lang="en-US" altLang="zh-CN" sz="1800">
              <a:latin typeface="宋体" panose="02010600030101010101" pitchFamily="2" charset="-122"/>
            </a:endParaRPr>
          </a:p>
          <a:p>
            <a:pPr lvl="1" eaLnBrk="1" hangingPunct="1">
              <a:spcBef>
                <a:spcPct val="0"/>
              </a:spcBef>
              <a:buFontTx/>
              <a:buNone/>
            </a:pPr>
            <a:r>
              <a:rPr lang="zh-CN" altLang="en-US" sz="1800">
                <a:latin typeface="宋体" panose="02010600030101010101" pitchFamily="2" charset="-122"/>
              </a:rPr>
              <a:t> 处理字符串</a:t>
            </a:r>
            <a:r>
              <a:rPr lang="en-US" altLang="zh-CN" sz="1800">
                <a:latin typeface="宋体" panose="02010600030101010101" pitchFamily="2" charset="-122"/>
              </a:rPr>
              <a:t>seq</a:t>
            </a:r>
          </a:p>
          <a:p>
            <a:pPr lvl="1" eaLnBrk="1" hangingPunct="1">
              <a:spcBef>
                <a:spcPct val="0"/>
              </a:spcBef>
              <a:buFontTx/>
              <a:buNone/>
            </a:pPr>
            <a:r>
              <a:rPr lang="zh-CN" altLang="en-US" sz="1800">
                <a:latin typeface="宋体" panose="02010600030101010101" pitchFamily="2" charset="-122"/>
              </a:rPr>
              <a:t>  印字符串</a:t>
            </a:r>
            <a:r>
              <a:rPr lang="en-US" altLang="zh-CN" sz="1800">
                <a:latin typeface="宋体" panose="02010600030101010101" pitchFamily="2" charset="-122"/>
              </a:rPr>
              <a:t>seq</a:t>
            </a:r>
          </a:p>
          <a:p>
            <a:pPr lvl="1" eaLnBrk="1" hangingPunct="1">
              <a:spcBef>
                <a:spcPct val="0"/>
              </a:spcBef>
              <a:buFontTx/>
              <a:buNone/>
            </a:pPr>
            <a:r>
              <a:rPr lang="zh-CN" altLang="en-US" sz="1800">
                <a:latin typeface="宋体" panose="02010600030101010101" pitchFamily="2" charset="-122"/>
              </a:rPr>
              <a:t>  </a:t>
            </a:r>
            <a:r>
              <a:rPr lang="en-US" altLang="zh-CN" sz="1800">
                <a:latin typeface="宋体" panose="02010600030101010101" pitchFamily="2" charset="-122"/>
              </a:rPr>
              <a:t>	</a:t>
            </a:r>
            <a:r>
              <a:rPr lang="zh-CN" altLang="en-US" sz="1800">
                <a:latin typeface="宋体" panose="02010600030101010101" pitchFamily="2" charset="-122"/>
              </a:rPr>
              <a:t>印出字符串</a:t>
            </a:r>
            <a:endParaRPr lang="en-US" altLang="zh-CN" sz="1800">
              <a:latin typeface="宋体" panose="02010600030101010101" pitchFamily="2" charset="-122"/>
            </a:endParaRPr>
          </a:p>
          <a:p>
            <a:pPr lvl="1" eaLnBrk="1" hangingPunct="1">
              <a:spcBef>
                <a:spcPct val="0"/>
              </a:spcBef>
              <a:buFontTx/>
              <a:buNone/>
            </a:pPr>
            <a:r>
              <a:rPr lang="zh-CN" altLang="en-US" sz="1800">
                <a:latin typeface="宋体" panose="02010600030101010101" pitchFamily="2" charset="-122"/>
              </a:rPr>
              <a:t>  印字符串</a:t>
            </a:r>
            <a:r>
              <a:rPr lang="en-US" altLang="zh-CN" sz="1800">
                <a:latin typeface="宋体" panose="02010600030101010101" pitchFamily="2" charset="-122"/>
              </a:rPr>
              <a:t>end</a:t>
            </a:r>
          </a:p>
          <a:p>
            <a:pPr lvl="1" eaLnBrk="1" hangingPunct="1">
              <a:spcBef>
                <a:spcPct val="0"/>
              </a:spcBef>
              <a:buFontTx/>
              <a:buNone/>
            </a:pPr>
            <a:r>
              <a:rPr lang="en-US" altLang="zh-CN" sz="1800">
                <a:latin typeface="宋体" panose="02010600030101010101" pitchFamily="2" charset="-122"/>
              </a:rPr>
              <a:t>  sum∶=0</a:t>
            </a:r>
          </a:p>
          <a:p>
            <a:pPr lvl="1" eaLnBrk="1" hangingPunct="1">
              <a:spcBef>
                <a:spcPct val="0"/>
              </a:spcBef>
              <a:buFontTx/>
              <a:buNone/>
            </a:pPr>
            <a:r>
              <a:rPr lang="en-US" altLang="zh-CN" sz="1800">
                <a:latin typeface="宋体" panose="02010600030101010101" pitchFamily="2" charset="-122"/>
              </a:rPr>
              <a:t>  pointer∶=1</a:t>
            </a:r>
          </a:p>
          <a:p>
            <a:pPr lvl="1" eaLnBrk="1" hangingPunct="1">
              <a:spcBef>
                <a:spcPct val="0"/>
              </a:spcBef>
              <a:buFontTx/>
              <a:buNone/>
            </a:pPr>
            <a:r>
              <a:rPr lang="zh-CN" altLang="en-US" sz="1800">
                <a:latin typeface="宋体" panose="02010600030101010101" pitchFamily="2" charset="-122"/>
              </a:rPr>
              <a:t>分析字符串</a:t>
            </a:r>
            <a:r>
              <a:rPr lang="en-US" altLang="zh-CN" sz="1800">
                <a:latin typeface="宋体" panose="02010600030101010101" pitchFamily="2" charset="-122"/>
              </a:rPr>
              <a:t>iter until</a:t>
            </a:r>
            <a:r>
              <a:rPr lang="zh-CN" altLang="en-US" sz="1800">
                <a:latin typeface="宋体" panose="02010600030101010101" pitchFamily="2" charset="-122"/>
              </a:rPr>
              <a:t>字符串结束</a:t>
            </a:r>
            <a:endParaRPr lang="en-US" altLang="zh-CN" sz="1800">
              <a:latin typeface="宋体" panose="02010600030101010101" pitchFamily="2" charset="-122"/>
            </a:endParaRPr>
          </a:p>
          <a:p>
            <a:pPr lvl="1" eaLnBrk="1" hangingPunct="1">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分析字符</a:t>
            </a:r>
            <a:r>
              <a:rPr lang="en-US" altLang="zh-CN" sz="1800">
                <a:latin typeface="宋体" panose="02010600030101010101" pitchFamily="2" charset="-122"/>
              </a:rPr>
              <a:t>select</a:t>
            </a:r>
            <a:r>
              <a:rPr lang="zh-CN" altLang="en-US" sz="1800">
                <a:latin typeface="宋体" panose="02010600030101010101" pitchFamily="2" charset="-122"/>
              </a:rPr>
              <a:t>字符是空格</a:t>
            </a:r>
            <a:endParaRPr lang="en-US" altLang="zh-CN" sz="1800">
              <a:latin typeface="宋体" panose="02010600030101010101" pitchFamily="2" charset="-122"/>
            </a:endParaRPr>
          </a:p>
          <a:p>
            <a:pPr lvl="1" eaLnBrk="1" hangingPunct="1">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处理空格</a:t>
            </a:r>
            <a:r>
              <a:rPr lang="en-US" altLang="zh-CN" sz="1800">
                <a:latin typeface="宋体" panose="02010600030101010101" pitchFamily="2" charset="-122"/>
              </a:rPr>
              <a:t>Seq</a:t>
            </a:r>
          </a:p>
          <a:p>
            <a:pPr lvl="2" eaLnBrk="1" hangingPunct="1">
              <a:spcBef>
                <a:spcPct val="0"/>
              </a:spcBef>
              <a:buFontTx/>
              <a:buNone/>
            </a:pPr>
            <a:r>
              <a:rPr lang="en-US" altLang="zh-CN" sz="1800">
                <a:latin typeface="宋体" panose="02010600030101010101" pitchFamily="2" charset="-122"/>
              </a:rPr>
              <a:t>sum∶=sum+1</a:t>
            </a:r>
          </a:p>
          <a:p>
            <a:pPr lvl="2" eaLnBrk="1" hangingPunct="1">
              <a:spcBef>
                <a:spcPct val="0"/>
              </a:spcBef>
              <a:buFontTx/>
              <a:buNone/>
            </a:pPr>
            <a:r>
              <a:rPr lang="en-US" altLang="zh-CN" sz="1800">
                <a:latin typeface="宋体" panose="02010600030101010101" pitchFamily="2" charset="-122"/>
              </a:rPr>
              <a:t>pointer∶=pointer+1</a:t>
            </a:r>
          </a:p>
          <a:p>
            <a:pPr lvl="1" eaLnBrk="1" hangingPunct="1">
              <a:spcBef>
                <a:spcPct val="0"/>
              </a:spcBef>
              <a:buFontTx/>
              <a:buNone/>
            </a:pPr>
            <a:r>
              <a:rPr lang="zh-CN" altLang="en-US" sz="1800">
                <a:latin typeface="宋体" panose="02010600030101010101" pitchFamily="2" charset="-122"/>
              </a:rPr>
              <a:t>  处理空格</a:t>
            </a:r>
            <a:r>
              <a:rPr lang="en-US" altLang="zh-CN" sz="1800">
                <a:latin typeface="宋体" panose="02010600030101010101" pitchFamily="2" charset="-122"/>
              </a:rPr>
              <a:t>end</a:t>
            </a:r>
          </a:p>
          <a:p>
            <a:pPr lvl="1" eaLnBrk="1" hangingPunct="1">
              <a:spcBef>
                <a:spcPct val="0"/>
              </a:spcBef>
              <a:buFontTx/>
              <a:buNone/>
            </a:pPr>
            <a:r>
              <a:rPr lang="zh-CN" altLang="en-US" sz="1800">
                <a:latin typeface="宋体" panose="02010600030101010101" pitchFamily="2" charset="-122"/>
              </a:rPr>
              <a:t>分析字符</a:t>
            </a:r>
            <a:r>
              <a:rPr lang="en-US" altLang="zh-CN" sz="1800">
                <a:latin typeface="宋体" panose="02010600030101010101" pitchFamily="2" charset="-122"/>
              </a:rPr>
              <a:t>or</a:t>
            </a:r>
            <a:r>
              <a:rPr lang="zh-CN" altLang="en-US" sz="1800">
                <a:latin typeface="宋体" panose="02010600030101010101" pitchFamily="2" charset="-122"/>
              </a:rPr>
              <a:t>字符不是空格</a:t>
            </a:r>
            <a:endParaRPr lang="en-US" altLang="zh-CN" sz="1800">
              <a:latin typeface="宋体" panose="02010600030101010101" pitchFamily="2" charset="-122"/>
            </a:endParaRPr>
          </a:p>
          <a:p>
            <a:pPr lvl="1" eaLnBrk="1" hangingPunct="1">
              <a:spcBef>
                <a:spcPct val="0"/>
              </a:spcBef>
              <a:buFontTx/>
              <a:buNone/>
            </a:pPr>
            <a:r>
              <a:rPr lang="zh-CN" altLang="en-US" sz="1800">
                <a:latin typeface="宋体" panose="02010600030101010101" pitchFamily="2" charset="-122"/>
              </a:rPr>
              <a:t>    处理非空格</a:t>
            </a:r>
            <a:r>
              <a:rPr lang="en-US" altLang="zh-CN" sz="1800">
                <a:latin typeface="宋体" panose="02010600030101010101" pitchFamily="2" charset="-122"/>
              </a:rPr>
              <a:t>seq</a:t>
            </a:r>
          </a:p>
        </p:txBody>
      </p:sp>
      <p:sp>
        <p:nvSpPr>
          <p:cNvPr id="103427" name="TextBox 7">
            <a:extLst>
              <a:ext uri="{FF2B5EF4-FFF2-40B4-BE49-F238E27FC236}">
                <a16:creationId xmlns:a16="http://schemas.microsoft.com/office/drawing/2014/main" id="{DAE0DC68-5561-A64C-9FC3-60AD4F043732}"/>
              </a:ext>
            </a:extLst>
          </p:cNvPr>
          <p:cNvSpPr txBox="1">
            <a:spLocks noChangeArrowheads="1"/>
          </p:cNvSpPr>
          <p:nvPr/>
        </p:nvSpPr>
        <p:spPr bwMode="auto">
          <a:xfrm>
            <a:off x="4664075" y="952500"/>
            <a:ext cx="402272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en-US" altLang="zh-CN" sz="1800">
                <a:latin typeface="Arial" panose="020B0604020202020204" pitchFamily="34" charset="0"/>
              </a:rPr>
              <a:t>	</a:t>
            </a:r>
            <a:r>
              <a:rPr lang="en-US" altLang="zh-CN" sz="1800">
                <a:latin typeface="宋体" panose="02010600030101010101" pitchFamily="2" charset="-122"/>
              </a:rPr>
              <a:t>pointer∶=pointer+1</a:t>
            </a:r>
          </a:p>
          <a:p>
            <a:pPr lvl="1" eaLnBrk="1" hangingPunct="1">
              <a:spcBef>
                <a:spcPct val="0"/>
              </a:spcBef>
              <a:buFontTx/>
              <a:buNone/>
            </a:pPr>
            <a:r>
              <a:rPr lang="zh-CN" altLang="en-US" sz="1800">
                <a:latin typeface="宋体" panose="02010600030101010101" pitchFamily="2" charset="-122"/>
              </a:rPr>
              <a:t>   处理非空格</a:t>
            </a:r>
            <a:r>
              <a:rPr lang="en-US" altLang="zh-CN" sz="1800">
                <a:latin typeface="宋体" panose="02010600030101010101" pitchFamily="2" charset="-122"/>
              </a:rPr>
              <a:t>end</a:t>
            </a:r>
          </a:p>
          <a:p>
            <a:pPr lvl="1" eaLnBrk="1" hangingPunct="1">
              <a:spcBef>
                <a:spcPct val="0"/>
              </a:spcBef>
              <a:buFontTx/>
              <a:buNone/>
            </a:pPr>
            <a:r>
              <a:rPr lang="zh-CN" altLang="en-US" sz="1800">
                <a:latin typeface="宋体" panose="02010600030101010101" pitchFamily="2" charset="-122"/>
              </a:rPr>
              <a:t>  分析字符</a:t>
            </a:r>
            <a:r>
              <a:rPr lang="en-US" altLang="zh-CN" sz="1800">
                <a:latin typeface="宋体" panose="02010600030101010101" pitchFamily="2" charset="-122"/>
              </a:rPr>
              <a:t>end</a:t>
            </a:r>
          </a:p>
          <a:p>
            <a:pPr lvl="1" eaLnBrk="1" hangingPunct="1">
              <a:spcBef>
                <a:spcPct val="0"/>
              </a:spcBef>
              <a:buFontTx/>
              <a:buNone/>
            </a:pPr>
            <a:r>
              <a:rPr lang="zh-CN" altLang="en-US" sz="1800">
                <a:latin typeface="宋体" panose="02010600030101010101" pitchFamily="2" charset="-122"/>
              </a:rPr>
              <a:t>分析字符串</a:t>
            </a:r>
            <a:r>
              <a:rPr lang="en-US" altLang="zh-CN" sz="1800">
                <a:latin typeface="宋体" panose="02010600030101010101" pitchFamily="2" charset="-122"/>
              </a:rPr>
              <a:t>end</a:t>
            </a:r>
          </a:p>
          <a:p>
            <a:pPr lvl="1" eaLnBrk="1" hangingPunct="1">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印空格数</a:t>
            </a:r>
            <a:r>
              <a:rPr lang="en-US" altLang="zh-CN" sz="1800">
                <a:latin typeface="宋体" panose="02010600030101010101" pitchFamily="2" charset="-122"/>
              </a:rPr>
              <a:t>seq</a:t>
            </a:r>
          </a:p>
          <a:p>
            <a:pPr lvl="1" eaLnBrk="1" hangingPunct="1">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印出空格数目</a:t>
            </a:r>
            <a:endParaRPr lang="en-US" altLang="zh-CN" sz="1800">
              <a:latin typeface="宋体" panose="02010600030101010101" pitchFamily="2" charset="-122"/>
            </a:endParaRPr>
          </a:p>
          <a:p>
            <a:pPr lvl="1" eaLnBrk="1" hangingPunct="1">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印空格数</a:t>
            </a:r>
            <a:r>
              <a:rPr lang="en-US" altLang="zh-CN" sz="1800">
                <a:latin typeface="宋体" panose="02010600030101010101" pitchFamily="2" charset="-122"/>
              </a:rPr>
              <a:t>end</a:t>
            </a:r>
          </a:p>
          <a:p>
            <a:pPr lvl="1" eaLnBrk="1" hangingPunct="1">
              <a:spcBef>
                <a:spcPct val="0"/>
              </a:spcBef>
              <a:buFontTx/>
              <a:buNone/>
            </a:pPr>
            <a:r>
              <a:rPr lang="en-US" altLang="zh-CN" sz="1800">
                <a:latin typeface="宋体" panose="02010600030101010101" pitchFamily="2" charset="-122"/>
              </a:rPr>
              <a:t>	totalsum∶=totalsum+sum</a:t>
            </a:r>
          </a:p>
          <a:p>
            <a:pPr lvl="1" eaLnBrk="1" hangingPunct="1">
              <a:spcBef>
                <a:spcPct val="0"/>
              </a:spcBef>
              <a:buFontTx/>
              <a:buNone/>
            </a:pPr>
            <a:r>
              <a:rPr lang="zh-CN" altLang="en-US" sz="1800">
                <a:latin typeface="宋体" panose="02010600030101010101" pitchFamily="2" charset="-122"/>
              </a:rPr>
              <a:t>    读入字符串</a:t>
            </a:r>
            <a:endParaRPr lang="en-US" altLang="zh-CN" sz="1800">
              <a:latin typeface="宋体" panose="02010600030101010101" pitchFamily="2" charset="-122"/>
            </a:endParaRPr>
          </a:p>
          <a:p>
            <a:pPr lvl="1" eaLnBrk="1" hangingPunct="1">
              <a:spcBef>
                <a:spcPct val="0"/>
              </a:spcBef>
              <a:buFontTx/>
              <a:buNone/>
            </a:pPr>
            <a:r>
              <a:rPr lang="zh-CN" altLang="en-US" sz="1800">
                <a:latin typeface="宋体" panose="02010600030101010101" pitchFamily="2" charset="-122"/>
              </a:rPr>
              <a:t>  处理字符串</a:t>
            </a:r>
            <a:r>
              <a:rPr lang="en-US" altLang="zh-CN" sz="1800">
                <a:latin typeface="宋体" panose="02010600030101010101" pitchFamily="2" charset="-122"/>
              </a:rPr>
              <a:t>end</a:t>
            </a:r>
          </a:p>
          <a:p>
            <a:pPr lvl="1" eaLnBrk="1" hangingPunct="1">
              <a:spcBef>
                <a:spcPct val="0"/>
              </a:spcBef>
              <a:buFontTx/>
              <a:buNone/>
            </a:pPr>
            <a:r>
              <a:rPr lang="zh-CN" altLang="en-US" sz="1800">
                <a:latin typeface="宋体" panose="02010600030101010101" pitchFamily="2" charset="-122"/>
              </a:rPr>
              <a:t>程序体</a:t>
            </a:r>
            <a:r>
              <a:rPr lang="en-US" altLang="zh-CN" sz="1800">
                <a:latin typeface="宋体" panose="02010600030101010101" pitchFamily="2" charset="-122"/>
              </a:rPr>
              <a:t>end</a:t>
            </a:r>
          </a:p>
          <a:p>
            <a:pPr lvl="1" eaLnBrk="1" hangingPunct="1">
              <a:spcBef>
                <a:spcPct val="0"/>
              </a:spcBef>
              <a:buFontTx/>
              <a:buNone/>
            </a:pPr>
            <a:r>
              <a:rPr lang="zh-CN" altLang="en-US" sz="1800">
                <a:latin typeface="宋体" panose="02010600030101010101" pitchFamily="2" charset="-122"/>
              </a:rPr>
              <a:t>印总数</a:t>
            </a:r>
            <a:r>
              <a:rPr lang="en-US" altLang="zh-CN" sz="1800">
                <a:latin typeface="宋体" panose="02010600030101010101" pitchFamily="2" charset="-122"/>
              </a:rPr>
              <a:t>seq</a:t>
            </a:r>
          </a:p>
          <a:p>
            <a:pPr lvl="1" eaLnBrk="1" hangingPunct="1">
              <a:spcBef>
                <a:spcPct val="0"/>
              </a:spcBef>
              <a:buFontTx/>
              <a:buNone/>
            </a:pPr>
            <a:r>
              <a:rPr lang="zh-CN" altLang="en-US" sz="1800">
                <a:latin typeface="宋体" panose="02010600030101010101" pitchFamily="2" charset="-122"/>
              </a:rPr>
              <a:t>     印出空格总数</a:t>
            </a:r>
            <a:endParaRPr lang="en-US" altLang="zh-CN" sz="1800">
              <a:latin typeface="宋体" panose="02010600030101010101" pitchFamily="2" charset="-122"/>
            </a:endParaRPr>
          </a:p>
          <a:p>
            <a:pPr lvl="1" eaLnBrk="1" hangingPunct="1">
              <a:spcBef>
                <a:spcPct val="0"/>
              </a:spcBef>
              <a:buFontTx/>
              <a:buNone/>
            </a:pPr>
            <a:r>
              <a:rPr lang="zh-CN" altLang="en-US" sz="1800">
                <a:latin typeface="宋体" panose="02010600030101010101" pitchFamily="2" charset="-122"/>
              </a:rPr>
              <a:t>印总数</a:t>
            </a:r>
            <a:r>
              <a:rPr lang="en-US" altLang="zh-CN" sz="1800">
                <a:latin typeface="宋体" panose="02010600030101010101" pitchFamily="2" charset="-122"/>
              </a:rPr>
              <a:t>end</a:t>
            </a:r>
          </a:p>
          <a:p>
            <a:pPr lvl="1" eaLnBrk="1" hangingPunct="1">
              <a:spcBef>
                <a:spcPct val="0"/>
              </a:spcBef>
              <a:buFontTx/>
              <a:buNone/>
            </a:pPr>
            <a:r>
              <a:rPr lang="zh-CN" altLang="en-US" sz="1800">
                <a:latin typeface="宋体" panose="02010600030101010101" pitchFamily="2" charset="-122"/>
              </a:rPr>
              <a:t>关闭文件</a:t>
            </a:r>
            <a:endParaRPr lang="en-US" altLang="zh-CN" sz="1800">
              <a:latin typeface="宋体" panose="02010600030101010101" pitchFamily="2" charset="-122"/>
            </a:endParaRPr>
          </a:p>
          <a:p>
            <a:pPr eaLnBrk="1" hangingPunct="1">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停止</a:t>
            </a:r>
            <a:endParaRPr lang="en-US" altLang="zh-CN" sz="1800">
              <a:latin typeface="宋体" panose="02010600030101010101" pitchFamily="2" charset="-122"/>
            </a:endParaRPr>
          </a:p>
          <a:p>
            <a:pPr eaLnBrk="1" hangingPunct="1">
              <a:spcBef>
                <a:spcPct val="0"/>
              </a:spcBef>
              <a:buFontTx/>
              <a:buNone/>
            </a:pPr>
            <a:r>
              <a:rPr lang="zh-CN" altLang="en-US" sz="1800">
                <a:latin typeface="宋体" panose="02010600030101010101" pitchFamily="2" charset="-122"/>
              </a:rPr>
              <a:t>统计空格</a:t>
            </a:r>
            <a:r>
              <a:rPr lang="en-US" altLang="zh-CN" sz="1800">
                <a:latin typeface="宋体" panose="02010600030101010101" pitchFamily="2" charset="-122"/>
              </a:rPr>
              <a:t>end</a:t>
            </a:r>
          </a:p>
        </p:txBody>
      </p:sp>
      <p:sp>
        <p:nvSpPr>
          <p:cNvPr id="103428" name="1 Título">
            <a:extLst>
              <a:ext uri="{FF2B5EF4-FFF2-40B4-BE49-F238E27FC236}">
                <a16:creationId xmlns:a16="http://schemas.microsoft.com/office/drawing/2014/main" id="{8ECADC09-7FF2-0F45-AE6A-934E46B38F3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6.4.3 Jackson</a:t>
            </a:r>
            <a:r>
              <a:rPr lang="zh-CN" altLang="en-US" sz="2400">
                <a:solidFill>
                  <a:srgbClr val="D9D9D9"/>
                </a:solidFill>
                <a:latin typeface="宋体" panose="02010600030101010101" pitchFamily="2" charset="-122"/>
              </a:rPr>
              <a:t>法</a:t>
            </a:r>
          </a:p>
        </p:txBody>
      </p:sp>
      <p:sp>
        <p:nvSpPr>
          <p:cNvPr id="103429" name="1 Título">
            <a:extLst>
              <a:ext uri="{FF2B5EF4-FFF2-40B4-BE49-F238E27FC236}">
                <a16:creationId xmlns:a16="http://schemas.microsoft.com/office/drawing/2014/main" id="{82981CEE-1624-8443-998D-7D6015581B7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Título">
            <a:extLst>
              <a:ext uri="{FF2B5EF4-FFF2-40B4-BE49-F238E27FC236}">
                <a16:creationId xmlns:a16="http://schemas.microsoft.com/office/drawing/2014/main" id="{60EAFD7F-86F6-7146-885E-29A06F8A5E09}"/>
              </a:ext>
            </a:extLst>
          </p:cNvPr>
          <p:cNvSpPr txBox="1">
            <a:spLocks/>
          </p:cNvSpPr>
          <p:nvPr/>
        </p:nvSpPr>
        <p:spPr bwMode="auto">
          <a:xfrm>
            <a:off x="739775" y="188913"/>
            <a:ext cx="764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105474" name="2 Subtítulo">
            <a:extLst>
              <a:ext uri="{FF2B5EF4-FFF2-40B4-BE49-F238E27FC236}">
                <a16:creationId xmlns:a16="http://schemas.microsoft.com/office/drawing/2014/main" id="{476FBD85-AFAF-6746-8343-2F5AB4FB6B10}"/>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05475" name="1 Título">
            <a:extLst>
              <a:ext uri="{FF2B5EF4-FFF2-40B4-BE49-F238E27FC236}">
                <a16:creationId xmlns:a16="http://schemas.microsoft.com/office/drawing/2014/main" id="{FC59B688-48B1-7D43-9973-9CDB7EDE3BA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 </a:t>
            </a:r>
            <a:r>
              <a:rPr lang="zh-CN" altLang="en-US" sz="2400">
                <a:solidFill>
                  <a:srgbClr val="D9D9D9"/>
                </a:solidFill>
                <a:latin typeface="宋体" panose="02010600030101010101" pitchFamily="2" charset="-122"/>
              </a:rPr>
              <a:t>程序复杂</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程度的定量度量</a:t>
            </a:r>
          </a:p>
        </p:txBody>
      </p:sp>
      <p:pic>
        <p:nvPicPr>
          <p:cNvPr id="105476" name="Imagen 5">
            <a:extLst>
              <a:ext uri="{FF2B5EF4-FFF2-40B4-BE49-F238E27FC236}">
                <a16:creationId xmlns:a16="http://schemas.microsoft.com/office/drawing/2014/main" id="{0AC06811-810B-1143-A7D6-EBFAE34C6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Imagen 5">
            <a:extLst>
              <a:ext uri="{FF2B5EF4-FFF2-40B4-BE49-F238E27FC236}">
                <a16:creationId xmlns:a16="http://schemas.microsoft.com/office/drawing/2014/main" id="{4C3B5B3B-4106-C447-8552-809EA848F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TextBox 3">
            <a:hlinkClick r:id="rId5" action="ppaction://hlinksldjump"/>
            <a:extLst>
              <a:ext uri="{FF2B5EF4-FFF2-40B4-BE49-F238E27FC236}">
                <a16:creationId xmlns:a16="http://schemas.microsoft.com/office/drawing/2014/main" id="{34607423-0F41-0844-A4AB-94449058F462}"/>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5479" name="TextBox 4">
            <a:extLst>
              <a:ext uri="{FF2B5EF4-FFF2-40B4-BE49-F238E27FC236}">
                <a16:creationId xmlns:a16="http://schemas.microsoft.com/office/drawing/2014/main" id="{3F784378-5878-AF45-B3DA-19AC2E882F7A}"/>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5480" name="TextBox 5">
            <a:extLst>
              <a:ext uri="{FF2B5EF4-FFF2-40B4-BE49-F238E27FC236}">
                <a16:creationId xmlns:a16="http://schemas.microsoft.com/office/drawing/2014/main" id="{5C5AD6FE-25AB-0044-AB53-86AF48D0AF38}"/>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5481" name="TextBox 6">
            <a:extLst>
              <a:ext uri="{FF2B5EF4-FFF2-40B4-BE49-F238E27FC236}">
                <a16:creationId xmlns:a16="http://schemas.microsoft.com/office/drawing/2014/main" id="{1ECF15D7-C45A-C145-86B5-A4E476A87C3F}"/>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5482" name="Rectangle 3">
            <a:extLst>
              <a:ext uri="{FF2B5EF4-FFF2-40B4-BE49-F238E27FC236}">
                <a16:creationId xmlns:a16="http://schemas.microsoft.com/office/drawing/2014/main" id="{45235F7B-46E3-6F49-B13B-C7A2F633E356}"/>
              </a:ext>
            </a:extLst>
          </p:cNvPr>
          <p:cNvSpPr txBox="1">
            <a:spLocks noChangeArrowheads="1"/>
          </p:cNvSpPr>
          <p:nvPr/>
        </p:nvSpPr>
        <p:spPr bwMode="auto">
          <a:xfrm>
            <a:off x="549275" y="1196975"/>
            <a:ext cx="8229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ts val="1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6.1   </a:t>
            </a:r>
            <a:r>
              <a:rPr kumimoji="1" lang="zh-CN" altLang="en-US" sz="2400" b="1">
                <a:latin typeface="宋体" panose="02010600030101010101" pitchFamily="2" charset="-122"/>
              </a:rPr>
              <a:t>结构程序设计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6.2   </a:t>
            </a:r>
            <a:r>
              <a:rPr kumimoji="1" lang="zh-CN" altLang="en-US" sz="2400" b="1">
                <a:latin typeface="宋体" panose="02010600030101010101" pitchFamily="2" charset="-122"/>
              </a:rPr>
              <a:t>人机界面设计</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6.3   </a:t>
            </a:r>
            <a:r>
              <a:rPr kumimoji="1" lang="zh-CN" altLang="en-US" sz="2400" b="1">
                <a:latin typeface="宋体" panose="02010600030101010101" pitchFamily="2" charset="-122"/>
              </a:rPr>
              <a:t>过程设计的工具</a:t>
            </a: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6.4   </a:t>
            </a:r>
            <a:r>
              <a:rPr kumimoji="1" lang="zh-CN" altLang="en-US" sz="2400" b="1">
                <a:latin typeface="宋体" panose="02010600030101010101" pitchFamily="2" charset="-122"/>
              </a:rPr>
              <a:t>面向数据结构的设计方法</a:t>
            </a:r>
            <a:endParaRPr kumimoji="1" lang="en-US" altLang="zh-CN" sz="2400" b="1">
              <a:latin typeface="宋体" panose="02010600030101010101" pitchFamily="2" charset="-122"/>
            </a:endParaRPr>
          </a:p>
          <a:p>
            <a:pPr eaLnBrk="1" hangingPunct="1">
              <a:lnSpc>
                <a:spcPct val="200000"/>
              </a:lnSpc>
              <a:spcBef>
                <a:spcPts val="1000"/>
              </a:spcBef>
              <a:buFont typeface="Wingdings" pitchFamily="2" charset="2"/>
              <a:buNone/>
            </a:pPr>
            <a:r>
              <a:rPr kumimoji="1" lang="en-US" altLang="zh-CN" sz="2400" b="1">
                <a:latin typeface="宋体" panose="02010600030101010101" pitchFamily="2" charset="-122"/>
              </a:rPr>
              <a:t>   6.5   </a:t>
            </a:r>
            <a:r>
              <a:rPr kumimoji="1" lang="zh-CN" altLang="en-US" sz="2400" b="1">
                <a:latin typeface="宋体" panose="02010600030101010101" pitchFamily="2" charset="-122"/>
              </a:rPr>
              <a:t>程序复杂程度的定量度量</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endParaRPr kumimoji="1" lang="en-US" altLang="zh-CN" sz="2400" b="1">
              <a:latin typeface="黑体" panose="02010609060101010101" pitchFamily="49" charset="-122"/>
              <a:ea typeface="黑体" panose="02010609060101010101" pitchFamily="49"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05483" name="1 Título">
            <a:extLst>
              <a:ext uri="{FF2B5EF4-FFF2-40B4-BE49-F238E27FC236}">
                <a16:creationId xmlns:a16="http://schemas.microsoft.com/office/drawing/2014/main" id="{A3C2F520-EEBA-FE4E-8E11-124EDCE4E05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4" name="矩形 13">
            <a:extLst>
              <a:ext uri="{FF2B5EF4-FFF2-40B4-BE49-F238E27FC236}">
                <a16:creationId xmlns:a16="http://schemas.microsoft.com/office/drawing/2014/main" id="{81D78A71-625B-344A-9268-D9BD96267DCC}"/>
              </a:ext>
            </a:extLst>
          </p:cNvPr>
          <p:cNvSpPr/>
          <p:nvPr/>
        </p:nvSpPr>
        <p:spPr>
          <a:xfrm>
            <a:off x="862013" y="480218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0E66B623-2877-BD45-BB69-0E5C5C44EF45}"/>
              </a:ext>
            </a:extLst>
          </p:cNvPr>
          <p:cNvSpPr/>
          <p:nvPr/>
        </p:nvSpPr>
        <p:spPr>
          <a:xfrm rot="5400000">
            <a:off x="269875" y="4887913"/>
            <a:ext cx="538163"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标题 3">
            <a:extLst>
              <a:ext uri="{FF2B5EF4-FFF2-40B4-BE49-F238E27FC236}">
                <a16:creationId xmlns:a16="http://schemas.microsoft.com/office/drawing/2014/main" id="{324EEB14-482A-7A4F-810A-AD908977AAC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107522" name="TextBox 7">
            <a:extLst>
              <a:ext uri="{FF2B5EF4-FFF2-40B4-BE49-F238E27FC236}">
                <a16:creationId xmlns:a16="http://schemas.microsoft.com/office/drawing/2014/main" id="{52DE0798-97EB-924A-BF48-405CAEA8A6EA}"/>
              </a:ext>
            </a:extLst>
          </p:cNvPr>
          <p:cNvSpPr txBox="1">
            <a:spLocks noChangeArrowheads="1"/>
          </p:cNvSpPr>
          <p:nvPr/>
        </p:nvSpPr>
        <p:spPr bwMode="auto">
          <a:xfrm>
            <a:off x="457200" y="1484313"/>
            <a:ext cx="83629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定量度量程序复杂程度的方法很有价值：</a:t>
            </a:r>
            <a:endParaRPr lang="en-US" altLang="zh-CN" sz="2400">
              <a:latin typeface="Arial" panose="020B0604020202020204" pitchFamily="34" charset="0"/>
            </a:endParaRPr>
          </a:p>
          <a:p>
            <a:pPr eaLnBrk="1" hangingPunct="1">
              <a:lnSpc>
                <a:spcPct val="150000"/>
              </a:lnSpc>
              <a:spcBef>
                <a:spcPct val="0"/>
              </a:spcBef>
              <a:buFont typeface="Calibri" panose="020F0502020204030204" pitchFamily="34" charset="0"/>
              <a:buAutoNum type="alphaLcParenR"/>
            </a:pPr>
            <a:r>
              <a:rPr lang="zh-CN" altLang="en-US" sz="2400">
                <a:latin typeface="Arial" panose="020B0604020202020204" pitchFamily="34" charset="0"/>
              </a:rPr>
              <a:t>把程序的复杂程度乘以适当常数即可估算出软件中错误的数量以及软件开发需要用的工作量，</a:t>
            </a:r>
            <a:endParaRPr lang="en-US" altLang="zh-CN" sz="2400">
              <a:latin typeface="Arial" panose="020B0604020202020204" pitchFamily="34" charset="0"/>
            </a:endParaRPr>
          </a:p>
          <a:p>
            <a:pPr eaLnBrk="1" hangingPunct="1">
              <a:lnSpc>
                <a:spcPct val="150000"/>
              </a:lnSpc>
              <a:spcBef>
                <a:spcPct val="0"/>
              </a:spcBef>
              <a:buFont typeface="Calibri" panose="020F0502020204030204" pitchFamily="34" charset="0"/>
              <a:buAutoNum type="alphaLcParenR"/>
            </a:pPr>
            <a:r>
              <a:rPr lang="zh-CN" altLang="en-US" sz="2400">
                <a:latin typeface="Arial" panose="020B0604020202020204" pitchFamily="34" charset="0"/>
              </a:rPr>
              <a:t>定量度量的结果可以用来比较两个不同的设计或两个不同算法的优劣；</a:t>
            </a:r>
            <a:endParaRPr lang="en-US" altLang="zh-CN" sz="2400">
              <a:latin typeface="Arial" panose="020B0604020202020204" pitchFamily="34" charset="0"/>
            </a:endParaRPr>
          </a:p>
          <a:p>
            <a:pPr eaLnBrk="1" hangingPunct="1">
              <a:lnSpc>
                <a:spcPct val="150000"/>
              </a:lnSpc>
              <a:spcBef>
                <a:spcPct val="0"/>
              </a:spcBef>
              <a:buFont typeface="Calibri" panose="020F0502020204030204" pitchFamily="34" charset="0"/>
              <a:buAutoNum type="alphaLcParenR"/>
            </a:pPr>
            <a:r>
              <a:rPr lang="zh-CN" altLang="en-US" sz="2400">
                <a:latin typeface="Arial" panose="020B0604020202020204" pitchFamily="34" charset="0"/>
              </a:rPr>
              <a:t>程序的定量的复杂程度可以作为模块规模的精确限度。</a:t>
            </a:r>
            <a:endParaRPr lang="en-US" altLang="zh-CN" sz="2400">
              <a:latin typeface="Arial" panose="020B0604020202020204" pitchFamily="34" charset="0"/>
            </a:endParaRPr>
          </a:p>
        </p:txBody>
      </p:sp>
      <p:sp>
        <p:nvSpPr>
          <p:cNvPr id="107523" name="1 Título">
            <a:extLst>
              <a:ext uri="{FF2B5EF4-FFF2-40B4-BE49-F238E27FC236}">
                <a16:creationId xmlns:a16="http://schemas.microsoft.com/office/drawing/2014/main" id="{DF0CF93E-1711-A44D-935E-115E4E371FE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07524" name="1 Título">
            <a:extLst>
              <a:ext uri="{FF2B5EF4-FFF2-40B4-BE49-F238E27FC236}">
                <a16:creationId xmlns:a16="http://schemas.microsoft.com/office/drawing/2014/main" id="{DAD16E73-16EB-7841-A63A-1F50F1F2E4B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a:t>
            </a:r>
            <a:r>
              <a:rPr lang="zh-CN" altLang="en-US" sz="2400">
                <a:solidFill>
                  <a:srgbClr val="D9D9D9"/>
                </a:solidFill>
                <a:latin typeface="宋体" panose="02010600030101010101" pitchFamily="2" charset="-122"/>
              </a:rPr>
              <a:t>程序复杂</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程度的定量度量</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标题 3">
            <a:extLst>
              <a:ext uri="{FF2B5EF4-FFF2-40B4-BE49-F238E27FC236}">
                <a16:creationId xmlns:a16="http://schemas.microsoft.com/office/drawing/2014/main" id="{985D554B-7156-4C44-90DB-AC12B943BE9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26629" name="内容占位符 4">
            <a:extLst>
              <a:ext uri="{FF2B5EF4-FFF2-40B4-BE49-F238E27FC236}">
                <a16:creationId xmlns:a16="http://schemas.microsoft.com/office/drawing/2014/main" id="{3637883A-5603-5544-B2E3-5A924E1E7668}"/>
              </a:ext>
            </a:extLst>
          </p:cNvPr>
          <p:cNvSpPr>
            <a:spLocks noGrp="1"/>
          </p:cNvSpPr>
          <p:nvPr>
            <p:ph idx="1"/>
          </p:nvPr>
        </p:nvSpPr>
        <p:spPr>
          <a:xfrm>
            <a:off x="395288" y="1125538"/>
            <a:ext cx="8229600" cy="603250"/>
          </a:xfrm>
        </p:spPr>
        <p:txBody>
          <a:bodyPr/>
          <a:lstStyle/>
          <a:p>
            <a:pPr marL="0" indent="0">
              <a:buFont typeface="Arial" charset="0"/>
              <a:buNone/>
              <a:defRPr/>
            </a:pPr>
            <a:r>
              <a:rPr lang="en-US" altLang="zh-CN" b="1" dirty="0">
                <a:latin typeface="+mn-ea"/>
              </a:rPr>
              <a:t>6.5.1</a:t>
            </a:r>
            <a:r>
              <a:rPr lang="en-US" altLang="zh-CN" b="1" dirty="0"/>
              <a:t> McCabe</a:t>
            </a:r>
            <a:r>
              <a:rPr lang="zh-CN" altLang="en-US" b="1" dirty="0"/>
              <a:t>方法</a:t>
            </a:r>
          </a:p>
          <a:p>
            <a:pPr marL="0" indent="0">
              <a:buFont typeface="Arial" charset="0"/>
              <a:buNone/>
              <a:defRPr/>
            </a:pPr>
            <a:endParaRPr lang="zh-CN" altLang="en-US" b="1" dirty="0"/>
          </a:p>
        </p:txBody>
      </p:sp>
      <p:sp>
        <p:nvSpPr>
          <p:cNvPr id="109571" name="TextBox 7">
            <a:extLst>
              <a:ext uri="{FF2B5EF4-FFF2-40B4-BE49-F238E27FC236}">
                <a16:creationId xmlns:a16="http://schemas.microsoft.com/office/drawing/2014/main" id="{00A1DEFB-9273-C043-B7DF-97C93B338610}"/>
              </a:ext>
            </a:extLst>
          </p:cNvPr>
          <p:cNvSpPr txBox="1">
            <a:spLocks noChangeArrowheads="1"/>
          </p:cNvSpPr>
          <p:nvPr/>
        </p:nvSpPr>
        <p:spPr bwMode="auto">
          <a:xfrm>
            <a:off x="277813" y="1914525"/>
            <a:ext cx="86868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a:pPr>
            <a:r>
              <a:rPr lang="zh-CN" altLang="en-US" sz="2400" b="1">
                <a:latin typeface="Arial" panose="020B0604020202020204" pitchFamily="34" charset="0"/>
              </a:rPr>
              <a:t>流图</a:t>
            </a:r>
            <a:endParaRPr lang="en-US" altLang="zh-CN" sz="2400" b="1">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McCabe</a:t>
            </a:r>
            <a:r>
              <a:rPr lang="zh-CN" altLang="en-US" sz="2400">
                <a:latin typeface="Arial" panose="020B0604020202020204" pitchFamily="34" charset="0"/>
              </a:rPr>
              <a:t>方法根据程序控制流的复杂程度定量度量程序的复杂程度，这样度量出的结果称为程序的环形复杂度。</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流图实质上是“退化了的”程序流程图，描绘程序的控制流程，不表现对数据的具体操作以及分支或循环的具体条件。</a:t>
            </a:r>
            <a:endParaRPr lang="en-US" altLang="zh-CN" sz="2400">
              <a:latin typeface="Arial" panose="020B0604020202020204" pitchFamily="34" charset="0"/>
            </a:endParaRPr>
          </a:p>
        </p:txBody>
      </p:sp>
      <p:sp>
        <p:nvSpPr>
          <p:cNvPr id="109572" name="1 Título">
            <a:extLst>
              <a:ext uri="{FF2B5EF4-FFF2-40B4-BE49-F238E27FC236}">
                <a16:creationId xmlns:a16="http://schemas.microsoft.com/office/drawing/2014/main" id="{B3D9207B-FC60-B34C-A734-C94E60D5D7B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09573" name="1 Título">
            <a:extLst>
              <a:ext uri="{FF2B5EF4-FFF2-40B4-BE49-F238E27FC236}">
                <a16:creationId xmlns:a16="http://schemas.microsoft.com/office/drawing/2014/main" id="{56AB5237-C430-0747-B6C2-4A86B21C40B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6.5.1 McCabe</a:t>
            </a:r>
            <a:r>
              <a:rPr lang="zh-CN" altLang="en-US" sz="2400">
                <a:solidFill>
                  <a:srgbClr val="D9D9D9"/>
                </a:solidFill>
                <a:latin typeface="宋体" panose="02010600030101010101" pitchFamily="2" charset="-122"/>
              </a:rPr>
              <a:t>方法</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标题 3">
            <a:extLst>
              <a:ext uri="{FF2B5EF4-FFF2-40B4-BE49-F238E27FC236}">
                <a16:creationId xmlns:a16="http://schemas.microsoft.com/office/drawing/2014/main" id="{D6F4841E-32C1-0849-88BE-207C29519819}"/>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111618" name="TextBox 7">
            <a:extLst>
              <a:ext uri="{FF2B5EF4-FFF2-40B4-BE49-F238E27FC236}">
                <a16:creationId xmlns:a16="http://schemas.microsoft.com/office/drawing/2014/main" id="{28558C51-6715-3B43-B27F-660EF59AF6F1}"/>
              </a:ext>
            </a:extLst>
          </p:cNvPr>
          <p:cNvSpPr txBox="1">
            <a:spLocks noChangeArrowheads="1"/>
          </p:cNvSpPr>
          <p:nvPr/>
        </p:nvSpPr>
        <p:spPr bwMode="auto">
          <a:xfrm>
            <a:off x="457200" y="1206500"/>
            <a:ext cx="39703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a:pPr>
            <a:r>
              <a:rPr lang="zh-CN" altLang="en-US" sz="2400" b="1">
                <a:latin typeface="Arial" panose="020B0604020202020204" pitchFamily="34" charset="0"/>
              </a:rPr>
              <a:t>流图</a:t>
            </a:r>
            <a:endParaRPr lang="en-US" altLang="zh-CN" sz="2400" b="1">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一个圆代表一条或多条语句；</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一个顺序结构可以合并一个结点；</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流图中的箭头线称为边，代表控制流；</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在流图中一条边必须终止于一个结点</a:t>
            </a:r>
            <a:endParaRPr lang="en-US" altLang="zh-CN" sz="2400">
              <a:latin typeface="Arial" panose="020B0604020202020204" pitchFamily="34" charset="0"/>
            </a:endParaRPr>
          </a:p>
        </p:txBody>
      </p:sp>
      <p:pic>
        <p:nvPicPr>
          <p:cNvPr id="111619" name="图片 2">
            <a:extLst>
              <a:ext uri="{FF2B5EF4-FFF2-40B4-BE49-F238E27FC236}">
                <a16:creationId xmlns:a16="http://schemas.microsoft.com/office/drawing/2014/main" id="{F3663521-CD79-FB40-AE92-ACEC1C5B0F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4225" y="908050"/>
            <a:ext cx="35433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1 Título">
            <a:extLst>
              <a:ext uri="{FF2B5EF4-FFF2-40B4-BE49-F238E27FC236}">
                <a16:creationId xmlns:a16="http://schemas.microsoft.com/office/drawing/2014/main" id="{47BC3D2C-F655-6F43-A12C-33A95BB04E4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11621" name="1 Título">
            <a:extLst>
              <a:ext uri="{FF2B5EF4-FFF2-40B4-BE49-F238E27FC236}">
                <a16:creationId xmlns:a16="http://schemas.microsoft.com/office/drawing/2014/main" id="{48F40B20-600B-014E-93A8-B86460A2E3E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6.5.1 McCabe</a:t>
            </a:r>
            <a:r>
              <a:rPr lang="zh-CN" altLang="en-US" sz="2400">
                <a:solidFill>
                  <a:srgbClr val="D9D9D9"/>
                </a:solidFill>
                <a:latin typeface="宋体" panose="02010600030101010101" pitchFamily="2" charset="-122"/>
              </a:rPr>
              <a:t>方法</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标题 3">
            <a:extLst>
              <a:ext uri="{FF2B5EF4-FFF2-40B4-BE49-F238E27FC236}">
                <a16:creationId xmlns:a16="http://schemas.microsoft.com/office/drawing/2014/main" id="{5E7ED05C-8DF0-1C41-8ABB-4402A27E1C1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113666" name="TextBox 7">
            <a:extLst>
              <a:ext uri="{FF2B5EF4-FFF2-40B4-BE49-F238E27FC236}">
                <a16:creationId xmlns:a16="http://schemas.microsoft.com/office/drawing/2014/main" id="{8ED2FE1E-8185-FB4C-8587-07BFEC8E7B62}"/>
              </a:ext>
            </a:extLst>
          </p:cNvPr>
          <p:cNvSpPr txBox="1">
            <a:spLocks noChangeArrowheads="1"/>
          </p:cNvSpPr>
          <p:nvPr/>
        </p:nvSpPr>
        <p:spPr bwMode="auto">
          <a:xfrm>
            <a:off x="457200" y="1844675"/>
            <a:ext cx="1738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a:pPr>
            <a:r>
              <a:rPr lang="zh-CN" altLang="en-US" sz="2400" b="1">
                <a:latin typeface="Arial" panose="020B0604020202020204" pitchFamily="34" charset="0"/>
              </a:rPr>
              <a:t>流图</a:t>
            </a:r>
            <a:endParaRPr lang="en-US" altLang="zh-CN" sz="2400" b="1">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由</a:t>
            </a:r>
            <a:r>
              <a:rPr lang="en-US" altLang="zh-CN" sz="2400">
                <a:latin typeface="Arial" panose="020B0604020202020204" pitchFamily="34" charset="0"/>
              </a:rPr>
              <a:t>PDL</a:t>
            </a:r>
            <a:r>
              <a:rPr lang="zh-CN" altLang="en-US" sz="2400">
                <a:latin typeface="Arial" panose="020B0604020202020204" pitchFamily="34" charset="0"/>
              </a:rPr>
              <a:t>翻译成的流图</a:t>
            </a:r>
            <a:endParaRPr lang="en-US" altLang="zh-CN" sz="2400">
              <a:latin typeface="Arial" panose="020B0604020202020204" pitchFamily="34" charset="0"/>
            </a:endParaRPr>
          </a:p>
        </p:txBody>
      </p:sp>
      <p:pic>
        <p:nvPicPr>
          <p:cNvPr id="113667" name="图片 9">
            <a:extLst>
              <a:ext uri="{FF2B5EF4-FFF2-40B4-BE49-F238E27FC236}">
                <a16:creationId xmlns:a16="http://schemas.microsoft.com/office/drawing/2014/main" id="{ED937C55-34AE-DA4E-ABB0-61794B40E9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341438"/>
            <a:ext cx="60436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1 Título">
            <a:extLst>
              <a:ext uri="{FF2B5EF4-FFF2-40B4-BE49-F238E27FC236}">
                <a16:creationId xmlns:a16="http://schemas.microsoft.com/office/drawing/2014/main" id="{1C0C3E2C-CD54-A64F-BD68-EA3C280AAE5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13669" name="1 Título">
            <a:extLst>
              <a:ext uri="{FF2B5EF4-FFF2-40B4-BE49-F238E27FC236}">
                <a16:creationId xmlns:a16="http://schemas.microsoft.com/office/drawing/2014/main" id="{7BC8CB30-66F5-724C-83C4-5100B3B8D1C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6.5.1 McCabe</a:t>
            </a:r>
            <a:r>
              <a:rPr lang="zh-CN" altLang="en-US" sz="2400">
                <a:solidFill>
                  <a:srgbClr val="D9D9D9"/>
                </a:solidFill>
                <a:latin typeface="宋体" panose="02010600030101010101" pitchFamily="2" charset="-122"/>
              </a:rPr>
              <a:t>方法</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3">
            <a:extLst>
              <a:ext uri="{FF2B5EF4-FFF2-40B4-BE49-F238E27FC236}">
                <a16:creationId xmlns:a16="http://schemas.microsoft.com/office/drawing/2014/main" id="{1C27B4AC-6762-624A-A43B-17169BA1A4B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6.5</a:t>
            </a:r>
            <a:r>
              <a:rPr lang="en-US" altLang="zh-CN" b="1"/>
              <a:t> </a:t>
            </a:r>
            <a:r>
              <a:rPr lang="zh-CN" altLang="en-US" b="1"/>
              <a:t>程序复杂程度的定量度量</a:t>
            </a:r>
          </a:p>
        </p:txBody>
      </p:sp>
      <p:sp>
        <p:nvSpPr>
          <p:cNvPr id="115714" name="TextBox 7">
            <a:extLst>
              <a:ext uri="{FF2B5EF4-FFF2-40B4-BE49-F238E27FC236}">
                <a16:creationId xmlns:a16="http://schemas.microsoft.com/office/drawing/2014/main" id="{125C118D-336F-A340-A5BC-1B6D959E325E}"/>
              </a:ext>
            </a:extLst>
          </p:cNvPr>
          <p:cNvSpPr txBox="1">
            <a:spLocks noChangeArrowheads="1"/>
          </p:cNvSpPr>
          <p:nvPr/>
        </p:nvSpPr>
        <p:spPr bwMode="auto">
          <a:xfrm>
            <a:off x="457200" y="1196975"/>
            <a:ext cx="274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a:pPr>
            <a:r>
              <a:rPr lang="zh-CN" altLang="en-US" sz="2400" b="1">
                <a:latin typeface="Arial" panose="020B0604020202020204" pitchFamily="34" charset="0"/>
              </a:rPr>
              <a:t>流图</a:t>
            </a:r>
            <a:endParaRPr lang="en-US" altLang="zh-CN" sz="2400" b="1">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复合条件，就是在条件中包含了一个或多个布尔运算符</a:t>
            </a:r>
            <a:r>
              <a:rPr lang="en-US" altLang="zh-CN" sz="2400">
                <a:latin typeface="Arial" panose="020B0604020202020204" pitchFamily="34" charset="0"/>
              </a:rPr>
              <a:t>(</a:t>
            </a:r>
            <a:r>
              <a:rPr lang="zh-CN" altLang="en-US" sz="2400">
                <a:latin typeface="Arial" panose="020B0604020202020204" pitchFamily="34" charset="0"/>
              </a:rPr>
              <a:t>逻辑</a:t>
            </a:r>
            <a:r>
              <a:rPr lang="en-US" altLang="zh-CN" sz="2400">
                <a:latin typeface="Arial" panose="020B0604020202020204" pitchFamily="34" charset="0"/>
              </a:rPr>
              <a:t>OR</a:t>
            </a:r>
            <a:r>
              <a:rPr lang="zh-CN" altLang="en-US" sz="2400">
                <a:latin typeface="Arial" panose="020B0604020202020204" pitchFamily="34" charset="0"/>
              </a:rPr>
              <a:t>，</a:t>
            </a:r>
            <a:r>
              <a:rPr lang="en-US" altLang="zh-CN" sz="2400">
                <a:latin typeface="Arial" panose="020B0604020202020204" pitchFamily="34" charset="0"/>
              </a:rPr>
              <a:t>AND</a:t>
            </a:r>
            <a:r>
              <a:rPr lang="zh-CN" altLang="en-US" sz="2400">
                <a:latin typeface="Arial" panose="020B0604020202020204" pitchFamily="34" charset="0"/>
              </a:rPr>
              <a:t>，</a:t>
            </a:r>
            <a:r>
              <a:rPr lang="en-US" altLang="zh-CN" sz="2400">
                <a:latin typeface="Arial" panose="020B0604020202020204" pitchFamily="34" charset="0"/>
              </a:rPr>
              <a:t>NAND</a:t>
            </a:r>
            <a:r>
              <a:rPr lang="zh-CN" altLang="en-US" sz="2400">
                <a:latin typeface="Arial" panose="020B0604020202020204" pitchFamily="34" charset="0"/>
              </a:rPr>
              <a:t>，</a:t>
            </a:r>
            <a:r>
              <a:rPr lang="en-US" altLang="zh-CN" sz="2400">
                <a:latin typeface="Arial" panose="020B0604020202020204" pitchFamily="34" charset="0"/>
              </a:rPr>
              <a:t>NOR)</a:t>
            </a:r>
          </a:p>
        </p:txBody>
      </p:sp>
      <p:pic>
        <p:nvPicPr>
          <p:cNvPr id="115715" name="图片 1">
            <a:extLst>
              <a:ext uri="{FF2B5EF4-FFF2-40B4-BE49-F238E27FC236}">
                <a16:creationId xmlns:a16="http://schemas.microsoft.com/office/drawing/2014/main" id="{38772756-2C3B-1F4E-989D-89DD8B9F23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163638"/>
            <a:ext cx="424815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1 Título">
            <a:extLst>
              <a:ext uri="{FF2B5EF4-FFF2-40B4-BE49-F238E27FC236}">
                <a16:creationId xmlns:a16="http://schemas.microsoft.com/office/drawing/2014/main" id="{9BF19BFC-850F-A64E-BFCC-0581AC51CEC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6</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详细设计</a:t>
            </a:r>
          </a:p>
        </p:txBody>
      </p:sp>
      <p:sp>
        <p:nvSpPr>
          <p:cNvPr id="115717" name="1 Título">
            <a:extLst>
              <a:ext uri="{FF2B5EF4-FFF2-40B4-BE49-F238E27FC236}">
                <a16:creationId xmlns:a16="http://schemas.microsoft.com/office/drawing/2014/main" id="{602E2584-A59C-A545-8610-437465CD6D2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6.5.1 McCabe</a:t>
            </a:r>
            <a:r>
              <a:rPr lang="zh-CN" altLang="en-US" sz="2400">
                <a:solidFill>
                  <a:srgbClr val="D9D9D9"/>
                </a:solidFill>
                <a:latin typeface="宋体" panose="02010600030101010101" pitchFamily="2" charset="-122"/>
              </a:rPr>
              <a:t>方法</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6653</TotalTime>
  <Words>10016</Words>
  <Application>Microsoft Macintosh PowerPoint</Application>
  <PresentationFormat>On-screen Show (4:3)</PresentationFormat>
  <Paragraphs>1262</Paragraphs>
  <Slides>104</Slides>
  <Notes>57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104</vt:i4>
      </vt:variant>
    </vt:vector>
  </HeadingPairs>
  <TitlesOfParts>
    <vt:vector size="118" baseType="lpstr">
      <vt:lpstr>JetBrains Mono</vt:lpstr>
      <vt:lpstr>楷体_GB2312</vt:lpstr>
      <vt:lpstr>微软雅黑</vt:lpstr>
      <vt:lpstr>黑体</vt:lpstr>
      <vt:lpstr>宋体</vt:lpstr>
      <vt:lpstr>印品黑体</vt:lpstr>
      <vt:lpstr>字魂36号-正文宋楷</vt:lpstr>
      <vt:lpstr>汉仪雅酷黑 75W</vt:lpstr>
      <vt:lpstr>Arial</vt:lpstr>
      <vt:lpstr>Calibri</vt:lpstr>
      <vt:lpstr>Tahoma</vt:lpstr>
      <vt:lpstr>Times New Roman</vt:lpstr>
      <vt:lpstr>Wingdings</vt:lpstr>
      <vt:lpstr>Tema de Office</vt:lpstr>
      <vt:lpstr>PowerPoint Presentation</vt:lpstr>
      <vt:lpstr>第6章  详细设计</vt:lpstr>
      <vt:lpstr>PowerPoint Presentation</vt:lpstr>
      <vt:lpstr>PowerPoint Presentation</vt:lpstr>
      <vt:lpstr>PowerPoint Presentation</vt:lpstr>
      <vt:lpstr>PowerPoint Presentation</vt:lpstr>
      <vt:lpstr>PowerPoint Presentation</vt:lpstr>
      <vt:lpstr>PowerPoint Presentation</vt:lpstr>
      <vt:lpstr>6.1  结构程序设计</vt:lpstr>
      <vt:lpstr>6.1  结构程序设计</vt:lpstr>
      <vt:lpstr>6.1  结构程序设计</vt:lpstr>
      <vt:lpstr>6.1  结构程序设计</vt:lpstr>
      <vt:lpstr>6.1  结构程序设计</vt:lpstr>
      <vt:lpstr>6.1  结构程序设计</vt:lpstr>
      <vt:lpstr>PowerPoint Presentation</vt:lpstr>
      <vt:lpstr>6.2 人机界面设计</vt:lpstr>
      <vt:lpstr>6.2 人机界面设计</vt:lpstr>
      <vt:lpstr>6.2 人机界面设计</vt:lpstr>
      <vt:lpstr>6.2 人机界面设计</vt:lpstr>
      <vt:lpstr>6.2 人机界面设计</vt:lpstr>
      <vt:lpstr>6.2 人机界面设计</vt:lpstr>
      <vt:lpstr>PowerPoint Presentation</vt:lpstr>
      <vt:lpstr>6.2 人机界面设计</vt:lpstr>
      <vt:lpstr>6.2 人机界面设计</vt:lpstr>
      <vt:lpstr>PowerPoint Presentation</vt:lpstr>
      <vt:lpstr>6.2 人机界面设计</vt:lpstr>
      <vt:lpstr>6.2 人机界面设计</vt:lpstr>
      <vt:lpstr>6.2 人机界面设计</vt:lpstr>
      <vt:lpstr>6.2 人机界面设计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6.3 过程设计的工具</vt:lpstr>
      <vt:lpstr>6.3 过程设计的工具</vt:lpstr>
      <vt:lpstr>PowerPoint Presentation</vt:lpstr>
      <vt:lpstr>PowerPoint Presentation</vt:lpstr>
      <vt:lpstr>6.3 过程设计的工具</vt:lpstr>
      <vt:lpstr>6.3 过程设计的工具</vt:lpstr>
      <vt:lpstr>6.3 过程设计的工具</vt:lpstr>
      <vt:lpstr>PowerPoint Presentation</vt:lpstr>
      <vt:lpstr>6.3 过程设计的工具</vt:lpstr>
      <vt:lpstr>6.3 过程设计的工具</vt:lpstr>
      <vt:lpstr>6.3 过程设计的工具</vt:lpstr>
      <vt:lpstr>PowerPoint Presentation</vt:lpstr>
      <vt:lpstr>PowerPoint Presentation</vt:lpstr>
      <vt:lpstr>6.3 过程设计的工具</vt:lpstr>
      <vt:lpstr>6.3 过程设计的工具</vt:lpstr>
      <vt:lpstr>6.3 过程设计的工具</vt:lpstr>
      <vt:lpstr>6.3 过程设计的工具</vt:lpstr>
      <vt:lpstr>PowerPoint Presentation</vt:lpstr>
      <vt:lpstr>6.3 过程设计的工具</vt:lpstr>
      <vt:lpstr>PowerPoint Presentation</vt:lpstr>
      <vt:lpstr>PowerPoint Presentation</vt:lpstr>
      <vt:lpstr>6.3 过程设计的工具</vt:lpstr>
      <vt:lpstr>6.3 过程设计的工具</vt:lpstr>
      <vt:lpstr>练习题：分析下面代码</vt:lpstr>
      <vt:lpstr>PowerPoint Presentation</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6.4 面向数据结构的设计方法</vt:lpstr>
      <vt:lpstr>PowerPoint Presentation</vt:lpstr>
      <vt:lpstr>6.5 程序复杂程度的定量度量</vt:lpstr>
      <vt:lpstr>6.5 程序复杂程度的定量度量</vt:lpstr>
      <vt:lpstr>6.5 程序复杂程度的定量度量</vt:lpstr>
      <vt:lpstr>6.5 程序复杂程度的定量度量</vt:lpstr>
      <vt:lpstr>6.5 程序复杂程度的定量度量</vt:lpstr>
      <vt:lpstr>6.5 程序复杂程度的定量度量</vt:lpstr>
      <vt:lpstr>6.5 程序复杂程度的定量度量</vt:lpstr>
      <vt:lpstr>6.5 程序复杂程度的定量度量</vt:lpstr>
      <vt:lpstr>6.5 程序复杂程度的定量度量</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882</cp:revision>
  <dcterms:created xsi:type="dcterms:W3CDTF">2010-06-24T19:27:56Z</dcterms:created>
  <dcterms:modified xsi:type="dcterms:W3CDTF">2025-04-02T11:24:04Z</dcterms:modified>
</cp:coreProperties>
</file>